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0" r:id="rId1"/>
    <p:sldMasterId id="2147483732" r:id="rId2"/>
  </p:sldMasterIdLst>
  <p:notesMasterIdLst>
    <p:notesMasterId r:id="rId35"/>
  </p:notesMasterIdLst>
  <p:handoutMasterIdLst>
    <p:handoutMasterId r:id="rId36"/>
  </p:handoutMasterIdLst>
  <p:sldIdLst>
    <p:sldId id="740" r:id="rId3"/>
    <p:sldId id="744" r:id="rId4"/>
    <p:sldId id="772" r:id="rId5"/>
    <p:sldId id="776" r:id="rId6"/>
    <p:sldId id="748" r:id="rId7"/>
    <p:sldId id="763" r:id="rId8"/>
    <p:sldId id="778" r:id="rId9"/>
    <p:sldId id="779" r:id="rId10"/>
    <p:sldId id="780" r:id="rId11"/>
    <p:sldId id="781" r:id="rId12"/>
    <p:sldId id="782" r:id="rId13"/>
    <p:sldId id="777" r:id="rId14"/>
    <p:sldId id="783" r:id="rId15"/>
    <p:sldId id="784" r:id="rId16"/>
    <p:sldId id="785" r:id="rId17"/>
    <p:sldId id="786" r:id="rId18"/>
    <p:sldId id="787" r:id="rId19"/>
    <p:sldId id="793" r:id="rId20"/>
    <p:sldId id="788" r:id="rId21"/>
    <p:sldId id="789" r:id="rId22"/>
    <p:sldId id="794" r:id="rId23"/>
    <p:sldId id="798" r:id="rId24"/>
    <p:sldId id="790" r:id="rId25"/>
    <p:sldId id="791" r:id="rId26"/>
    <p:sldId id="795" r:id="rId27"/>
    <p:sldId id="796" r:id="rId28"/>
    <p:sldId id="799" r:id="rId29"/>
    <p:sldId id="797" r:id="rId30"/>
    <p:sldId id="800" r:id="rId31"/>
    <p:sldId id="801" r:id="rId32"/>
    <p:sldId id="775" r:id="rId33"/>
    <p:sldId id="771" r:id="rId34"/>
  </p:sldIdLst>
  <p:sldSz cx="9144000" cy="6858000" type="letter"/>
  <p:notesSz cx="9236075" cy="7010400"/>
  <p:defaultTextStyle>
    <a:defPPr>
      <a:defRPr lang="en-US"/>
    </a:defPPr>
    <a:lvl1pPr algn="ctr" rtl="0" fontAlgn="base">
      <a:spcBef>
        <a:spcPct val="0"/>
      </a:spcBef>
      <a:spcAft>
        <a:spcPct val="0"/>
      </a:spcAft>
      <a:defRPr kern="1200">
        <a:solidFill>
          <a:schemeClr val="tx1"/>
        </a:solidFill>
        <a:latin typeface="Arial" charset="0"/>
        <a:ea typeface="+mn-ea"/>
        <a:cs typeface="Arial" charset="0"/>
      </a:defRPr>
    </a:lvl1pPr>
    <a:lvl2pPr marL="457200" algn="ctr" rtl="0" fontAlgn="base">
      <a:spcBef>
        <a:spcPct val="0"/>
      </a:spcBef>
      <a:spcAft>
        <a:spcPct val="0"/>
      </a:spcAft>
      <a:defRPr kern="1200">
        <a:solidFill>
          <a:schemeClr val="tx1"/>
        </a:solidFill>
        <a:latin typeface="Arial" charset="0"/>
        <a:ea typeface="+mn-ea"/>
        <a:cs typeface="Arial" charset="0"/>
      </a:defRPr>
    </a:lvl2pPr>
    <a:lvl3pPr marL="914400" algn="ctr" rtl="0" fontAlgn="base">
      <a:spcBef>
        <a:spcPct val="0"/>
      </a:spcBef>
      <a:spcAft>
        <a:spcPct val="0"/>
      </a:spcAft>
      <a:defRPr kern="1200">
        <a:solidFill>
          <a:schemeClr val="tx1"/>
        </a:solidFill>
        <a:latin typeface="Arial" charset="0"/>
        <a:ea typeface="+mn-ea"/>
        <a:cs typeface="Arial" charset="0"/>
      </a:defRPr>
    </a:lvl3pPr>
    <a:lvl4pPr marL="1371600" algn="ctr" rtl="0" fontAlgn="base">
      <a:spcBef>
        <a:spcPct val="0"/>
      </a:spcBef>
      <a:spcAft>
        <a:spcPct val="0"/>
      </a:spcAft>
      <a:defRPr kern="1200">
        <a:solidFill>
          <a:schemeClr val="tx1"/>
        </a:solidFill>
        <a:latin typeface="Arial" charset="0"/>
        <a:ea typeface="+mn-ea"/>
        <a:cs typeface="Arial" charset="0"/>
      </a:defRPr>
    </a:lvl4pPr>
    <a:lvl5pPr marL="1828800" algn="ctr"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208" userDrawn="1">
          <p15:clr>
            <a:srgbClr val="A4A3A4"/>
          </p15:clr>
        </p15:guide>
        <p15:guide id="2" pos="291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3F7FB"/>
    <a:srgbClr val="FCFDFE"/>
    <a:srgbClr val="F0F6FA"/>
    <a:srgbClr val="E8F2F8"/>
    <a:srgbClr val="F3F8FB"/>
    <a:srgbClr val="DCEBF4"/>
    <a:srgbClr val="FC2B08"/>
    <a:srgbClr val="4D4D4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09" autoAdjust="0"/>
    <p:restoredTop sz="67484" autoAdjust="0"/>
  </p:normalViewPr>
  <p:slideViewPr>
    <p:cSldViewPr>
      <p:cViewPr>
        <p:scale>
          <a:sx n="50" d="100"/>
          <a:sy n="50" d="100"/>
        </p:scale>
        <p:origin x="-912" y="-1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720" y="-67"/>
      </p:cViewPr>
      <p:guideLst>
        <p:guide orient="horz" pos="2208"/>
        <p:guide pos="291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945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4004407"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l" defTabSz="933159">
              <a:defRPr sz="1200">
                <a:latin typeface="Constantia" pitchFamily="18" charset="0"/>
              </a:defRPr>
            </a:lvl1pPr>
          </a:lstStyle>
          <a:p>
            <a:pPr>
              <a:defRPr/>
            </a:pPr>
            <a:endParaRPr lang="en-US"/>
          </a:p>
        </p:txBody>
      </p:sp>
      <p:sp>
        <p:nvSpPr>
          <p:cNvPr id="18435" name="Rectangle 3"/>
          <p:cNvSpPr>
            <a:spLocks noGrp="1" noChangeArrowheads="1"/>
          </p:cNvSpPr>
          <p:nvPr>
            <p:ph type="dt" idx="1"/>
          </p:nvPr>
        </p:nvSpPr>
        <p:spPr bwMode="auto">
          <a:xfrm>
            <a:off x="5230086" y="0"/>
            <a:ext cx="4004407" cy="35052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lvl1pPr algn="r" defTabSz="933159">
              <a:defRPr sz="1200">
                <a:latin typeface="Constantia" pitchFamily="18" charset="0"/>
              </a:defRPr>
            </a:lvl1pPr>
          </a:lstStyle>
          <a:p>
            <a:pPr>
              <a:defRPr/>
            </a:pPr>
            <a:fld id="{DE4DFB1C-23E3-4739-9FBC-4A2DBE894A07}" type="datetime1">
              <a:rPr lang="en-US"/>
              <a:pPr>
                <a:defRPr/>
              </a:pPr>
              <a:t>4/12/2017</a:t>
            </a:fld>
            <a:endParaRPr lang="en-US"/>
          </a:p>
        </p:txBody>
      </p:sp>
      <p:sp>
        <p:nvSpPr>
          <p:cNvPr id="30724" name="Rectangle 4"/>
          <p:cNvSpPr>
            <a:spLocks noGrp="1" noRot="1" noChangeAspect="1" noChangeArrowheads="1" noTextEdit="1"/>
          </p:cNvSpPr>
          <p:nvPr>
            <p:ph type="sldImg" idx="2"/>
          </p:nvPr>
        </p:nvSpPr>
        <p:spPr bwMode="auto">
          <a:xfrm>
            <a:off x="2865438" y="525463"/>
            <a:ext cx="3505200" cy="2628900"/>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922027" y="3329940"/>
            <a:ext cx="7392023" cy="3154680"/>
          </a:xfrm>
          <a:prstGeom prst="rect">
            <a:avLst/>
          </a:prstGeom>
          <a:noFill/>
          <a:ln w="9525">
            <a:noFill/>
            <a:miter lim="800000"/>
            <a:headEnd/>
            <a:tailEnd/>
          </a:ln>
          <a:effectLst/>
        </p:spPr>
        <p:txBody>
          <a:bodyPr vert="horz" wrap="square" lIns="93255" tIns="46628" rIns="93255" bIns="466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6658287"/>
            <a:ext cx="4004407" cy="3505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l" defTabSz="933159">
              <a:defRPr sz="1200">
                <a:latin typeface="Constantia" pitchFamily="18" charset="0"/>
              </a:defRPr>
            </a:lvl1pPr>
          </a:lstStyle>
          <a:p>
            <a:pPr>
              <a:defRPr/>
            </a:pPr>
            <a:r>
              <a:rPr lang="en-US"/>
              <a:t>Day of Week, time am/pm</a:t>
            </a:r>
          </a:p>
        </p:txBody>
      </p:sp>
      <p:sp>
        <p:nvSpPr>
          <p:cNvPr id="18439" name="Rectangle 7"/>
          <p:cNvSpPr>
            <a:spLocks noGrp="1" noChangeArrowheads="1"/>
          </p:cNvSpPr>
          <p:nvPr>
            <p:ph type="sldNum" sz="quarter" idx="5"/>
          </p:nvPr>
        </p:nvSpPr>
        <p:spPr bwMode="auto">
          <a:xfrm>
            <a:off x="5230086" y="6658287"/>
            <a:ext cx="4004407" cy="350520"/>
          </a:xfrm>
          <a:prstGeom prst="rect">
            <a:avLst/>
          </a:prstGeom>
          <a:noFill/>
          <a:ln w="9525">
            <a:noFill/>
            <a:miter lim="800000"/>
            <a:headEnd/>
            <a:tailEnd/>
          </a:ln>
          <a:effectLst/>
        </p:spPr>
        <p:txBody>
          <a:bodyPr vert="horz" wrap="square" lIns="93255" tIns="46628" rIns="93255" bIns="46628" numCol="1" anchor="b" anchorCtr="0" compatLnSpc="1">
            <a:prstTxWarp prst="textNoShape">
              <a:avLst/>
            </a:prstTxWarp>
          </a:bodyPr>
          <a:lstStyle>
            <a:lvl1pPr algn="r" defTabSz="933159">
              <a:defRPr sz="1200">
                <a:latin typeface="Constantia" pitchFamily="18" charset="0"/>
              </a:defRPr>
            </a:lvl1pPr>
          </a:lstStyle>
          <a:p>
            <a:pPr>
              <a:defRPr/>
            </a:pPr>
            <a:fld id="{AEDDC3F6-7B8D-401F-8CE1-E87F7FF90607}" type="slidenum">
              <a:rPr lang="en-US"/>
              <a:pPr>
                <a:defRPr/>
              </a:pPr>
              <a:t>‹#›</a:t>
            </a:fld>
            <a:endParaRPr lang="en-US"/>
          </a:p>
        </p:txBody>
      </p:sp>
    </p:spTree>
    <p:extLst>
      <p:ext uri="{BB962C8B-B14F-4D97-AF65-F5344CB8AC3E}">
        <p14:creationId xmlns:p14="http://schemas.microsoft.com/office/powerpoint/2010/main" val="28870976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mailto:NHDPlus-Support@epa.gov"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a:t>
            </a:r>
            <a:r>
              <a:rPr lang="en-US" dirty="0" err="1" smtClean="0"/>
              <a:t>NHDPlus</a:t>
            </a:r>
            <a:r>
              <a:rPr lang="en-US" dirty="0" smtClean="0"/>
              <a:t> Training Series.  This webinar is about basin</a:t>
            </a:r>
            <a:r>
              <a:rPr lang="en-US" baseline="0" dirty="0" smtClean="0"/>
              <a:t> delineation with NHDPlusV2. </a:t>
            </a:r>
            <a:r>
              <a:rPr lang="en-US" dirty="0" smtClean="0"/>
              <a:t> I’m Cindy McKay,</a:t>
            </a:r>
            <a:r>
              <a:rPr lang="en-US" baseline="0" dirty="0" smtClean="0"/>
              <a:t> a member of the </a:t>
            </a:r>
            <a:r>
              <a:rPr lang="en-US" baseline="0" dirty="0" err="1" smtClean="0"/>
              <a:t>NHDPlus</a:t>
            </a:r>
            <a:r>
              <a:rPr lang="en-US" baseline="0" dirty="0" smtClean="0"/>
              <a:t> Team.</a:t>
            </a:r>
            <a:endParaRPr lang="en-US" dirty="0" smtClean="0"/>
          </a:p>
          <a:p>
            <a:endParaRPr lang="en-US" dirty="0" smtClean="0"/>
          </a:p>
          <a:p>
            <a:pPr rtl="0"/>
            <a:r>
              <a:rPr lang="en-US" sz="1200" b="0" i="1" u="none" strike="noStrike" kern="1200" dirty="0" smtClean="0">
                <a:solidFill>
                  <a:schemeClr val="tx1"/>
                </a:solidFill>
                <a:effectLst/>
                <a:latin typeface="Calibri" pitchFamily="34" charset="0"/>
                <a:ea typeface="+mn-ea"/>
                <a:cs typeface="+mn-cs"/>
              </a:rPr>
              <a:t>The NHDPlusV2 Training Series is designed for </a:t>
            </a:r>
            <a:r>
              <a:rPr lang="en-US" sz="1200" b="0" i="1" u="none" strike="noStrike" kern="1200" dirty="0" err="1" smtClean="0">
                <a:solidFill>
                  <a:schemeClr val="tx1"/>
                </a:solidFill>
                <a:effectLst/>
                <a:latin typeface="Calibri" pitchFamily="34" charset="0"/>
                <a:ea typeface="+mn-ea"/>
                <a:cs typeface="+mn-cs"/>
              </a:rPr>
              <a:t>NHDPlus</a:t>
            </a:r>
            <a:r>
              <a:rPr lang="en-US" sz="1200" b="0" i="1" u="none" strike="noStrike" kern="1200" dirty="0" smtClean="0">
                <a:solidFill>
                  <a:schemeClr val="tx1"/>
                </a:solidFill>
                <a:effectLst/>
                <a:latin typeface="Calibri" pitchFamily="34" charset="0"/>
                <a:ea typeface="+mn-ea"/>
                <a:cs typeface="+mn-cs"/>
              </a:rPr>
              <a:t> users who have studied the NHDPlusV21 User Guide, downloaded and installed some </a:t>
            </a:r>
            <a:r>
              <a:rPr lang="en-US" sz="1200" b="0" i="1" u="none" strike="noStrike" kern="1200" dirty="0" err="1" smtClean="0">
                <a:solidFill>
                  <a:schemeClr val="tx1"/>
                </a:solidFill>
                <a:effectLst/>
                <a:latin typeface="Calibri" pitchFamily="34" charset="0"/>
                <a:ea typeface="+mn-ea"/>
                <a:cs typeface="+mn-cs"/>
              </a:rPr>
              <a:t>NHDPlus</a:t>
            </a:r>
            <a:r>
              <a:rPr lang="en-US" sz="1200" b="0" i="1" u="none" strike="noStrike" kern="1200" dirty="0" smtClean="0">
                <a:solidFill>
                  <a:schemeClr val="tx1"/>
                </a:solidFill>
                <a:effectLst/>
                <a:latin typeface="Calibri" pitchFamily="34" charset="0"/>
                <a:ea typeface="+mn-ea"/>
                <a:cs typeface="+mn-cs"/>
              </a:rPr>
              <a:t> data, and spent time exploring the content of </a:t>
            </a:r>
            <a:r>
              <a:rPr lang="en-US" sz="1200" b="0" i="1" u="none" strike="noStrike" kern="1200" dirty="0" err="1" smtClean="0">
                <a:solidFill>
                  <a:schemeClr val="tx1"/>
                </a:solidFill>
                <a:effectLst/>
                <a:latin typeface="Calibri" pitchFamily="34" charset="0"/>
                <a:ea typeface="+mn-ea"/>
                <a:cs typeface="+mn-cs"/>
              </a:rPr>
              <a:t>NHDPlus</a:t>
            </a:r>
            <a:r>
              <a:rPr lang="en-US" sz="1200" b="0" i="1" u="none" strike="noStrike" kern="1200" dirty="0" smtClean="0">
                <a:solidFill>
                  <a:schemeClr val="tx1"/>
                </a:solidFill>
                <a:effectLst/>
                <a:latin typeface="Calibri" pitchFamily="34" charset="0"/>
                <a:ea typeface="+mn-ea"/>
                <a:cs typeface="+mn-cs"/>
              </a:rPr>
              <a:t>. Users new to </a:t>
            </a:r>
            <a:r>
              <a:rPr lang="en-US" sz="1200" b="0" i="1" u="none" strike="noStrike" kern="1200" dirty="0" err="1" smtClean="0">
                <a:solidFill>
                  <a:schemeClr val="tx1"/>
                </a:solidFill>
                <a:effectLst/>
                <a:latin typeface="Calibri" pitchFamily="34" charset="0"/>
                <a:ea typeface="+mn-ea"/>
                <a:cs typeface="+mn-cs"/>
              </a:rPr>
              <a:t>NHDPlus</a:t>
            </a:r>
            <a:r>
              <a:rPr lang="en-US" sz="1200" b="0" i="1" u="none" strike="noStrike" kern="1200" dirty="0" smtClean="0">
                <a:solidFill>
                  <a:schemeClr val="tx1"/>
                </a:solidFill>
                <a:effectLst/>
                <a:latin typeface="Calibri" pitchFamily="34" charset="0"/>
                <a:ea typeface="+mn-ea"/>
                <a:cs typeface="+mn-cs"/>
              </a:rPr>
              <a:t> will benefit most from the Training Series after completing these recommended prerequisite tasks:</a:t>
            </a:r>
            <a:endParaRPr lang="en-US" dirty="0" smtClean="0">
              <a:effectLst/>
            </a:endParaRPr>
          </a:p>
          <a:p>
            <a:pPr rtl="0"/>
            <a:r>
              <a:rPr lang="en-US" sz="1200" b="0" i="1" u="none" strike="noStrike" kern="1200" dirty="0" smtClean="0">
                <a:solidFill>
                  <a:schemeClr val="tx1"/>
                </a:solidFill>
                <a:effectLst/>
                <a:latin typeface="Calibri" pitchFamily="34" charset="0"/>
                <a:ea typeface="+mn-ea"/>
                <a:cs typeface="+mn-cs"/>
              </a:rPr>
              <a:t>1.  Read the NHDPlusV21 User Guide, through section on “NHDPlusV2 Versioning”</a:t>
            </a:r>
            <a:endParaRPr lang="en-US" dirty="0" smtClean="0">
              <a:effectLst/>
            </a:endParaRPr>
          </a:p>
          <a:p>
            <a:pPr rtl="0"/>
            <a:r>
              <a:rPr lang="en-US" sz="1200" b="0" i="1" u="none" strike="noStrike" kern="1200" dirty="0" smtClean="0">
                <a:solidFill>
                  <a:schemeClr val="tx1"/>
                </a:solidFill>
                <a:effectLst/>
                <a:latin typeface="Calibri" pitchFamily="34" charset="0"/>
                <a:ea typeface="+mn-ea"/>
                <a:cs typeface="+mn-cs"/>
              </a:rPr>
              <a:t>2.  Perform Exercises 0 and 1 found on the NHDPlusV2 Documentation webpage.</a:t>
            </a:r>
            <a:endParaRPr lang="en-US" dirty="0" smtClean="0">
              <a:effectLst/>
            </a:endParaRPr>
          </a:p>
          <a:p>
            <a:pPr rtl="0"/>
            <a:r>
              <a:rPr lang="en-US" dirty="0" smtClean="0"/>
              <a:t/>
            </a:r>
            <a:br>
              <a:rPr lang="en-US" dirty="0" smtClean="0"/>
            </a:br>
            <a:r>
              <a:rPr lang="en-US" sz="1200" b="0" i="1" u="none" strike="noStrike" kern="1200" dirty="0" smtClean="0">
                <a:solidFill>
                  <a:schemeClr val="tx1"/>
                </a:solidFill>
                <a:effectLst/>
                <a:latin typeface="Calibri" pitchFamily="34" charset="0"/>
                <a:ea typeface="+mn-ea"/>
                <a:cs typeface="+mn-cs"/>
              </a:rPr>
              <a:t>The Training Series does not cover how the </a:t>
            </a:r>
            <a:r>
              <a:rPr lang="en-US" sz="1200" b="0" i="1" u="none" strike="noStrike" kern="1200" dirty="0" err="1" smtClean="0">
                <a:solidFill>
                  <a:schemeClr val="tx1"/>
                </a:solidFill>
                <a:effectLst/>
                <a:latin typeface="Calibri" pitchFamily="34" charset="0"/>
                <a:ea typeface="+mn-ea"/>
                <a:cs typeface="+mn-cs"/>
              </a:rPr>
              <a:t>NHDPlus</a:t>
            </a:r>
            <a:r>
              <a:rPr lang="en-US" sz="1200" b="0" i="1" u="none" strike="noStrike" kern="1200" dirty="0" smtClean="0">
                <a:solidFill>
                  <a:schemeClr val="tx1"/>
                </a:solidFill>
                <a:effectLst/>
                <a:latin typeface="Calibri" pitchFamily="34" charset="0"/>
                <a:ea typeface="+mn-ea"/>
                <a:cs typeface="+mn-cs"/>
              </a:rPr>
              <a:t> components were built.  This information can be found in Appendix A of the NHDPlusV21 User Guide.</a:t>
            </a:r>
            <a:endParaRPr lang="en-US" dirty="0" smtClean="0">
              <a:effectLst/>
            </a:endParaRPr>
          </a:p>
          <a:p>
            <a:pPr rtl="0"/>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0</a:t>
            </a:fld>
            <a:endParaRPr lang="en-US"/>
          </a:p>
        </p:txBody>
      </p:sp>
    </p:spTree>
    <p:extLst>
      <p:ext uri="{BB962C8B-B14F-4D97-AF65-F5344CB8AC3E}">
        <p14:creationId xmlns:p14="http://schemas.microsoft.com/office/powerpoint/2010/main" val="1153959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resulting basin is saved as the</a:t>
            </a:r>
            <a:r>
              <a:rPr lang="en-US" baseline="0" dirty="0" smtClean="0"/>
              <a:t> black</a:t>
            </a:r>
            <a:r>
              <a:rPr lang="en-US" dirty="0" smtClean="0"/>
              <a:t> raster shown here.</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9</a:t>
            </a:fld>
            <a:endParaRPr lang="en-US" dirty="0"/>
          </a:p>
        </p:txBody>
      </p:sp>
    </p:spTree>
    <p:extLst>
      <p:ext uri="{BB962C8B-B14F-4D97-AF65-F5344CB8AC3E}">
        <p14:creationId xmlns:p14="http://schemas.microsoft.com/office/powerpoint/2010/main" val="995579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Converting the raster to a polygon results in the green polygon shown here. Notice that the polygon contains holes. These are areas inside the basin that are non-contributing to the basin. In other words, these areas</a:t>
            </a:r>
            <a:r>
              <a:rPr lang="en-US" baseline="0" dirty="0" smtClean="0"/>
              <a:t> do not drain to our basin </a:t>
            </a:r>
            <a:r>
              <a:rPr lang="en-US" baseline="0" dirty="0" err="1" smtClean="0"/>
              <a:t>pourpoint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10</a:t>
            </a:fld>
            <a:endParaRPr lang="en-US" dirty="0"/>
          </a:p>
        </p:txBody>
      </p:sp>
    </p:spTree>
    <p:extLst>
      <p:ext uri="{BB962C8B-B14F-4D97-AF65-F5344CB8AC3E}">
        <p14:creationId xmlns:p14="http://schemas.microsoft.com/office/powerpoint/2010/main" val="2583770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limitations of basin</a:t>
            </a:r>
            <a:r>
              <a:rPr lang="en-US" baseline="0" dirty="0" smtClean="0"/>
              <a:t> delineation with native tools:</a:t>
            </a:r>
          </a:p>
          <a:p>
            <a:pPr marL="171450" indent="-171450">
              <a:buFont typeface="Arial" panose="020B0604020202020204" pitchFamily="34" charset="0"/>
              <a:buChar char="•"/>
            </a:pPr>
            <a:r>
              <a:rPr lang="en-US" baseline="0" dirty="0" smtClean="0"/>
              <a:t>First, there is no option of including non-contributing areas.  </a:t>
            </a:r>
          </a:p>
          <a:p>
            <a:pPr marL="171450" indent="-171450">
              <a:buFont typeface="Arial" panose="020B0604020202020204" pitchFamily="34" charset="0"/>
              <a:buChar char="•"/>
            </a:pPr>
            <a:r>
              <a:rPr lang="en-US" baseline="0" dirty="0" smtClean="0"/>
              <a:t>Second, which will be described more fully in a later slide, the Watershed tool only operates on the extent of the NHDPlusV2 Flow Direction raster. </a:t>
            </a:r>
          </a:p>
          <a:p>
            <a:pPr marL="0" indent="0">
              <a:buFont typeface="Arial" panose="020B0604020202020204" pitchFamily="34" charset="0"/>
              <a:buNone/>
            </a:pPr>
            <a:r>
              <a:rPr lang="en-US" baseline="0" dirty="0" smtClean="0"/>
              <a:t>These limitations can be overcome.</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11</a:t>
            </a:fld>
            <a:endParaRPr lang="en-US" dirty="0"/>
          </a:p>
        </p:txBody>
      </p:sp>
    </p:spTree>
    <p:extLst>
      <p:ext uri="{BB962C8B-B14F-4D97-AF65-F5344CB8AC3E}">
        <p14:creationId xmlns:p14="http://schemas.microsoft.com/office/powerpoint/2010/main" val="1465593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First lets look at non-contributing areas. These are caused by NHDPlusV2 sinks. NHDPlusV2 Sinks represent areas of</a:t>
            </a:r>
            <a:r>
              <a:rPr lang="en-US" baseline="0" dirty="0" smtClean="0"/>
              <a:t> land that drain into the ground or into closed features such as terminal lake/ponds or playas. These areas are disconnected from the main network and are isolated in the NHDPlusV2 Flow Direction raster. They appear as holes in the basin delineated by the Watershed command.</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12</a:t>
            </a:fld>
            <a:endParaRPr lang="en-US" dirty="0"/>
          </a:p>
        </p:txBody>
      </p:sp>
    </p:spTree>
    <p:extLst>
      <p:ext uri="{BB962C8B-B14F-4D97-AF65-F5344CB8AC3E}">
        <p14:creationId xmlns:p14="http://schemas.microsoft.com/office/powerpoint/2010/main" val="148357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NHDPlusV2</a:t>
            </a:r>
            <a:r>
              <a:rPr lang="en-US" baseline="0" dirty="0" smtClean="0"/>
              <a:t> sinks are created by a number of data conditions. In this picture, there is a small group of flowlines that are isolated from the main network. A sink, represented by the red dot, is placed at the bottom of isolated flowline networks.</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13</a:t>
            </a:fld>
            <a:endParaRPr lang="en-US" dirty="0"/>
          </a:p>
        </p:txBody>
      </p:sp>
    </p:spTree>
    <p:extLst>
      <p:ext uri="{BB962C8B-B14F-4D97-AF65-F5344CB8AC3E}">
        <p14:creationId xmlns:p14="http://schemas.microsoft.com/office/powerpoint/2010/main" val="405234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natural land depressions</a:t>
            </a:r>
            <a:r>
              <a:rPr lang="en-US" baseline="0" dirty="0" smtClean="0"/>
              <a:t> which also receive NHDPlusV2 sinks. In this picture, the Topo map tells us that this area is called “Big Sink” and the red dot is the NHDPlusV2 sink feature.</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14</a:t>
            </a:fld>
            <a:endParaRPr lang="en-US" dirty="0"/>
          </a:p>
        </p:txBody>
      </p:sp>
    </p:spTree>
    <p:extLst>
      <p:ext uri="{BB962C8B-B14F-4D97-AF65-F5344CB8AC3E}">
        <p14:creationId xmlns:p14="http://schemas.microsoft.com/office/powerpoint/2010/main" val="3085208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Occasionally, WBD HUC12s are closed and surface</a:t>
            </a:r>
            <a:r>
              <a:rPr lang="en-US" baseline="0" dirty="0" smtClean="0"/>
              <a:t> water does not leave the HUC</a:t>
            </a:r>
            <a:r>
              <a:rPr lang="en-US" dirty="0" smtClean="0"/>
              <a:t>. NHDPlusV2 sinks, represented by the red dots, are placed at various places in these closed HUCs.</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15</a:t>
            </a:fld>
            <a:endParaRPr lang="en-US" dirty="0"/>
          </a:p>
        </p:txBody>
      </p:sp>
    </p:spTree>
    <p:extLst>
      <p:ext uri="{BB962C8B-B14F-4D97-AF65-F5344CB8AC3E}">
        <p14:creationId xmlns:p14="http://schemas.microsoft.com/office/powerpoint/2010/main" val="532760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If</a:t>
            </a:r>
            <a:r>
              <a:rPr lang="en-US" baseline="0" dirty="0" smtClean="0"/>
              <a:t> we choose to include these non-contributing areas in our basin, we can do so by using several ArcGIS GP tools.</a:t>
            </a:r>
            <a:endParaRPr lang="en-US" dirty="0" smtClean="0"/>
          </a:p>
        </p:txBody>
      </p:sp>
      <p:sp>
        <p:nvSpPr>
          <p:cNvPr id="4" name="Slide Number Placeholder 3"/>
          <p:cNvSpPr>
            <a:spLocks noGrp="1"/>
          </p:cNvSpPr>
          <p:nvPr>
            <p:ph type="sldNum" sz="quarter" idx="10"/>
          </p:nvPr>
        </p:nvSpPr>
        <p:spPr/>
        <p:txBody>
          <a:bodyPr/>
          <a:lstStyle/>
          <a:p>
            <a:fld id="{28F46B7B-5A4B-48EA-8F1D-3ADCC9DA5546}" type="slidenum">
              <a:rPr lang="en-US" smtClean="0"/>
              <a:pPr/>
              <a:t>16</a:t>
            </a:fld>
            <a:endParaRPr lang="en-US" dirty="0"/>
          </a:p>
        </p:txBody>
      </p:sp>
    </p:spTree>
    <p:extLst>
      <p:ext uri="{BB962C8B-B14F-4D97-AF65-F5344CB8AC3E}">
        <p14:creationId xmlns:p14="http://schemas.microsoft.com/office/powerpoint/2010/main" val="1199104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First, we convert the basin to lines with the “Polygon to Line” tool. We then convert the lines to Polygons with the “Feature to Polygon” tool. This step turns the holes in the basin into polygons. The last step is to dissolve these polygons into one polygon resulting in the polygon shown here without holes.</a:t>
            </a:r>
            <a:endParaRPr lang="en-US" dirty="0" smtClean="0"/>
          </a:p>
        </p:txBody>
      </p:sp>
      <p:sp>
        <p:nvSpPr>
          <p:cNvPr id="4" name="Slide Number Placeholder 3"/>
          <p:cNvSpPr>
            <a:spLocks noGrp="1"/>
          </p:cNvSpPr>
          <p:nvPr>
            <p:ph type="sldNum" sz="quarter" idx="10"/>
          </p:nvPr>
        </p:nvSpPr>
        <p:spPr/>
        <p:txBody>
          <a:bodyPr/>
          <a:lstStyle/>
          <a:p>
            <a:fld id="{28F46B7B-5A4B-48EA-8F1D-3ADCC9DA5546}" type="slidenum">
              <a:rPr lang="en-US" smtClean="0"/>
              <a:pPr/>
              <a:t>17</a:t>
            </a:fld>
            <a:endParaRPr lang="en-US" dirty="0"/>
          </a:p>
        </p:txBody>
      </p:sp>
    </p:spTree>
    <p:extLst>
      <p:ext uri="{BB962C8B-B14F-4D97-AF65-F5344CB8AC3E}">
        <p14:creationId xmlns:p14="http://schemas.microsoft.com/office/powerpoint/2010/main" val="2075827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second limitation that we noted</a:t>
            </a:r>
            <a:r>
              <a:rPr lang="en-US" baseline="0" dirty="0" smtClean="0"/>
              <a:t> above is that when NHDPlusV2 has upstream raster processing units, the basin delineated by the Watershed tool stops at the edge of the processing unit that contains the </a:t>
            </a:r>
            <a:r>
              <a:rPr lang="en-US" baseline="0" dirty="0" err="1" smtClean="0"/>
              <a:t>pourpoint</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Here we have zoomed out to the extent of HUC2 05. The b</a:t>
            </a:r>
            <a:r>
              <a:rPr lang="en-US" dirty="0" smtClean="0"/>
              <a:t>lue line is the Ohio River. It</a:t>
            </a:r>
            <a:r>
              <a:rPr lang="en-US" baseline="0" dirty="0" smtClean="0"/>
              <a:t> extends far upstream of our delineated basin. The green line is the Wabash River which also drains into our delineated basin. </a:t>
            </a:r>
            <a:r>
              <a:rPr lang="en-US" dirty="0" smtClean="0"/>
              <a:t>The grey</a:t>
            </a:r>
            <a:r>
              <a:rPr lang="en-US" baseline="0" dirty="0" smtClean="0"/>
              <a:t> lines are other major rivers in 05. The purple lines are the boundaries of the NHDPlusV2 raster processing units. These units represent the extent of the NHDPlusV2 raster components.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 that if our processing unit had been one of the many headwater processing units in NHDPlusV2, our basin would be complete and we would be finished.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But in order to have a true basin in this case, we need to include raster processing units 05b, 05c and 05d.</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 are two ways to accomplish this. We could create </a:t>
            </a:r>
            <a:r>
              <a:rPr lang="en-US" baseline="0" dirty="0" err="1" smtClean="0"/>
              <a:t>pourpoints</a:t>
            </a:r>
            <a:r>
              <a:rPr lang="en-US" baseline="0" dirty="0" smtClean="0"/>
              <a:t> at the downstream ends of 05b, 05c and 05d and repeat the process that we just described using the Watershed tool. However, there is another way that is a bit easier and faster.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18</a:t>
            </a:fld>
            <a:endParaRPr lang="en-US" dirty="0"/>
          </a:p>
        </p:txBody>
      </p:sp>
    </p:spTree>
    <p:extLst>
      <p:ext uri="{BB962C8B-B14F-4D97-AF65-F5344CB8AC3E}">
        <p14:creationId xmlns:p14="http://schemas.microsoft.com/office/powerpoint/2010/main" val="136210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objectives of this session are to</a:t>
            </a:r>
            <a:r>
              <a:rPr lang="en-US" baseline="0" dirty="0" smtClean="0"/>
              <a:t> understand basin delineation, to learn various ways to delineate basins using NHDPlusV2 and to learn how to use the NHDPlusV2 Basin Delineation Tool.</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a:t>
            </a:fld>
            <a:endParaRPr lang="en-US" dirty="0"/>
          </a:p>
        </p:txBody>
      </p:sp>
    </p:spTree>
    <p:extLst>
      <p:ext uri="{BB962C8B-B14F-4D97-AF65-F5344CB8AC3E}">
        <p14:creationId xmlns:p14="http://schemas.microsoft.com/office/powerpoint/2010/main" val="2762551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zoom in to where</a:t>
            </a:r>
            <a:r>
              <a:rPr lang="en-US" baseline="0" dirty="0" smtClean="0"/>
              <a:t> the Ohio River enters our partial basin. </a:t>
            </a:r>
            <a:r>
              <a:rPr lang="en-US" dirty="0" smtClean="0"/>
              <a:t>We’re going to start</a:t>
            </a:r>
            <a:r>
              <a:rPr lang="en-US" baseline="0" dirty="0" smtClean="0"/>
              <a:t> along the Ohio River at the top of our basin and trace the NHDPlusV2 stream network upstream of this location. There are two ways to accomplish the trace.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Staying within the native tools, we could create a geodatabase, load the NHDPlusV2 flowline network, build a geometric network, and use the ArcGIS network trace tools.  </a:t>
            </a:r>
          </a:p>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But the easiest way is to leave the ArcGIS native tools and install the NHDPlusV2 VAA Navigator that was discussed in an earlier lesson.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19</a:t>
            </a:fld>
            <a:endParaRPr lang="en-US" dirty="0"/>
          </a:p>
        </p:txBody>
      </p:sp>
    </p:spTree>
    <p:extLst>
      <p:ext uri="{BB962C8B-B14F-4D97-AF65-F5344CB8AC3E}">
        <p14:creationId xmlns:p14="http://schemas.microsoft.com/office/powerpoint/2010/main" val="1507110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an upstream trace created by the VAA navigator of the Ohio. Note</a:t>
            </a:r>
            <a:r>
              <a:rPr lang="en-US" baseline="0" dirty="0" smtClean="0"/>
              <a:t> that the </a:t>
            </a:r>
            <a:r>
              <a:rPr lang="en-US" dirty="0" smtClean="0"/>
              <a:t>upstream trace goes to the headwaters</a:t>
            </a:r>
            <a:r>
              <a:rPr lang="en-US" baseline="0" dirty="0" smtClean="0"/>
              <a:t> of the Ohio and all tributaries along the way. We would get the same results using the ArcGIS geometric network approach.</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20</a:t>
            </a:fld>
            <a:endParaRPr lang="en-US" dirty="0"/>
          </a:p>
        </p:txBody>
      </p:sp>
    </p:spTree>
    <p:extLst>
      <p:ext uri="{BB962C8B-B14F-4D97-AF65-F5344CB8AC3E}">
        <p14:creationId xmlns:p14="http://schemas.microsoft.com/office/powerpoint/2010/main" val="1740509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Here is an upstream trace created by the VAA navigator of the Wabash. Note</a:t>
            </a:r>
            <a:r>
              <a:rPr lang="en-US" baseline="0" dirty="0" smtClean="0"/>
              <a:t> that the </a:t>
            </a:r>
            <a:r>
              <a:rPr lang="en-US" dirty="0" smtClean="0"/>
              <a:t>upstream trace goes to the headwaters</a:t>
            </a:r>
            <a:r>
              <a:rPr lang="en-US" baseline="0" dirty="0" smtClean="0"/>
              <a:t> of the Wabash and all tributaries along the way. We would get the same results using the ArcGIS geometric network approach.</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21</a:t>
            </a:fld>
            <a:endParaRPr lang="en-US" dirty="0"/>
          </a:p>
        </p:txBody>
      </p:sp>
    </p:spTree>
    <p:extLst>
      <p:ext uri="{BB962C8B-B14F-4D97-AF65-F5344CB8AC3E}">
        <p14:creationId xmlns:p14="http://schemas.microsoft.com/office/powerpoint/2010/main" val="629792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two traces are used to select NHDPlusV2 catchments for the associated flowlines</a:t>
            </a:r>
            <a:r>
              <a:rPr lang="en-US" baseline="0" dirty="0" smtClean="0"/>
              <a:t>.  The flowline </a:t>
            </a:r>
            <a:r>
              <a:rPr lang="en-US" baseline="0" dirty="0" err="1" smtClean="0"/>
              <a:t>ComIDs</a:t>
            </a:r>
            <a:r>
              <a:rPr lang="en-US" baseline="0" dirty="0" smtClean="0"/>
              <a:t> relate to the Catchment </a:t>
            </a:r>
            <a:r>
              <a:rPr lang="en-US" baseline="0" dirty="0" err="1" smtClean="0"/>
              <a:t>FeatureIDs</a:t>
            </a:r>
            <a:r>
              <a:rPr lang="en-US" baseline="0" dirty="0" smtClean="0"/>
              <a:t>.</a:t>
            </a:r>
          </a:p>
        </p:txBody>
      </p:sp>
      <p:sp>
        <p:nvSpPr>
          <p:cNvPr id="4" name="Slide Number Placeholder 3"/>
          <p:cNvSpPr>
            <a:spLocks noGrp="1"/>
          </p:cNvSpPr>
          <p:nvPr>
            <p:ph type="sldNum" sz="quarter" idx="10"/>
          </p:nvPr>
        </p:nvSpPr>
        <p:spPr/>
        <p:txBody>
          <a:bodyPr/>
          <a:lstStyle/>
          <a:p>
            <a:fld id="{28F46B7B-5A4B-48EA-8F1D-3ADCC9DA5546}" type="slidenum">
              <a:rPr lang="en-US" smtClean="0"/>
              <a:pPr/>
              <a:t>22</a:t>
            </a:fld>
            <a:endParaRPr lang="en-US" dirty="0"/>
          </a:p>
        </p:txBody>
      </p:sp>
    </p:spTree>
    <p:extLst>
      <p:ext uri="{BB962C8B-B14F-4D97-AF65-F5344CB8AC3E}">
        <p14:creationId xmlns:p14="http://schemas.microsoft.com/office/powerpoint/2010/main" val="3173705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dissolve the selected Catchments associated with each of the traces to get polygons representing these additional parts of the basin.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Note, again, that there are holes due to sinks. The technique for including these non-contributing areas is the same one we used for the lower part of the basin – i.e., polygon to line, feature to polygon, then dissolve.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8F46B7B-5A4B-48EA-8F1D-3ADCC9DA5546}" type="slidenum">
              <a:rPr lang="en-US" smtClean="0"/>
              <a:pPr/>
              <a:t>23</a:t>
            </a:fld>
            <a:endParaRPr lang="en-US" dirty="0"/>
          </a:p>
        </p:txBody>
      </p:sp>
    </p:spTree>
    <p:extLst>
      <p:ext uri="{BB962C8B-B14F-4D97-AF65-F5344CB8AC3E}">
        <p14:creationId xmlns:p14="http://schemas.microsoft.com/office/powerpoint/2010/main" val="154700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Once we’ve filled the holes and combined all three parts of the basin, we have a complete basin from our </a:t>
            </a:r>
            <a:r>
              <a:rPr lang="en-US" baseline="0" dirty="0" err="1" smtClean="0"/>
              <a:t>pourpoint</a:t>
            </a:r>
            <a:r>
              <a:rPr lang="en-US" baseline="0" dirty="0" smtClean="0"/>
              <a:t> to the headwaters.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As you can see, the use of native tools can be a long and arduous effort. Certainly doable for a single basin, but if you have many basins to delineate, there is an easier and faster way.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28F46B7B-5A4B-48EA-8F1D-3ADCC9DA5546}" type="slidenum">
              <a:rPr lang="en-US" smtClean="0"/>
              <a:pPr/>
              <a:t>24</a:t>
            </a:fld>
            <a:endParaRPr lang="en-US" dirty="0"/>
          </a:p>
        </p:txBody>
      </p:sp>
    </p:spTree>
    <p:extLst>
      <p:ext uri="{BB962C8B-B14F-4D97-AF65-F5344CB8AC3E}">
        <p14:creationId xmlns:p14="http://schemas.microsoft.com/office/powerpoint/2010/main" val="2258907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have scripted the process into the BasinDelineatorV2 Tool.</a:t>
            </a:r>
          </a:p>
        </p:txBody>
      </p:sp>
      <p:sp>
        <p:nvSpPr>
          <p:cNvPr id="4" name="Slide Number Placeholder 3"/>
          <p:cNvSpPr>
            <a:spLocks noGrp="1"/>
          </p:cNvSpPr>
          <p:nvPr>
            <p:ph type="sldNum" sz="quarter" idx="10"/>
          </p:nvPr>
        </p:nvSpPr>
        <p:spPr/>
        <p:txBody>
          <a:bodyPr/>
          <a:lstStyle/>
          <a:p>
            <a:fld id="{28F46B7B-5A4B-48EA-8F1D-3ADCC9DA5546}" type="slidenum">
              <a:rPr lang="en-US" smtClean="0"/>
              <a:pPr/>
              <a:t>25</a:t>
            </a:fld>
            <a:endParaRPr lang="en-US" dirty="0"/>
          </a:p>
        </p:txBody>
      </p:sp>
    </p:spTree>
    <p:extLst>
      <p:ext uri="{BB962C8B-B14F-4D97-AF65-F5344CB8AC3E}">
        <p14:creationId xmlns:p14="http://schemas.microsoft.com/office/powerpoint/2010/main" val="33134587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From the System Setup menu choice, you can set many basin delineation options. Complete explanations and instructions for these options is provided in the </a:t>
            </a:r>
            <a:r>
              <a:rPr lang="en-US" baseline="0" dirty="0" err="1" smtClean="0"/>
              <a:t>BasinDelineator</a:t>
            </a:r>
            <a:r>
              <a:rPr lang="en-US" baseline="0" dirty="0" smtClean="0"/>
              <a:t> User Guide which is available at the same location as the tool install package download. We’ll cover the highlights of this dialog.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First, you’ll need to tell </a:t>
            </a:r>
            <a:r>
              <a:rPr lang="en-US" baseline="0" dirty="0" err="1" smtClean="0"/>
              <a:t>BasinDelineator</a:t>
            </a:r>
            <a:r>
              <a:rPr lang="en-US" baseline="0" dirty="0" smtClean="0"/>
              <a:t> where your NHDPlusV2 data are. The data requirements for the tool are the </a:t>
            </a:r>
            <a:r>
              <a:rPr lang="en-US" baseline="0" dirty="0" err="1" smtClean="0"/>
              <a:t>NHDPlusGlobalData</a:t>
            </a:r>
            <a:r>
              <a:rPr lang="en-US" baseline="0" dirty="0" smtClean="0"/>
              <a:t> and the VPU data for the areas where you are going to be delineating basins. You also need to give </a:t>
            </a:r>
            <a:r>
              <a:rPr lang="en-US" baseline="0" dirty="0" err="1" smtClean="0"/>
              <a:t>BasinDelineator</a:t>
            </a:r>
            <a:r>
              <a:rPr lang="en-US" baseline="0" dirty="0" smtClean="0"/>
              <a:t> a folder where it can create temporary working files. You must have full read/write access to this working folder.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NHDPlusV2 has a set of simplified catchment polygons which have many fewer vertices than the normal catchments which were built from a 30-meter raster. When you are delineating very large basins, it’s wise to use simplified polygons to avoid issues with the ArcGIS dissolve command used by the Basin Delineator.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 have the option of splitting the </a:t>
            </a:r>
            <a:r>
              <a:rPr lang="en-US" baseline="0" dirty="0" err="1" smtClean="0"/>
              <a:t>pourpoint</a:t>
            </a:r>
            <a:r>
              <a:rPr lang="en-US" baseline="0" dirty="0" smtClean="0"/>
              <a:t> catchment exactly at the </a:t>
            </a:r>
            <a:r>
              <a:rPr lang="en-US" baseline="0" dirty="0" err="1" smtClean="0"/>
              <a:t>pourpoint</a:t>
            </a:r>
            <a:r>
              <a:rPr lang="en-US" baseline="0" dirty="0" smtClean="0"/>
              <a:t>. If you don’t chose this option, the whole catchment that contains the </a:t>
            </a:r>
            <a:r>
              <a:rPr lang="en-US" baseline="0" dirty="0" err="1" smtClean="0"/>
              <a:t>pourpoint</a:t>
            </a:r>
            <a:r>
              <a:rPr lang="en-US" baseline="0" dirty="0" smtClean="0"/>
              <a:t> will be included in the basin.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finally, you can chose to include the non-contributing areas in the basin by selecting Fill Interior Holes.</a:t>
            </a:r>
          </a:p>
        </p:txBody>
      </p:sp>
      <p:sp>
        <p:nvSpPr>
          <p:cNvPr id="4" name="Slide Number Placeholder 3"/>
          <p:cNvSpPr>
            <a:spLocks noGrp="1"/>
          </p:cNvSpPr>
          <p:nvPr>
            <p:ph type="sldNum" sz="quarter" idx="10"/>
          </p:nvPr>
        </p:nvSpPr>
        <p:spPr/>
        <p:txBody>
          <a:bodyPr/>
          <a:lstStyle/>
          <a:p>
            <a:fld id="{28F46B7B-5A4B-48EA-8F1D-3ADCC9DA5546}" type="slidenum">
              <a:rPr lang="en-US" smtClean="0"/>
              <a:pPr/>
              <a:t>26</a:t>
            </a:fld>
            <a:endParaRPr lang="en-US" dirty="0"/>
          </a:p>
        </p:txBody>
      </p:sp>
    </p:spTree>
    <p:extLst>
      <p:ext uri="{BB962C8B-B14F-4D97-AF65-F5344CB8AC3E}">
        <p14:creationId xmlns:p14="http://schemas.microsoft.com/office/powerpoint/2010/main" val="1079224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Once the options have been set, you can use the Run BasinDelineatorV2 menu choice to specify inputs and outputs and to execute the tool. The tool takes a text file of </a:t>
            </a:r>
            <a:r>
              <a:rPr lang="en-US" baseline="0" dirty="0" err="1" smtClean="0"/>
              <a:t>pourpoints</a:t>
            </a:r>
            <a:r>
              <a:rPr lang="en-US" baseline="0" dirty="0" smtClean="0"/>
              <a:t> as input and produces a shapefile of basin polygons as output. You will need to build the </a:t>
            </a:r>
            <a:r>
              <a:rPr lang="en-US" baseline="0" dirty="0" err="1" smtClean="0"/>
              <a:t>pourpoint</a:t>
            </a:r>
            <a:r>
              <a:rPr lang="en-US" baseline="0" dirty="0" smtClean="0"/>
              <a:t> text file.</a:t>
            </a:r>
          </a:p>
        </p:txBody>
      </p:sp>
      <p:sp>
        <p:nvSpPr>
          <p:cNvPr id="4" name="Slide Number Placeholder 3"/>
          <p:cNvSpPr>
            <a:spLocks noGrp="1"/>
          </p:cNvSpPr>
          <p:nvPr>
            <p:ph type="sldNum" sz="quarter" idx="10"/>
          </p:nvPr>
        </p:nvSpPr>
        <p:spPr/>
        <p:txBody>
          <a:bodyPr/>
          <a:lstStyle/>
          <a:p>
            <a:fld id="{28F46B7B-5A4B-48EA-8F1D-3ADCC9DA5546}" type="slidenum">
              <a:rPr lang="en-US" smtClean="0"/>
              <a:pPr/>
              <a:t>27</a:t>
            </a:fld>
            <a:endParaRPr lang="en-US" dirty="0"/>
          </a:p>
        </p:txBody>
      </p:sp>
    </p:spTree>
    <p:extLst>
      <p:ext uri="{BB962C8B-B14F-4D97-AF65-F5344CB8AC3E}">
        <p14:creationId xmlns:p14="http://schemas.microsoft.com/office/powerpoint/2010/main" val="17963293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text file is a tab delimited file of </a:t>
            </a:r>
            <a:r>
              <a:rPr lang="en-US" baseline="0" dirty="0" err="1" smtClean="0"/>
              <a:t>pourpoints</a:t>
            </a:r>
            <a:r>
              <a:rPr lang="en-US" baseline="0" dirty="0" smtClean="0"/>
              <a:t>. Each </a:t>
            </a:r>
            <a:r>
              <a:rPr lang="en-US" baseline="0" dirty="0" err="1" smtClean="0"/>
              <a:t>pourpoint</a:t>
            </a:r>
            <a:r>
              <a:rPr lang="en-US" baseline="0" dirty="0" smtClean="0"/>
              <a:t> has a basin identifier of your choice plus the </a:t>
            </a:r>
            <a:r>
              <a:rPr lang="en-US" baseline="0" dirty="0" err="1" smtClean="0"/>
              <a:t>pourpoint</a:t>
            </a:r>
            <a:r>
              <a:rPr lang="en-US" baseline="0" dirty="0" smtClean="0"/>
              <a:t> location. Recalling the tool options shown in a previous slide, the location can be specified as a latitude and longitude (</a:t>
            </a:r>
            <a:r>
              <a:rPr lang="en-US" baseline="0" dirty="0" err="1" smtClean="0"/>
              <a:t>lat</a:t>
            </a:r>
            <a:r>
              <a:rPr lang="en-US" baseline="0" dirty="0" smtClean="0"/>
              <a:t>/long) or as a </a:t>
            </a:r>
            <a:r>
              <a:rPr lang="en-US" baseline="0" dirty="0" err="1" smtClean="0"/>
              <a:t>reachcode</a:t>
            </a:r>
            <a:r>
              <a:rPr lang="en-US" baseline="0" dirty="0" smtClean="0"/>
              <a:t> and measure. We recommend </a:t>
            </a:r>
            <a:r>
              <a:rPr lang="en-US" baseline="0" dirty="0" err="1" smtClean="0"/>
              <a:t>reachcodes</a:t>
            </a:r>
            <a:r>
              <a:rPr lang="en-US" baseline="0" dirty="0" smtClean="0"/>
              <a:t> and measures because they define very precise </a:t>
            </a:r>
            <a:r>
              <a:rPr lang="en-US" baseline="0" dirty="0" err="1" smtClean="0"/>
              <a:t>pourpoints</a:t>
            </a:r>
            <a:r>
              <a:rPr lang="en-US" baseline="0" dirty="0" smtClean="0"/>
              <a:t> along flowlines. If you specify </a:t>
            </a:r>
            <a:r>
              <a:rPr lang="en-US" baseline="0" dirty="0" err="1" smtClean="0"/>
              <a:t>lat</a:t>
            </a:r>
            <a:r>
              <a:rPr lang="en-US" baseline="0" dirty="0" smtClean="0"/>
              <a:t>/long, the Basin Delineator snaps the </a:t>
            </a:r>
            <a:r>
              <a:rPr lang="en-US" baseline="0" dirty="0" err="1" smtClean="0"/>
              <a:t>pourpoints</a:t>
            </a:r>
            <a:r>
              <a:rPr lang="en-US" baseline="0" dirty="0" smtClean="0"/>
              <a:t> to the flowlines and the flow accumulation raster high accumulation cells.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other example in this </a:t>
            </a:r>
            <a:r>
              <a:rPr lang="en-US" baseline="0" dirty="0" err="1" smtClean="0"/>
              <a:t>pourpoint</a:t>
            </a:r>
            <a:r>
              <a:rPr lang="en-US" baseline="0" dirty="0" smtClean="0"/>
              <a:t> file is Basin26. If you are delineating a basin from a confluence, you can either start the basin just below the confluence or you can take advantage of a Basin Delineator option. This option allows you to define multiple </a:t>
            </a:r>
            <a:r>
              <a:rPr lang="en-US" baseline="0" dirty="0" err="1" smtClean="0"/>
              <a:t>pourpoints</a:t>
            </a:r>
            <a:r>
              <a:rPr lang="en-US" baseline="0" dirty="0" smtClean="0"/>
              <a:t> for a single basin. By specifying the same Basin ID on multiple lines in the </a:t>
            </a:r>
            <a:r>
              <a:rPr lang="en-US" baseline="0" dirty="0" err="1" smtClean="0"/>
              <a:t>pourpoint</a:t>
            </a:r>
            <a:r>
              <a:rPr lang="en-US" baseline="0" dirty="0" smtClean="0"/>
              <a:t> file, the resulting basin will be a combination of the basins delineated for each of those </a:t>
            </a:r>
            <a:r>
              <a:rPr lang="en-US" baseline="0" dirty="0" err="1" smtClean="0"/>
              <a:t>pourpoints</a:t>
            </a:r>
            <a:r>
              <a:rPr lang="en-US" baseline="0" dirty="0" smtClean="0"/>
              <a:t>. In this example, the confluence is defined by the 0 measure of the two </a:t>
            </a:r>
            <a:r>
              <a:rPr lang="en-US" baseline="0" dirty="0" err="1" smtClean="0"/>
              <a:t>reachcodes</a:t>
            </a:r>
            <a:r>
              <a:rPr lang="en-US" baseline="0" dirty="0" smtClean="0"/>
              <a:t> shown here.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multiple </a:t>
            </a:r>
            <a:r>
              <a:rPr lang="en-US" baseline="0" dirty="0" err="1" smtClean="0"/>
              <a:t>pourpoint</a:t>
            </a:r>
            <a:r>
              <a:rPr lang="en-US" baseline="0" dirty="0" smtClean="0"/>
              <a:t> option has other uses. For example, if you wish to define a project area that is made up of the areas that drain to multiple points, this can be done using the multiple </a:t>
            </a:r>
            <a:r>
              <a:rPr lang="en-US" baseline="0" dirty="0" err="1" smtClean="0"/>
              <a:t>pourpoint</a:t>
            </a:r>
            <a:r>
              <a:rPr lang="en-US" baseline="0" dirty="0" smtClean="0"/>
              <a:t> option with a single Basin ID.</a:t>
            </a:r>
          </a:p>
        </p:txBody>
      </p:sp>
      <p:sp>
        <p:nvSpPr>
          <p:cNvPr id="4" name="Slide Number Placeholder 3"/>
          <p:cNvSpPr>
            <a:spLocks noGrp="1"/>
          </p:cNvSpPr>
          <p:nvPr>
            <p:ph type="sldNum" sz="quarter" idx="10"/>
          </p:nvPr>
        </p:nvSpPr>
        <p:spPr/>
        <p:txBody>
          <a:bodyPr/>
          <a:lstStyle/>
          <a:p>
            <a:fld id="{28F46B7B-5A4B-48EA-8F1D-3ADCC9DA5546}" type="slidenum">
              <a:rPr lang="en-US" smtClean="0"/>
              <a:pPr/>
              <a:t>28</a:t>
            </a:fld>
            <a:endParaRPr lang="en-US" dirty="0"/>
          </a:p>
        </p:txBody>
      </p:sp>
    </p:spTree>
    <p:extLst>
      <p:ext uri="{BB962C8B-B14F-4D97-AF65-F5344CB8AC3E}">
        <p14:creationId xmlns:p14="http://schemas.microsoft.com/office/powerpoint/2010/main" val="3130785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this session, we’ll discuss what basin delineation is and how to perform basin delineation using native ArcGIS tools and the NHDPlusV2 Basin Delineator.</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2</a:t>
            </a:fld>
            <a:endParaRPr lang="en-US" dirty="0"/>
          </a:p>
        </p:txBody>
      </p:sp>
    </p:spTree>
    <p:extLst>
      <p:ext uri="{BB962C8B-B14F-4D97-AF65-F5344CB8AC3E}">
        <p14:creationId xmlns:p14="http://schemas.microsoft.com/office/powerpoint/2010/main" val="2022298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here is a picture of the output from Basin Delineator.  It is identical to the basin produced with the native ArcGIS tools described earlier.</a:t>
            </a:r>
          </a:p>
        </p:txBody>
      </p:sp>
      <p:sp>
        <p:nvSpPr>
          <p:cNvPr id="4" name="Slide Number Placeholder 3"/>
          <p:cNvSpPr>
            <a:spLocks noGrp="1"/>
          </p:cNvSpPr>
          <p:nvPr>
            <p:ph type="sldNum" sz="quarter" idx="10"/>
          </p:nvPr>
        </p:nvSpPr>
        <p:spPr/>
        <p:txBody>
          <a:bodyPr/>
          <a:lstStyle/>
          <a:p>
            <a:fld id="{28F46B7B-5A4B-48EA-8F1D-3ADCC9DA5546}" type="slidenum">
              <a:rPr lang="en-US" smtClean="0"/>
              <a:pPr/>
              <a:t>29</a:t>
            </a:fld>
            <a:endParaRPr lang="en-US" dirty="0"/>
          </a:p>
        </p:txBody>
      </p:sp>
    </p:spTree>
    <p:extLst>
      <p:ext uri="{BB962C8B-B14F-4D97-AF65-F5344CB8AC3E}">
        <p14:creationId xmlns:p14="http://schemas.microsoft.com/office/powerpoint/2010/main" val="19650430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Calibri" pitchFamily="34" charset="0"/>
                <a:ea typeface="+mn-ea"/>
                <a:cs typeface="+mn-cs"/>
              </a:rPr>
              <a:t>Additional Resource information on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is available from 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website documentation page.  You are encouraged to read and reference the NHDPlusV21 User Guide and other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documentation.</a:t>
            </a: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team maintains a user email list and periodically sends emails regarding new tools, data, documentation, and events.  If you would like to be on the user list, send an email to </a:t>
            </a:r>
            <a:r>
              <a:rPr lang="en-US" sz="1200" dirty="0" smtClean="0">
                <a:latin typeface="Arial" panose="020B0604020202020204" pitchFamily="34" charset="0"/>
                <a:cs typeface="Arial" panose="020B0604020202020204" pitchFamily="34" charset="0"/>
                <a:hlinkClick r:id="rId3"/>
              </a:rPr>
              <a:t>NHDPlus-Support@epa.gov</a:t>
            </a:r>
            <a:endParaRPr lang="en-US" sz="1200" kern="1200" dirty="0" smtClean="0">
              <a:solidFill>
                <a:schemeClr val="tx1"/>
              </a:solidFill>
              <a:effectLst/>
              <a:latin typeface="Calibri" pitchFamily="34" charset="0"/>
              <a:ea typeface="+mn-ea"/>
              <a:cs typeface="+mn-cs"/>
            </a:endParaRPr>
          </a:p>
          <a:p>
            <a:endParaRPr lang="en-US" sz="1200" kern="1200" dirty="0" smtClean="0">
              <a:solidFill>
                <a:schemeClr val="tx1"/>
              </a:solidFill>
              <a:effectLst/>
              <a:latin typeface="Calibri" pitchFamily="34" charset="0"/>
              <a:ea typeface="+mn-ea"/>
              <a:cs typeface="+mn-cs"/>
            </a:endParaRPr>
          </a:p>
          <a:p>
            <a:r>
              <a:rPr lang="en-US" sz="1200" kern="1200" dirty="0" smtClean="0">
                <a:solidFill>
                  <a:schemeClr val="tx1"/>
                </a:solidFill>
                <a:effectLst/>
                <a:latin typeface="Calibri" pitchFamily="34" charset="0"/>
                <a:ea typeface="+mn-ea"/>
                <a:cs typeface="+mn-cs"/>
              </a:rPr>
              <a:t>The </a:t>
            </a:r>
            <a:r>
              <a:rPr lang="en-US" sz="1200" kern="1200" dirty="0" err="1" smtClean="0">
                <a:solidFill>
                  <a:schemeClr val="tx1"/>
                </a:solidFill>
                <a:effectLst/>
                <a:latin typeface="Calibri" pitchFamily="34" charset="0"/>
                <a:ea typeface="+mn-ea"/>
                <a:cs typeface="+mn-cs"/>
              </a:rPr>
              <a:t>NHDPlus</a:t>
            </a:r>
            <a:r>
              <a:rPr lang="en-US" sz="1200" kern="1200" dirty="0" smtClean="0">
                <a:solidFill>
                  <a:schemeClr val="tx1"/>
                </a:solidFill>
                <a:effectLst/>
                <a:latin typeface="Calibri" pitchFamily="34" charset="0"/>
                <a:ea typeface="+mn-ea"/>
                <a:cs typeface="+mn-cs"/>
              </a:rPr>
              <a:t> team also provides technical support to users of the data and tools.  If you have a technical support question, please send a detailed email to </a:t>
            </a:r>
            <a:r>
              <a:rPr lang="en-US" sz="1200" dirty="0" smtClean="0">
                <a:latin typeface="Arial" panose="020B0604020202020204" pitchFamily="34" charset="0"/>
                <a:cs typeface="Arial" panose="020B0604020202020204" pitchFamily="34" charset="0"/>
                <a:hlinkClick r:id="rId3"/>
              </a:rPr>
              <a:t>NHDPlus-Support@epa.gov</a:t>
            </a:r>
            <a:endParaRPr lang="en-US" sz="1200" kern="1200" dirty="0" smtClean="0">
              <a:solidFill>
                <a:schemeClr val="tx1"/>
              </a:solidFill>
              <a:effectLst/>
              <a:latin typeface="Calibri" pitchFamily="34" charset="0"/>
              <a:ea typeface="+mn-ea"/>
              <a:cs typeface="+mn-cs"/>
            </a:endParaRPr>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30</a:t>
            </a:fld>
            <a:endParaRPr lang="en-US"/>
          </a:p>
        </p:txBody>
      </p:sp>
    </p:spTree>
    <p:extLst>
      <p:ext uri="{BB962C8B-B14F-4D97-AF65-F5344CB8AC3E}">
        <p14:creationId xmlns:p14="http://schemas.microsoft.com/office/powerpoint/2010/main" val="27039523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Calibri" pitchFamily="34" charset="0"/>
                <a:ea typeface="+mn-ea"/>
                <a:cs typeface="+mn-cs"/>
              </a:rPr>
              <a:t>Thank you…..This concludes the NHDPlusV2</a:t>
            </a:r>
            <a:r>
              <a:rPr lang="en-US" sz="1200" kern="1200" baseline="0" dirty="0" smtClean="0">
                <a:solidFill>
                  <a:schemeClr val="tx1"/>
                </a:solidFill>
                <a:effectLst/>
                <a:latin typeface="Calibri" pitchFamily="34" charset="0"/>
                <a:ea typeface="+mn-ea"/>
                <a:cs typeface="+mn-cs"/>
              </a:rPr>
              <a:t> Basin Delineation</a:t>
            </a:r>
            <a:r>
              <a:rPr lang="en-US" sz="1200" kern="1200" dirty="0" smtClean="0">
                <a:solidFill>
                  <a:schemeClr val="tx1"/>
                </a:solidFill>
                <a:effectLst/>
                <a:latin typeface="Calibri" pitchFamily="34" charset="0"/>
                <a:ea typeface="+mn-ea"/>
                <a:cs typeface="+mn-cs"/>
              </a:rPr>
              <a:t> webinar.  </a:t>
            </a:r>
          </a:p>
          <a:p>
            <a:endParaRPr lang="en-US" dirty="0"/>
          </a:p>
        </p:txBody>
      </p:sp>
      <p:sp>
        <p:nvSpPr>
          <p:cNvPr id="4" name="Footer Placeholder 3"/>
          <p:cNvSpPr>
            <a:spLocks noGrp="1"/>
          </p:cNvSpPr>
          <p:nvPr>
            <p:ph type="ftr" sz="quarter" idx="10"/>
          </p:nvPr>
        </p:nvSpPr>
        <p:spPr/>
        <p:txBody>
          <a:bodyPr/>
          <a:lstStyle/>
          <a:p>
            <a:pPr>
              <a:defRPr/>
            </a:pPr>
            <a:r>
              <a:rPr lang="en-US" smtClean="0"/>
              <a:t>Day of Week, time am/pm</a:t>
            </a:r>
            <a:endParaRPr lang="en-US"/>
          </a:p>
        </p:txBody>
      </p:sp>
      <p:sp>
        <p:nvSpPr>
          <p:cNvPr id="5" name="Slide Number Placeholder 4"/>
          <p:cNvSpPr>
            <a:spLocks noGrp="1"/>
          </p:cNvSpPr>
          <p:nvPr>
            <p:ph type="sldNum" sz="quarter" idx="11"/>
          </p:nvPr>
        </p:nvSpPr>
        <p:spPr/>
        <p:txBody>
          <a:bodyPr/>
          <a:lstStyle/>
          <a:p>
            <a:pPr>
              <a:defRPr/>
            </a:pPr>
            <a:fld id="{AEDDC3F6-7B8D-401F-8CE1-E87F7FF90607}" type="slidenum">
              <a:rPr lang="en-US" smtClean="0"/>
              <a:pPr>
                <a:defRPr/>
              </a:pPr>
              <a:t>31</a:t>
            </a:fld>
            <a:endParaRPr lang="en-US"/>
          </a:p>
        </p:txBody>
      </p:sp>
    </p:spTree>
    <p:extLst>
      <p:ext uri="{BB962C8B-B14F-4D97-AF65-F5344CB8AC3E}">
        <p14:creationId xmlns:p14="http://schemas.microsoft.com/office/powerpoint/2010/main" val="417354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what is basin delineation?  It’s the definition of the geographic land area which drains to a point on the landscape. This is generally followed by producing a polygon of that geographic land</a:t>
            </a:r>
            <a:r>
              <a:rPr lang="en-US" baseline="0" dirty="0" smtClean="0"/>
              <a:t> area. Finally, we must make a decision about whether to include or exclude non-contributing areas within the basin polygon.</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3</a:t>
            </a:fld>
            <a:endParaRPr lang="en-US" dirty="0"/>
          </a:p>
        </p:txBody>
      </p:sp>
    </p:spTree>
    <p:extLst>
      <p:ext uri="{BB962C8B-B14F-4D97-AF65-F5344CB8AC3E}">
        <p14:creationId xmlns:p14="http://schemas.microsoft.com/office/powerpoint/2010/main" val="3709402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 is basin delineation done?  Historically, basin delineation was performed manually using a topographic map.  Topographic maps contain elevation contours which are used to delineate a basin.</a:t>
            </a:r>
          </a:p>
          <a:p>
            <a:r>
              <a:rPr lang="en-US" baseline="0" dirty="0" smtClean="0"/>
              <a:t>With the advent of GIS, many GIS systems contain native tools for basin delineation.  Today we’ll discuss how to do this in ArcGIS.  Within a GIS, it is often desirable to script the basin delineation process.  We’ll also discuss the use of a script called the NHDPlusV2 Basin Delineation tool.</a:t>
            </a:r>
          </a:p>
          <a:p>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4</a:t>
            </a:fld>
            <a:endParaRPr lang="en-US" dirty="0"/>
          </a:p>
        </p:txBody>
      </p:sp>
    </p:spTree>
    <p:extLst>
      <p:ext uri="{BB962C8B-B14F-4D97-AF65-F5344CB8AC3E}">
        <p14:creationId xmlns:p14="http://schemas.microsoft.com/office/powerpoint/2010/main" val="575379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begin with basin</a:t>
            </a:r>
            <a:r>
              <a:rPr lang="en-US" baseline="0" dirty="0" smtClean="0"/>
              <a:t> delineation using native ArcGIS.  </a:t>
            </a:r>
          </a:p>
          <a:p>
            <a:r>
              <a:rPr lang="en-US" baseline="0" dirty="0" smtClean="0"/>
              <a:t>The first step is to assemble the NHDPlusV2 data in ArcMap.  For this, we’ll need the flow direction raster, the flow accumulation raster, the </a:t>
            </a:r>
            <a:r>
              <a:rPr lang="en-US" baseline="0" dirty="0" err="1" smtClean="0"/>
              <a:t>NHDFlowline</a:t>
            </a:r>
            <a:r>
              <a:rPr lang="en-US" baseline="0" dirty="0" smtClean="0"/>
              <a:t> feature class and the NHDPlusV2 Catchment feature class.</a:t>
            </a:r>
          </a:p>
          <a:p>
            <a:r>
              <a:rPr lang="en-US" baseline="0" dirty="0" smtClean="0"/>
              <a:t>Next we define our </a:t>
            </a:r>
            <a:r>
              <a:rPr lang="en-US" baseline="0" dirty="0" err="1" smtClean="0"/>
              <a:t>pourpoint</a:t>
            </a:r>
            <a:r>
              <a:rPr lang="en-US" baseline="0" dirty="0" smtClean="0"/>
              <a:t> in a shapefile dataset.  The </a:t>
            </a:r>
            <a:r>
              <a:rPr lang="en-US" baseline="0" dirty="0" err="1" smtClean="0"/>
              <a:t>pourpoint</a:t>
            </a:r>
            <a:r>
              <a:rPr lang="en-US" baseline="0" dirty="0" smtClean="0"/>
              <a:t> is the point on the landscape to which the basin drains.  </a:t>
            </a:r>
          </a:p>
          <a:p>
            <a:r>
              <a:rPr lang="en-US" baseline="0" dirty="0" smtClean="0"/>
              <a:t>We then snap the </a:t>
            </a:r>
            <a:r>
              <a:rPr lang="en-US" baseline="0" dirty="0" err="1" smtClean="0"/>
              <a:t>pourpoint</a:t>
            </a:r>
            <a:r>
              <a:rPr lang="en-US" baseline="0" dirty="0" smtClean="0"/>
              <a:t> to a high accumulation cell in the flow accumulation raster.</a:t>
            </a:r>
          </a:p>
          <a:p>
            <a:r>
              <a:rPr lang="en-US" baseline="0" dirty="0" smtClean="0"/>
              <a:t>And finally we run the ArcGIS Watershed geoprocessing tool.</a:t>
            </a:r>
          </a:p>
        </p:txBody>
      </p:sp>
      <p:sp>
        <p:nvSpPr>
          <p:cNvPr id="4" name="Slide Number Placeholder 3"/>
          <p:cNvSpPr>
            <a:spLocks noGrp="1"/>
          </p:cNvSpPr>
          <p:nvPr>
            <p:ph type="sldNum" sz="quarter" idx="10"/>
          </p:nvPr>
        </p:nvSpPr>
        <p:spPr/>
        <p:txBody>
          <a:bodyPr/>
          <a:lstStyle/>
          <a:p>
            <a:fld id="{28F46B7B-5A4B-48EA-8F1D-3ADCC9DA5546}" type="slidenum">
              <a:rPr lang="en-US" smtClean="0"/>
              <a:pPr/>
              <a:t>5</a:t>
            </a:fld>
            <a:endParaRPr lang="en-US" dirty="0"/>
          </a:p>
        </p:txBody>
      </p:sp>
    </p:spTree>
    <p:extLst>
      <p:ext uri="{BB962C8B-B14F-4D97-AF65-F5344CB8AC3E}">
        <p14:creationId xmlns:p14="http://schemas.microsoft.com/office/powerpoint/2010/main" val="2128217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After creating</a:t>
            </a:r>
            <a:r>
              <a:rPr lang="en-US" baseline="0" dirty="0" smtClean="0"/>
              <a:t> a </a:t>
            </a:r>
            <a:r>
              <a:rPr lang="en-US" baseline="0" dirty="0" err="1" smtClean="0"/>
              <a:t>pourpoint</a:t>
            </a:r>
            <a:r>
              <a:rPr lang="en-US" baseline="0" dirty="0" smtClean="0"/>
              <a:t> shapefile, a </a:t>
            </a:r>
            <a:r>
              <a:rPr lang="en-US" baseline="0" dirty="0" err="1" smtClean="0"/>
              <a:t>pourpoint</a:t>
            </a:r>
            <a:r>
              <a:rPr lang="en-US" baseline="0" dirty="0" smtClean="0"/>
              <a:t> can be added to the shapefile with the ArcMap editing tools.  In this picture, the </a:t>
            </a:r>
            <a:r>
              <a:rPr lang="en-US" baseline="0" dirty="0" err="1" smtClean="0"/>
              <a:t>pourpoint</a:t>
            </a:r>
            <a:r>
              <a:rPr lang="en-US" baseline="0" dirty="0" smtClean="0"/>
              <a:t> is along the Ohio River at the large green dot.</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6</a:t>
            </a:fld>
            <a:endParaRPr lang="en-US" dirty="0"/>
          </a:p>
        </p:txBody>
      </p:sp>
    </p:spTree>
    <p:extLst>
      <p:ext uri="{BB962C8B-B14F-4D97-AF65-F5344CB8AC3E}">
        <p14:creationId xmlns:p14="http://schemas.microsoft.com/office/powerpoint/2010/main" val="2060047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It’s important that the </a:t>
            </a:r>
            <a:r>
              <a:rPr lang="en-US" dirty="0" err="1" smtClean="0"/>
              <a:t>pourpoint</a:t>
            </a:r>
            <a:r>
              <a:rPr lang="en-US" dirty="0" smtClean="0"/>
              <a:t> be located on</a:t>
            </a:r>
            <a:r>
              <a:rPr lang="en-US" baseline="0" dirty="0" smtClean="0"/>
              <a:t> a high accumulation cell in the Flow Accumulation raster. In this picture, the blue lines are the FAC cells which have at least 100 cells flowing to them. We are defining these as FAC high accumulation cells. These blue lines are often referred to as synthetic streams, because they are based solely on hydro-enforced elevation data and not on mapped stream like those found in </a:t>
            </a:r>
            <a:r>
              <a:rPr lang="en-US" baseline="0" dirty="0" err="1" smtClean="0"/>
              <a:t>NHDFlowline</a:t>
            </a:r>
            <a:r>
              <a:rPr lang="en-US" baseline="0" dirty="0" smtClean="0"/>
              <a:t>.  100 is a common threshold to use for defining these synthetic streams or FAC high accumulation cells.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Here you can see that our </a:t>
            </a:r>
            <a:r>
              <a:rPr lang="en-US" baseline="0" dirty="0" err="1" smtClean="0"/>
              <a:t>pourpoint</a:t>
            </a:r>
            <a:r>
              <a:rPr lang="en-US" baseline="0" dirty="0" smtClean="0"/>
              <a:t> (in green) is exactly on a high accumulation cell</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7</a:t>
            </a:fld>
            <a:endParaRPr lang="en-US" dirty="0"/>
          </a:p>
        </p:txBody>
      </p:sp>
    </p:spTree>
    <p:extLst>
      <p:ext uri="{BB962C8B-B14F-4D97-AF65-F5344CB8AC3E}">
        <p14:creationId xmlns:p14="http://schemas.microsoft.com/office/powerpoint/2010/main" val="752400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a:t>
            </a:r>
            <a:r>
              <a:rPr lang="en-US" baseline="0" dirty="0" smtClean="0"/>
              <a:t> next step is to run the ArcGIS Watershed tool which is located in the Spatial Analyst Extension under the Hydrology tool group. The Watershed tool uses the </a:t>
            </a:r>
            <a:r>
              <a:rPr lang="en-US" baseline="0" dirty="0" err="1" smtClean="0"/>
              <a:t>pourpoint</a:t>
            </a:r>
            <a:r>
              <a:rPr lang="en-US" baseline="0" dirty="0" smtClean="0"/>
              <a:t> and the Flow Direction raster to delineate our basin.</a:t>
            </a:r>
            <a:endParaRPr lang="en-US" dirty="0"/>
          </a:p>
        </p:txBody>
      </p:sp>
      <p:sp>
        <p:nvSpPr>
          <p:cNvPr id="4" name="Slide Number Placeholder 3"/>
          <p:cNvSpPr>
            <a:spLocks noGrp="1"/>
          </p:cNvSpPr>
          <p:nvPr>
            <p:ph type="sldNum" sz="quarter" idx="10"/>
          </p:nvPr>
        </p:nvSpPr>
        <p:spPr/>
        <p:txBody>
          <a:bodyPr/>
          <a:lstStyle/>
          <a:p>
            <a:fld id="{28F46B7B-5A4B-48EA-8F1D-3ADCC9DA5546}" type="slidenum">
              <a:rPr lang="en-US" smtClean="0"/>
              <a:pPr/>
              <a:t>8</a:t>
            </a:fld>
            <a:endParaRPr lang="en-US" dirty="0"/>
          </a:p>
        </p:txBody>
      </p:sp>
    </p:spTree>
    <p:extLst>
      <p:ext uri="{BB962C8B-B14F-4D97-AF65-F5344CB8AC3E}">
        <p14:creationId xmlns:p14="http://schemas.microsoft.com/office/powerpoint/2010/main" val="36216983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fontAlgn="auto">
              <a:spcBef>
                <a:spcPts val="0"/>
              </a:spcBef>
              <a:spcAft>
                <a:spcPts val="0"/>
              </a:spcAft>
            </a:pP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F108505-5432-472F-9ACC-E7A830F07F85}" type="datetime1">
              <a:rPr lang="en-US" smtClean="0"/>
              <a:t>4/12/2017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E4544E-872D-47C4-B6EA-CDF45227CBFD}" type="slidenum">
              <a:rPr lang="en-US" smtClean="0"/>
              <a:pPr/>
              <a:t>‹#›</a:t>
            </a:fld>
            <a:endParaRPr lang="en-US"/>
          </a:p>
        </p:txBody>
      </p:sp>
    </p:spTree>
    <p:extLst>
      <p:ext uri="{BB962C8B-B14F-4D97-AF65-F5344CB8AC3E}">
        <p14:creationId xmlns:p14="http://schemas.microsoft.com/office/powerpoint/2010/main" val="2362149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329DE7-2F30-4B56-9A20-C627F06055E6}"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217208-C4AE-4FDD-8755-172C379AA099}" type="slidenum">
              <a:rPr lang="en-US" smtClean="0"/>
              <a:pPr/>
              <a:t>‹#›</a:t>
            </a:fld>
            <a:endParaRPr lang="en-US" dirty="0"/>
          </a:p>
        </p:txBody>
      </p:sp>
    </p:spTree>
    <p:extLst>
      <p:ext uri="{BB962C8B-B14F-4D97-AF65-F5344CB8AC3E}">
        <p14:creationId xmlns:p14="http://schemas.microsoft.com/office/powerpoint/2010/main" val="16767738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E20800-67DE-45CA-B58E-A957075E2845}" type="datetime1">
              <a:rPr lang="en-US" smtClean="0"/>
              <a:t>4/12/2017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217208-C4AE-4FDD-8755-172C379AA099}" type="slidenum">
              <a:rPr lang="en-US" smtClean="0"/>
              <a:pPr/>
              <a:t>‹#›</a:t>
            </a:fld>
            <a:endParaRPr lang="en-US" dirty="0"/>
          </a:p>
        </p:txBody>
      </p:sp>
    </p:spTree>
    <p:extLst>
      <p:ext uri="{BB962C8B-B14F-4D97-AF65-F5344CB8AC3E}">
        <p14:creationId xmlns:p14="http://schemas.microsoft.com/office/powerpoint/2010/main" val="40589216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1C2C0D3A-3E88-4670-9DA3-C316369FA19A}" type="datetime1">
              <a:rPr lang="en-US" smtClean="0">
                <a:solidFill>
                  <a:prstClr val="black"/>
                </a:solidFill>
                <a:latin typeface="Lucida Sans Unicode"/>
              </a:rPr>
              <a:t>4/12/2017</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extLst>
      <p:ext uri="{BB962C8B-B14F-4D97-AF65-F5344CB8AC3E}">
        <p14:creationId xmlns:p14="http://schemas.microsoft.com/office/powerpoint/2010/main" val="957237809"/>
      </p:ext>
    </p:extLst>
  </p:cSld>
  <p:clrMap bg1="lt1" tx1="dk1" bg2="lt2" tx2="dk2" accent1="accent1" accent2="accent2" accent3="accent3" accent4="accent4" accent5="accent5" accent6="accent6" hlink="hlink" folHlink="folHlink"/>
  <p:sldLayoutIdLst>
    <p:sldLayoutId id="2147483731" r:id="rId1"/>
    <p:sldLayoutId id="2147483734" r:id="rId2"/>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pPr algn="l" fontAlgn="auto">
              <a:spcBef>
                <a:spcPts val="0"/>
              </a:spcBef>
              <a:spcAft>
                <a:spcPts val="0"/>
              </a:spcAft>
            </a:pPr>
            <a:endParaRPr lang="en-US">
              <a:solidFill>
                <a:prstClr val="black"/>
              </a:solidFill>
              <a:latin typeface="Lucida Sans Unicode"/>
            </a:endParaRPr>
          </a:p>
        </p:txBody>
      </p:sp>
      <p:sp>
        <p:nvSpPr>
          <p:cNvPr id="14" name="Right Triangle 13"/>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fontAlgn="auto">
              <a:spcBef>
                <a:spcPts val="0"/>
              </a:spcBef>
              <a:spcAft>
                <a:spcPts val="0"/>
              </a:spcAft>
            </a:pP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fontAlgn="auto">
              <a:spcBef>
                <a:spcPts val="0"/>
              </a:spcBef>
              <a:spcAft>
                <a:spcPts val="0"/>
              </a:spcAft>
            </a:pPr>
            <a:fld id="{D765403B-D67B-4D59-AE98-6C247CC6859B}" type="datetime1">
              <a:rPr lang="en-US" smtClean="0">
                <a:solidFill>
                  <a:prstClr val="black"/>
                </a:solidFill>
                <a:latin typeface="Lucida Sans Unicode"/>
              </a:rPr>
              <a:t>4/12/2017</a:t>
            </a:fld>
            <a:endParaRPr lang="en-US">
              <a:solidFill>
                <a:prstClr val="black"/>
              </a:solidFill>
              <a:latin typeface="Lucida Sans Unicode"/>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fontAlgn="auto">
              <a:spcBef>
                <a:spcPts val="0"/>
              </a:spcBef>
              <a:spcAft>
                <a:spcPts val="0"/>
              </a:spcAft>
            </a:pPr>
            <a:endParaRPr lang="en-US">
              <a:solidFill>
                <a:prstClr val="black"/>
              </a:solidFill>
              <a:latin typeface="Lucida Sans Unicode"/>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fontAlgn="auto">
              <a:spcBef>
                <a:spcPts val="0"/>
              </a:spcBef>
              <a:spcAft>
                <a:spcPts val="0"/>
              </a:spcAft>
            </a:pPr>
            <a:fld id="{02E4544E-872D-47C4-B6EA-CDF45227CBFD}" type="slidenum">
              <a:rPr lang="en-US" smtClean="0">
                <a:solidFill>
                  <a:prstClr val="black"/>
                </a:solidFill>
                <a:latin typeface="Lucida Sans Unicode"/>
              </a:rPr>
              <a:pPr fontAlgn="auto">
                <a:spcBef>
                  <a:spcPts val="0"/>
                </a:spcBef>
                <a:spcAft>
                  <a:spcPts val="0"/>
                </a:spcAft>
              </a:pPr>
              <a:t>‹#›</a:t>
            </a:fld>
            <a:endParaRPr lang="en-US">
              <a:solidFill>
                <a:prstClr val="black"/>
              </a:solidFill>
              <a:latin typeface="Lucida Sans Unicode"/>
            </a:endParaRPr>
          </a:p>
        </p:txBody>
      </p:sp>
    </p:spTree>
    <p:extLst>
      <p:ext uri="{BB962C8B-B14F-4D97-AF65-F5344CB8AC3E}">
        <p14:creationId xmlns:p14="http://schemas.microsoft.com/office/powerpoint/2010/main" val="3275402088"/>
      </p:ext>
    </p:extLst>
  </p:cSld>
  <p:clrMap bg1="lt1" tx1="dk1" bg2="lt2" tx2="dk2" accent1="accent1" accent2="accent2" accent3="accent3" accent4="accent4" accent5="accent5" accent6="accent6" hlink="hlink" folHlink="folHlink"/>
  <p:sldLayoutIdLst>
    <p:sldLayoutId id="2147483735" r:id="rId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nhdplus-support@epa.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5800" y="1295400"/>
            <a:ext cx="7772400" cy="1829761"/>
          </a:xfrm>
          <a:prstGeom prst="rect">
            <a:avLst/>
          </a:prstGeom>
        </p:spPr>
        <p:txBody>
          <a:bodyPr vert="horz" anchor="b">
            <a:normAutofit fontScale="67500" lnSpcReduction="2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fontAlgn="auto">
              <a:spcAft>
                <a:spcPts val="0"/>
              </a:spcAft>
            </a:pPr>
            <a:r>
              <a:rPr lang="en-US" dirty="0" smtClean="0">
                <a:solidFill>
                  <a:schemeClr val="bg2">
                    <a:lumMod val="50000"/>
                  </a:schemeClr>
                </a:solidFill>
                <a:effectLst/>
                <a:latin typeface="Arial" panose="020B0604020202020204" pitchFamily="34" charset="0"/>
                <a:cs typeface="Arial" panose="020B0604020202020204" pitchFamily="34" charset="0"/>
              </a:rPr>
              <a:t>Basin Delineation With NHDPlusV2</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
            </a:r>
            <a:br>
              <a:rPr lang="en-US" dirty="0" smtClean="0">
                <a:solidFill>
                  <a:schemeClr val="bg2">
                    <a:lumMod val="50000"/>
                  </a:schemeClr>
                </a:solidFill>
                <a:effectLst/>
                <a:latin typeface="Arial" panose="020B0604020202020204" pitchFamily="34" charset="0"/>
                <a:cs typeface="Arial" panose="020B0604020202020204" pitchFamily="34" charset="0"/>
              </a:rPr>
            </a:br>
            <a:r>
              <a:rPr lang="en-US" dirty="0" smtClean="0">
                <a:solidFill>
                  <a:schemeClr val="bg2">
                    <a:lumMod val="50000"/>
                  </a:schemeClr>
                </a:solidFill>
                <a:effectLst/>
                <a:latin typeface="Arial" panose="020B0604020202020204" pitchFamily="34" charset="0"/>
                <a:cs typeface="Arial" panose="020B0604020202020204" pitchFamily="34" charset="0"/>
              </a:rPr>
              <a:t>Cindy McKay</a:t>
            </a:r>
            <a:endParaRPr lang="en-US" dirty="0">
              <a:solidFill>
                <a:schemeClr val="bg2">
                  <a:lumMod val="50000"/>
                </a:schemeClr>
              </a:solidFill>
              <a:effectLst/>
              <a:latin typeface="Arial" panose="020B0604020202020204" pitchFamily="34" charset="0"/>
              <a:cs typeface="Arial" panose="020B0604020202020204" pitchFamily="34" charset="0"/>
            </a:endParaRPr>
          </a:p>
        </p:txBody>
      </p:sp>
      <p:sp>
        <p:nvSpPr>
          <p:cNvPr id="8" name="Subtitle 2"/>
          <p:cNvSpPr>
            <a:spLocks noGrp="1"/>
          </p:cNvSpPr>
          <p:nvPr>
            <p:ph type="subTitle" idx="1"/>
          </p:nvPr>
        </p:nvSpPr>
        <p:spPr>
          <a:xfrm>
            <a:off x="-228600" y="5786624"/>
            <a:ext cx="5334000" cy="666304"/>
          </a:xfrm>
        </p:spPr>
        <p:txBody>
          <a:bodyPr>
            <a:normAutofit/>
          </a:bodyPr>
          <a:lstStyle/>
          <a:p>
            <a:pPr algn="ctr"/>
            <a:r>
              <a:rPr lang="en-US" dirty="0" smtClean="0">
                <a:solidFill>
                  <a:schemeClr val="bg1"/>
                </a:solidFill>
                <a:latin typeface="Arial" panose="020B0604020202020204" pitchFamily="34" charset="0"/>
                <a:cs typeface="Arial" panose="020B0604020202020204" pitchFamily="34" charset="0"/>
              </a:rPr>
              <a:t>NHD</a:t>
            </a:r>
            <a:r>
              <a:rPr lang="en-US" i="1" dirty="0" smtClean="0">
                <a:solidFill>
                  <a:schemeClr val="bg1"/>
                </a:solidFill>
                <a:latin typeface="Arial" panose="020B0604020202020204" pitchFamily="34" charset="0"/>
                <a:cs typeface="Arial" panose="020B0604020202020204" pitchFamily="34" charset="0"/>
              </a:rPr>
              <a:t>Plus</a:t>
            </a:r>
            <a:r>
              <a:rPr lang="en-US" dirty="0" smtClean="0">
                <a:solidFill>
                  <a:schemeClr val="bg1"/>
                </a:solidFill>
                <a:latin typeface="Arial" panose="020B0604020202020204" pitchFamily="34" charset="0"/>
                <a:cs typeface="Arial" panose="020B0604020202020204" pitchFamily="34" charset="0"/>
              </a:rPr>
              <a:t> Training Series</a:t>
            </a:r>
          </a:p>
        </p:txBody>
      </p:sp>
      <p:pic>
        <p:nvPicPr>
          <p:cNvPr id="10" name="Picture 4"/>
          <p:cNvPicPr>
            <a:picLocks noChangeAspect="1" noChangeArrowheads="1"/>
          </p:cNvPicPr>
          <p:nvPr/>
        </p:nvPicPr>
        <p:blipFill>
          <a:blip r:embed="rId3">
            <a:clrChange>
              <a:clrFrom>
                <a:srgbClr val="314F43"/>
              </a:clrFrom>
              <a:clrTo>
                <a:srgbClr val="314F43">
                  <a:alpha val="0"/>
                </a:srgbClr>
              </a:clrTo>
            </a:clrChange>
            <a:extLst>
              <a:ext uri="{28A0092B-C50C-407E-A947-70E740481C1C}">
                <a14:useLocalDpi xmlns:a14="http://schemas.microsoft.com/office/drawing/2010/main" val="0"/>
              </a:ext>
            </a:extLst>
          </a:blip>
          <a:srcRect/>
          <a:stretch>
            <a:fillRect/>
          </a:stretch>
        </p:blipFill>
        <p:spPr bwMode="auto">
          <a:xfrm>
            <a:off x="7667104" y="6259830"/>
            <a:ext cx="1172095" cy="366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p:cNvPicPr>
          <p:nvPr/>
        </p:nvPicPr>
        <p:blipFill rotWithShape="1">
          <a:blip r:embed="rId4" cstate="print">
            <a:extLst>
              <a:ext uri="{28A0092B-C50C-407E-A947-70E740481C1C}">
                <a14:useLocalDpi xmlns:a14="http://schemas.microsoft.com/office/drawing/2010/main" val="0"/>
              </a:ext>
            </a:extLst>
          </a:blip>
          <a:srcRect b="50609"/>
          <a:stretch/>
        </p:blipFill>
        <p:spPr bwMode="auto">
          <a:xfrm>
            <a:off x="6413269" y="6279746"/>
            <a:ext cx="1691152" cy="3297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Resulting Basin (Raster)</a:t>
            </a:r>
            <a:endParaRPr lang="en-US" dirty="0"/>
          </a:p>
        </p:txBody>
      </p:sp>
      <p:pic>
        <p:nvPicPr>
          <p:cNvPr id="2" name="Picture 1"/>
          <p:cNvPicPr>
            <a:picLocks noChangeAspect="1"/>
          </p:cNvPicPr>
          <p:nvPr/>
        </p:nvPicPr>
        <p:blipFill>
          <a:blip r:embed="rId3"/>
          <a:stretch>
            <a:fillRect/>
          </a:stretch>
        </p:blipFill>
        <p:spPr>
          <a:xfrm>
            <a:off x="1304925" y="1304925"/>
            <a:ext cx="6534150" cy="4714875"/>
          </a:xfrm>
          <a:prstGeom prst="rect">
            <a:avLst/>
          </a:prstGeom>
        </p:spPr>
      </p:pic>
      <p:sp>
        <p:nvSpPr>
          <p:cNvPr id="8" name="Rectangle 7"/>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sp>
        <p:nvSpPr>
          <p:cNvPr id="6" name="Slide Number Placeholder 5"/>
          <p:cNvSpPr>
            <a:spLocks noGrp="1"/>
          </p:cNvSpPr>
          <p:nvPr>
            <p:ph type="sldNum" sz="quarter" idx="12"/>
          </p:nvPr>
        </p:nvSpPr>
        <p:spPr/>
        <p:txBody>
          <a:bodyPr/>
          <a:lstStyle/>
          <a:p>
            <a:fld id="{8A217208-C4AE-4FDD-8755-172C379AA099}" type="slidenum">
              <a:rPr lang="en-US" smtClean="0"/>
              <a:pPr/>
              <a:t>9</a:t>
            </a:fld>
            <a:endParaRPr lang="en-US" dirty="0"/>
          </a:p>
        </p:txBody>
      </p:sp>
    </p:spTree>
    <p:extLst>
      <p:ext uri="{BB962C8B-B14F-4D97-AF65-F5344CB8AC3E}">
        <p14:creationId xmlns:p14="http://schemas.microsoft.com/office/powerpoint/2010/main" val="231164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Resulting Basin (Polygon)</a:t>
            </a:r>
            <a:endParaRPr lang="en-US" dirty="0"/>
          </a:p>
        </p:txBody>
      </p:sp>
      <p:pic>
        <p:nvPicPr>
          <p:cNvPr id="3" name="Picture 2"/>
          <p:cNvPicPr>
            <a:picLocks noChangeAspect="1"/>
          </p:cNvPicPr>
          <p:nvPr/>
        </p:nvPicPr>
        <p:blipFill>
          <a:blip r:embed="rId3"/>
          <a:stretch>
            <a:fillRect/>
          </a:stretch>
        </p:blipFill>
        <p:spPr>
          <a:xfrm>
            <a:off x="1395412" y="1304925"/>
            <a:ext cx="6353175" cy="4867275"/>
          </a:xfrm>
          <a:prstGeom prst="rect">
            <a:avLst/>
          </a:prstGeom>
        </p:spPr>
      </p:pic>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sp>
        <p:nvSpPr>
          <p:cNvPr id="7" name="Slide Number Placeholder 6"/>
          <p:cNvSpPr>
            <a:spLocks noGrp="1"/>
          </p:cNvSpPr>
          <p:nvPr>
            <p:ph type="sldNum" sz="quarter" idx="12"/>
          </p:nvPr>
        </p:nvSpPr>
        <p:spPr/>
        <p:txBody>
          <a:bodyPr/>
          <a:lstStyle/>
          <a:p>
            <a:fld id="{8A217208-C4AE-4FDD-8755-172C379AA099}" type="slidenum">
              <a:rPr lang="en-US" smtClean="0"/>
              <a:pPr/>
              <a:t>10</a:t>
            </a:fld>
            <a:endParaRPr lang="en-US" dirty="0"/>
          </a:p>
        </p:txBody>
      </p:sp>
    </p:spTree>
    <p:extLst>
      <p:ext uri="{BB962C8B-B14F-4D97-AF65-F5344CB8AC3E}">
        <p14:creationId xmlns:p14="http://schemas.microsoft.com/office/powerpoint/2010/main" val="1007630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sp>
        <p:nvSpPr>
          <p:cNvPr id="2" name="Title 1"/>
          <p:cNvSpPr>
            <a:spLocks noGrp="1"/>
          </p:cNvSpPr>
          <p:nvPr>
            <p:ph type="title"/>
          </p:nvPr>
        </p:nvSpPr>
        <p:spPr/>
        <p:txBody>
          <a:bodyPr/>
          <a:lstStyle/>
          <a:p>
            <a:r>
              <a:rPr lang="en-US" smtClean="0"/>
              <a:t>Limitations of this Technique</a:t>
            </a:r>
            <a:endParaRPr lang="en-US" dirty="0"/>
          </a:p>
        </p:txBody>
      </p:sp>
      <p:sp>
        <p:nvSpPr>
          <p:cNvPr id="4" name="Content Placeholder 3"/>
          <p:cNvSpPr>
            <a:spLocks noGrp="1"/>
          </p:cNvSpPr>
          <p:nvPr>
            <p:ph idx="1"/>
          </p:nvPr>
        </p:nvSpPr>
        <p:spPr/>
        <p:txBody>
          <a:bodyPr/>
          <a:lstStyle/>
          <a:p>
            <a:r>
              <a:rPr lang="en-US" dirty="0" smtClean="0"/>
              <a:t>No option to include non-contributing areas</a:t>
            </a:r>
          </a:p>
          <a:p>
            <a:r>
              <a:rPr lang="en-US" dirty="0" smtClean="0"/>
              <a:t>Non-inclusion of upstream raster production units.</a:t>
            </a:r>
          </a:p>
          <a:p>
            <a:endParaRPr lang="en-US" dirty="0"/>
          </a:p>
        </p:txBody>
      </p:sp>
    </p:spTree>
    <p:extLst>
      <p:ext uri="{BB962C8B-B14F-4D97-AF65-F5344CB8AC3E}">
        <p14:creationId xmlns:p14="http://schemas.microsoft.com/office/powerpoint/2010/main" val="3916874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Non-contributing Areas Due to Sinks</a:t>
            </a:r>
            <a:endParaRPr lang="en-US" dirty="0"/>
          </a:p>
        </p:txBody>
      </p:sp>
      <p:pic>
        <p:nvPicPr>
          <p:cNvPr id="3" name="Picture 2"/>
          <p:cNvPicPr>
            <a:picLocks noChangeAspect="1"/>
          </p:cNvPicPr>
          <p:nvPr/>
        </p:nvPicPr>
        <p:blipFill>
          <a:blip r:embed="rId3"/>
          <a:stretch>
            <a:fillRect/>
          </a:stretch>
        </p:blipFill>
        <p:spPr>
          <a:xfrm>
            <a:off x="1395412" y="1304925"/>
            <a:ext cx="6353175" cy="4867275"/>
          </a:xfrm>
          <a:prstGeom prst="rect">
            <a:avLst/>
          </a:prstGeom>
        </p:spPr>
      </p:pic>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sp>
        <p:nvSpPr>
          <p:cNvPr id="7" name="Slide Number Placeholder 6"/>
          <p:cNvSpPr>
            <a:spLocks noGrp="1"/>
          </p:cNvSpPr>
          <p:nvPr>
            <p:ph type="sldNum" sz="quarter" idx="12"/>
          </p:nvPr>
        </p:nvSpPr>
        <p:spPr/>
        <p:txBody>
          <a:bodyPr/>
          <a:lstStyle/>
          <a:p>
            <a:fld id="{8A217208-C4AE-4FDD-8755-172C379AA099}" type="slidenum">
              <a:rPr lang="en-US" smtClean="0"/>
              <a:pPr/>
              <a:t>12</a:t>
            </a:fld>
            <a:endParaRPr lang="en-US" dirty="0"/>
          </a:p>
        </p:txBody>
      </p:sp>
    </p:spTree>
    <p:extLst>
      <p:ext uri="{BB962C8B-B14F-4D97-AF65-F5344CB8AC3E}">
        <p14:creationId xmlns:p14="http://schemas.microsoft.com/office/powerpoint/2010/main" val="4277867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Sinks from Isolated Flowlines</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2" name="Picture 1"/>
          <p:cNvPicPr>
            <a:picLocks noChangeAspect="1"/>
          </p:cNvPicPr>
          <p:nvPr/>
        </p:nvPicPr>
        <p:blipFill>
          <a:blip r:embed="rId3"/>
          <a:stretch>
            <a:fillRect/>
          </a:stretch>
        </p:blipFill>
        <p:spPr>
          <a:xfrm>
            <a:off x="1881187" y="1524000"/>
            <a:ext cx="5381625" cy="3810000"/>
          </a:xfrm>
          <a:prstGeom prst="rect">
            <a:avLst/>
          </a:prstGeom>
        </p:spPr>
      </p:pic>
      <p:sp>
        <p:nvSpPr>
          <p:cNvPr id="7" name="Slide Number Placeholder 6"/>
          <p:cNvSpPr>
            <a:spLocks noGrp="1"/>
          </p:cNvSpPr>
          <p:nvPr>
            <p:ph type="sldNum" sz="quarter" idx="12"/>
          </p:nvPr>
        </p:nvSpPr>
        <p:spPr/>
        <p:txBody>
          <a:bodyPr/>
          <a:lstStyle/>
          <a:p>
            <a:fld id="{8A217208-C4AE-4FDD-8755-172C379AA099}" type="slidenum">
              <a:rPr lang="en-US" smtClean="0"/>
              <a:pPr/>
              <a:t>13</a:t>
            </a:fld>
            <a:endParaRPr lang="en-US" dirty="0"/>
          </a:p>
        </p:txBody>
      </p:sp>
    </p:spTree>
    <p:extLst>
      <p:ext uri="{BB962C8B-B14F-4D97-AF65-F5344CB8AC3E}">
        <p14:creationId xmlns:p14="http://schemas.microsoft.com/office/powerpoint/2010/main" val="4025781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Sinks from Landscape Depressions</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3" name="Picture 2"/>
          <p:cNvPicPr>
            <a:picLocks noChangeAspect="1"/>
          </p:cNvPicPr>
          <p:nvPr/>
        </p:nvPicPr>
        <p:blipFill rotWithShape="1">
          <a:blip r:embed="rId3"/>
          <a:srcRect l="16308" b="35655"/>
          <a:stretch/>
        </p:blipFill>
        <p:spPr>
          <a:xfrm>
            <a:off x="776288" y="1295400"/>
            <a:ext cx="8139112" cy="4443413"/>
          </a:xfrm>
          <a:prstGeom prst="rect">
            <a:avLst/>
          </a:prstGeom>
        </p:spPr>
      </p:pic>
      <p:sp>
        <p:nvSpPr>
          <p:cNvPr id="2" name="Down Arrow 1"/>
          <p:cNvSpPr/>
          <p:nvPr/>
        </p:nvSpPr>
        <p:spPr>
          <a:xfrm rot="17490110">
            <a:off x="1901400" y="2014786"/>
            <a:ext cx="539212" cy="3568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12"/>
          </p:nvPr>
        </p:nvSpPr>
        <p:spPr/>
        <p:txBody>
          <a:bodyPr/>
          <a:lstStyle/>
          <a:p>
            <a:fld id="{8A217208-C4AE-4FDD-8755-172C379AA099}" type="slidenum">
              <a:rPr lang="en-US" smtClean="0"/>
              <a:pPr/>
              <a:t>14</a:t>
            </a:fld>
            <a:endParaRPr lang="en-US" dirty="0"/>
          </a:p>
        </p:txBody>
      </p:sp>
    </p:spTree>
    <p:extLst>
      <p:ext uri="{BB962C8B-B14F-4D97-AF65-F5344CB8AC3E}">
        <p14:creationId xmlns:p14="http://schemas.microsoft.com/office/powerpoint/2010/main" val="4365990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Sinks from Closed WBD HUC12</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4" name="Picture 3"/>
          <p:cNvPicPr>
            <a:picLocks noChangeAspect="1"/>
          </p:cNvPicPr>
          <p:nvPr/>
        </p:nvPicPr>
        <p:blipFill>
          <a:blip r:embed="rId3"/>
          <a:stretch>
            <a:fillRect/>
          </a:stretch>
        </p:blipFill>
        <p:spPr>
          <a:xfrm>
            <a:off x="598637" y="1209675"/>
            <a:ext cx="7859563" cy="4810125"/>
          </a:xfrm>
          <a:prstGeom prst="rect">
            <a:avLst/>
          </a:prstGeom>
        </p:spPr>
      </p:pic>
      <p:sp>
        <p:nvSpPr>
          <p:cNvPr id="7" name="Down Arrow 6"/>
          <p:cNvSpPr/>
          <p:nvPr/>
        </p:nvSpPr>
        <p:spPr>
          <a:xfrm rot="5038035">
            <a:off x="3984812" y="3179247"/>
            <a:ext cx="391770" cy="22760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rot="21294689">
            <a:off x="3429000" y="4126468"/>
            <a:ext cx="1723549" cy="369332"/>
          </a:xfrm>
          <a:prstGeom prst="rect">
            <a:avLst/>
          </a:prstGeom>
          <a:noFill/>
        </p:spPr>
        <p:txBody>
          <a:bodyPr wrap="none" rtlCol="0">
            <a:spAutoFit/>
          </a:bodyPr>
          <a:lstStyle/>
          <a:p>
            <a:r>
              <a:rPr lang="en-US" dirty="0" smtClean="0"/>
              <a:t>051202020303</a:t>
            </a:r>
            <a:endParaRPr lang="en-US" dirty="0"/>
          </a:p>
        </p:txBody>
      </p:sp>
      <p:sp>
        <p:nvSpPr>
          <p:cNvPr id="9" name="Slide Number Placeholder 8"/>
          <p:cNvSpPr>
            <a:spLocks noGrp="1"/>
          </p:cNvSpPr>
          <p:nvPr>
            <p:ph type="sldNum" sz="quarter" idx="12"/>
          </p:nvPr>
        </p:nvSpPr>
        <p:spPr/>
        <p:txBody>
          <a:bodyPr/>
          <a:lstStyle/>
          <a:p>
            <a:fld id="{8A217208-C4AE-4FDD-8755-172C379AA099}" type="slidenum">
              <a:rPr lang="en-US" smtClean="0"/>
              <a:pPr/>
              <a:t>15</a:t>
            </a:fld>
            <a:endParaRPr lang="en-US" dirty="0"/>
          </a:p>
        </p:txBody>
      </p:sp>
    </p:spTree>
    <p:extLst>
      <p:ext uri="{BB962C8B-B14F-4D97-AF65-F5344CB8AC3E}">
        <p14:creationId xmlns:p14="http://schemas.microsoft.com/office/powerpoint/2010/main" val="980841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Including Non-contributing Areas</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8889" b="8889"/>
          <a:stretch/>
        </p:blipFill>
        <p:spPr>
          <a:xfrm>
            <a:off x="1071803" y="1219200"/>
            <a:ext cx="7157797" cy="5105400"/>
          </a:xfrm>
          <a:prstGeom prst="rect">
            <a:avLst/>
          </a:prstGeom>
        </p:spPr>
      </p:pic>
      <p:sp>
        <p:nvSpPr>
          <p:cNvPr id="7" name="Slide Number Placeholder 6"/>
          <p:cNvSpPr>
            <a:spLocks noGrp="1"/>
          </p:cNvSpPr>
          <p:nvPr>
            <p:ph type="sldNum" sz="quarter" idx="12"/>
          </p:nvPr>
        </p:nvSpPr>
        <p:spPr/>
        <p:txBody>
          <a:bodyPr/>
          <a:lstStyle/>
          <a:p>
            <a:fld id="{8A217208-C4AE-4FDD-8755-172C379AA099}" type="slidenum">
              <a:rPr lang="en-US" smtClean="0"/>
              <a:pPr/>
              <a:t>16</a:t>
            </a:fld>
            <a:endParaRPr lang="en-US" dirty="0"/>
          </a:p>
        </p:txBody>
      </p:sp>
    </p:spTree>
    <p:extLst>
      <p:ext uri="{BB962C8B-B14F-4D97-AF65-F5344CB8AC3E}">
        <p14:creationId xmlns:p14="http://schemas.microsoft.com/office/powerpoint/2010/main" val="9179075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Non-contributing Areas Included</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78" b="8889"/>
          <a:stretch/>
        </p:blipFill>
        <p:spPr>
          <a:xfrm>
            <a:off x="1152586" y="1318777"/>
            <a:ext cx="6924614" cy="5005823"/>
          </a:xfrm>
          <a:prstGeom prst="rect">
            <a:avLst/>
          </a:prstGeom>
        </p:spPr>
      </p:pic>
      <p:sp>
        <p:nvSpPr>
          <p:cNvPr id="7" name="Slide Number Placeholder 6"/>
          <p:cNvSpPr>
            <a:spLocks noGrp="1"/>
          </p:cNvSpPr>
          <p:nvPr>
            <p:ph type="sldNum" sz="quarter" idx="12"/>
          </p:nvPr>
        </p:nvSpPr>
        <p:spPr/>
        <p:txBody>
          <a:bodyPr/>
          <a:lstStyle/>
          <a:p>
            <a:fld id="{8A217208-C4AE-4FDD-8755-172C379AA099}" type="slidenum">
              <a:rPr lang="en-US" smtClean="0"/>
              <a:pPr/>
              <a:t>17</a:t>
            </a:fld>
            <a:endParaRPr lang="en-US" dirty="0"/>
          </a:p>
        </p:txBody>
      </p:sp>
    </p:spTree>
    <p:extLst>
      <p:ext uri="{BB962C8B-B14F-4D97-AF65-F5344CB8AC3E}">
        <p14:creationId xmlns:p14="http://schemas.microsoft.com/office/powerpoint/2010/main" val="677661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Non-Inclusion of Upstream Raster Production Units</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4689" t="10001" r="15619" b="13333"/>
          <a:stretch/>
        </p:blipFill>
        <p:spPr>
          <a:xfrm>
            <a:off x="1676400" y="990600"/>
            <a:ext cx="5715000" cy="5257800"/>
          </a:xfrm>
          <a:prstGeom prst="rect">
            <a:avLst/>
          </a:prstGeom>
        </p:spPr>
      </p:pic>
      <p:sp>
        <p:nvSpPr>
          <p:cNvPr id="7" name="Slide Number Placeholder 6"/>
          <p:cNvSpPr>
            <a:spLocks noGrp="1"/>
          </p:cNvSpPr>
          <p:nvPr>
            <p:ph type="sldNum" sz="quarter" idx="12"/>
          </p:nvPr>
        </p:nvSpPr>
        <p:spPr/>
        <p:txBody>
          <a:bodyPr/>
          <a:lstStyle/>
          <a:p>
            <a:fld id="{8A217208-C4AE-4FDD-8755-172C379AA099}" type="slidenum">
              <a:rPr lang="en-US" smtClean="0"/>
              <a:pPr/>
              <a:t>18</a:t>
            </a:fld>
            <a:endParaRPr lang="en-US" dirty="0"/>
          </a:p>
        </p:txBody>
      </p:sp>
    </p:spTree>
    <p:extLst>
      <p:ext uri="{BB962C8B-B14F-4D97-AF65-F5344CB8AC3E}">
        <p14:creationId xmlns:p14="http://schemas.microsoft.com/office/powerpoint/2010/main" val="14369369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idx="1"/>
          </p:nvPr>
        </p:nvSpPr>
        <p:spPr/>
        <p:txBody>
          <a:bodyPr/>
          <a:lstStyle/>
          <a:p>
            <a:r>
              <a:rPr lang="en-US" dirty="0" smtClean="0"/>
              <a:t>Understand basin delineation</a:t>
            </a:r>
          </a:p>
          <a:p>
            <a:r>
              <a:rPr lang="en-US" dirty="0" smtClean="0"/>
              <a:t>Learn various ways to delineate basins using NHDPlusV2</a:t>
            </a:r>
          </a:p>
          <a:p>
            <a:r>
              <a:rPr lang="en-US" dirty="0" smtClean="0"/>
              <a:t>Learn how to use the NHDPlusV2 Basin Delineation Tool</a:t>
            </a:r>
          </a:p>
          <a:p>
            <a:endParaRPr lang="en-US" dirty="0"/>
          </a:p>
        </p:txBody>
      </p:sp>
      <p:sp>
        <p:nvSpPr>
          <p:cNvPr id="4" name="Rectangle 3"/>
          <p:cNvSpPr/>
          <p:nvPr/>
        </p:nvSpPr>
        <p:spPr>
          <a:xfrm>
            <a:off x="0" y="6489847"/>
            <a:ext cx="1021433"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Objectives</a:t>
            </a:r>
            <a:endParaRPr lang="en-US" sz="1400" dirty="0">
              <a:solidFill>
                <a:schemeClr val="bg1"/>
              </a:solidFill>
            </a:endParaRPr>
          </a:p>
        </p:txBody>
      </p:sp>
      <p:sp>
        <p:nvSpPr>
          <p:cNvPr id="8" name="Slide Number Placeholder 7"/>
          <p:cNvSpPr>
            <a:spLocks noGrp="1"/>
          </p:cNvSpPr>
          <p:nvPr>
            <p:ph type="sldNum" sz="quarter" idx="12"/>
          </p:nvPr>
        </p:nvSpPr>
        <p:spPr/>
        <p:txBody>
          <a:bodyPr/>
          <a:lstStyle/>
          <a:p>
            <a:fld id="{8A217208-C4AE-4FDD-8755-172C379AA099}" type="slidenum">
              <a:rPr lang="en-US" smtClean="0"/>
              <a:pPr/>
              <a:t>1</a:t>
            </a:fld>
            <a:endParaRPr lang="en-US" dirty="0"/>
          </a:p>
        </p:txBody>
      </p:sp>
    </p:spTree>
    <p:extLst>
      <p:ext uri="{BB962C8B-B14F-4D97-AF65-F5344CB8AC3E}">
        <p14:creationId xmlns:p14="http://schemas.microsoft.com/office/powerpoint/2010/main" val="10676582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Perform an Upstream Trace</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2" name="Picture 1"/>
          <p:cNvPicPr>
            <a:picLocks noChangeAspect="1"/>
          </p:cNvPicPr>
          <p:nvPr/>
        </p:nvPicPr>
        <p:blipFill>
          <a:blip r:embed="rId3"/>
          <a:stretch>
            <a:fillRect/>
          </a:stretch>
        </p:blipFill>
        <p:spPr>
          <a:xfrm>
            <a:off x="1600200" y="1417638"/>
            <a:ext cx="5943600" cy="4965155"/>
          </a:xfrm>
          <a:prstGeom prst="rect">
            <a:avLst/>
          </a:prstGeom>
        </p:spPr>
      </p:pic>
      <p:sp>
        <p:nvSpPr>
          <p:cNvPr id="7" name="Slide Number Placeholder 6"/>
          <p:cNvSpPr>
            <a:spLocks noGrp="1"/>
          </p:cNvSpPr>
          <p:nvPr>
            <p:ph type="sldNum" sz="quarter" idx="12"/>
          </p:nvPr>
        </p:nvSpPr>
        <p:spPr/>
        <p:txBody>
          <a:bodyPr/>
          <a:lstStyle/>
          <a:p>
            <a:fld id="{8A217208-C4AE-4FDD-8755-172C379AA099}" type="slidenum">
              <a:rPr lang="en-US" smtClean="0"/>
              <a:pPr/>
              <a:t>19</a:t>
            </a:fld>
            <a:endParaRPr lang="en-US" dirty="0"/>
          </a:p>
        </p:txBody>
      </p:sp>
    </p:spTree>
    <p:extLst>
      <p:ext uri="{BB962C8B-B14F-4D97-AF65-F5344CB8AC3E}">
        <p14:creationId xmlns:p14="http://schemas.microsoft.com/office/powerpoint/2010/main" val="2717699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Upstream Trace - Ohio</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7778" b="14445"/>
          <a:stretch/>
        </p:blipFill>
        <p:spPr>
          <a:xfrm>
            <a:off x="1172222" y="914400"/>
            <a:ext cx="8200378" cy="5334000"/>
          </a:xfrm>
          <a:prstGeom prst="rect">
            <a:avLst/>
          </a:prstGeom>
        </p:spPr>
      </p:pic>
      <p:sp>
        <p:nvSpPr>
          <p:cNvPr id="7" name="Slide Number Placeholder 6"/>
          <p:cNvSpPr>
            <a:spLocks noGrp="1"/>
          </p:cNvSpPr>
          <p:nvPr>
            <p:ph type="sldNum" sz="quarter" idx="12"/>
          </p:nvPr>
        </p:nvSpPr>
        <p:spPr/>
        <p:txBody>
          <a:bodyPr/>
          <a:lstStyle/>
          <a:p>
            <a:fld id="{8A217208-C4AE-4FDD-8755-172C379AA099}" type="slidenum">
              <a:rPr lang="en-US" smtClean="0"/>
              <a:pPr/>
              <a:t>20</a:t>
            </a:fld>
            <a:endParaRPr lang="en-US" dirty="0"/>
          </a:p>
        </p:txBody>
      </p:sp>
    </p:spTree>
    <p:extLst>
      <p:ext uri="{BB962C8B-B14F-4D97-AF65-F5344CB8AC3E}">
        <p14:creationId xmlns:p14="http://schemas.microsoft.com/office/powerpoint/2010/main" val="2871271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7256" t="3333" r="15619" b="5556"/>
          <a:stretch/>
        </p:blipFill>
        <p:spPr>
          <a:xfrm>
            <a:off x="2438400" y="228600"/>
            <a:ext cx="6324600" cy="6248400"/>
          </a:xfrm>
          <a:prstGeom prst="rect">
            <a:avLst/>
          </a:prstGeom>
        </p:spPr>
      </p:pic>
      <p:sp>
        <p:nvSpPr>
          <p:cNvPr id="5" name="Title 1"/>
          <p:cNvSpPr>
            <a:spLocks noGrp="1"/>
          </p:cNvSpPr>
          <p:nvPr>
            <p:ph type="title"/>
          </p:nvPr>
        </p:nvSpPr>
        <p:spPr/>
        <p:txBody>
          <a:bodyPr/>
          <a:lstStyle/>
          <a:p>
            <a:r>
              <a:rPr lang="en-US" smtClean="0"/>
              <a:t>Upstream Trace - Wabash</a:t>
            </a:r>
            <a:endParaRPr lang="en-US" dirty="0"/>
          </a:p>
        </p:txBody>
      </p:sp>
      <p:sp>
        <p:nvSpPr>
          <p:cNvPr id="7" name="Slide Number Placeholder 6"/>
          <p:cNvSpPr>
            <a:spLocks noGrp="1"/>
          </p:cNvSpPr>
          <p:nvPr>
            <p:ph type="sldNum" sz="quarter" idx="12"/>
          </p:nvPr>
        </p:nvSpPr>
        <p:spPr/>
        <p:txBody>
          <a:bodyPr/>
          <a:lstStyle/>
          <a:p>
            <a:fld id="{8A217208-C4AE-4FDD-8755-172C379AA099}" type="slidenum">
              <a:rPr lang="en-US" smtClean="0"/>
              <a:pPr/>
              <a:t>21</a:t>
            </a:fld>
            <a:endParaRPr lang="en-US" dirty="0"/>
          </a:p>
        </p:txBody>
      </p:sp>
    </p:spTree>
    <p:extLst>
      <p:ext uri="{BB962C8B-B14F-4D97-AF65-F5344CB8AC3E}">
        <p14:creationId xmlns:p14="http://schemas.microsoft.com/office/powerpoint/2010/main" val="4034189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Select NHDPlus Catchments based on UpStream Traces</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184" t="3333" r="13760" b="5556"/>
          <a:stretch/>
        </p:blipFill>
        <p:spPr>
          <a:xfrm>
            <a:off x="1981200" y="609600"/>
            <a:ext cx="6400800" cy="6248400"/>
          </a:xfrm>
          <a:prstGeom prst="rect">
            <a:avLst/>
          </a:prstGeom>
        </p:spPr>
      </p:pic>
      <p:sp>
        <p:nvSpPr>
          <p:cNvPr id="7" name="Slide Number Placeholder 6"/>
          <p:cNvSpPr>
            <a:spLocks noGrp="1"/>
          </p:cNvSpPr>
          <p:nvPr>
            <p:ph type="sldNum" sz="quarter" idx="12"/>
          </p:nvPr>
        </p:nvSpPr>
        <p:spPr/>
        <p:txBody>
          <a:bodyPr/>
          <a:lstStyle/>
          <a:p>
            <a:fld id="{8A217208-C4AE-4FDD-8755-172C379AA099}" type="slidenum">
              <a:rPr lang="en-US" smtClean="0"/>
              <a:pPr/>
              <a:t>22</a:t>
            </a:fld>
            <a:endParaRPr lang="en-US" dirty="0"/>
          </a:p>
        </p:txBody>
      </p:sp>
    </p:spTree>
    <p:extLst>
      <p:ext uri="{BB962C8B-B14F-4D97-AF65-F5344CB8AC3E}">
        <p14:creationId xmlns:p14="http://schemas.microsoft.com/office/powerpoint/2010/main" val="983549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Dissolve the catchments</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185" t="3333" r="15619" b="5556"/>
          <a:stretch/>
        </p:blipFill>
        <p:spPr>
          <a:xfrm>
            <a:off x="1981200" y="457200"/>
            <a:ext cx="6248400" cy="6248400"/>
          </a:xfrm>
          <a:prstGeom prst="rect">
            <a:avLst/>
          </a:prstGeom>
        </p:spPr>
      </p:pic>
      <p:sp>
        <p:nvSpPr>
          <p:cNvPr id="7" name="Slide Number Placeholder 6"/>
          <p:cNvSpPr>
            <a:spLocks noGrp="1"/>
          </p:cNvSpPr>
          <p:nvPr>
            <p:ph type="sldNum" sz="quarter" idx="12"/>
          </p:nvPr>
        </p:nvSpPr>
        <p:spPr/>
        <p:txBody>
          <a:bodyPr/>
          <a:lstStyle/>
          <a:p>
            <a:fld id="{8A217208-C4AE-4FDD-8755-172C379AA099}" type="slidenum">
              <a:rPr lang="en-US" smtClean="0"/>
              <a:pPr/>
              <a:t>23</a:t>
            </a:fld>
            <a:endParaRPr lang="en-US" dirty="0"/>
          </a:p>
        </p:txBody>
      </p:sp>
    </p:spTree>
    <p:extLst>
      <p:ext uri="{BB962C8B-B14F-4D97-AF65-F5344CB8AC3E}">
        <p14:creationId xmlns:p14="http://schemas.microsoft.com/office/powerpoint/2010/main" val="2538030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Combine the Three Basin Parts =&gt; We’re Finished</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5555"/>
          <a:stretch/>
        </p:blipFill>
        <p:spPr>
          <a:xfrm>
            <a:off x="1219200" y="1447800"/>
            <a:ext cx="7013481" cy="4953000"/>
          </a:xfrm>
          <a:prstGeom prst="rect">
            <a:avLst/>
          </a:prstGeom>
        </p:spPr>
      </p:pic>
      <p:sp>
        <p:nvSpPr>
          <p:cNvPr id="7" name="Slide Number Placeholder 6"/>
          <p:cNvSpPr>
            <a:spLocks noGrp="1"/>
          </p:cNvSpPr>
          <p:nvPr>
            <p:ph type="sldNum" sz="quarter" idx="12"/>
          </p:nvPr>
        </p:nvSpPr>
        <p:spPr/>
        <p:txBody>
          <a:bodyPr/>
          <a:lstStyle/>
          <a:p>
            <a:fld id="{8A217208-C4AE-4FDD-8755-172C379AA099}" type="slidenum">
              <a:rPr lang="en-US" smtClean="0"/>
              <a:pPr/>
              <a:t>24</a:t>
            </a:fld>
            <a:endParaRPr lang="en-US" dirty="0"/>
          </a:p>
        </p:txBody>
      </p:sp>
    </p:spTree>
    <p:extLst>
      <p:ext uri="{BB962C8B-B14F-4D97-AF65-F5344CB8AC3E}">
        <p14:creationId xmlns:p14="http://schemas.microsoft.com/office/powerpoint/2010/main" val="21474383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The NHDPlusV2 Basin Delineation Tool</a:t>
            </a:r>
            <a:endParaRPr lang="en-US" dirty="0"/>
          </a:p>
        </p:txBody>
      </p:sp>
      <p:sp>
        <p:nvSpPr>
          <p:cNvPr id="6" name="Rectangle 5"/>
          <p:cNvSpPr/>
          <p:nvPr/>
        </p:nvSpPr>
        <p:spPr>
          <a:xfrm>
            <a:off x="0" y="6489847"/>
            <a:ext cx="3015569"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NHDPlusV2 Basin Delineator</a:t>
            </a:r>
            <a:endParaRPr lang="en-US" sz="1400" dirty="0">
              <a:solidFill>
                <a:schemeClr val="bg1"/>
              </a:solidFill>
            </a:endParaRPr>
          </a:p>
        </p:txBody>
      </p:sp>
      <p:pic>
        <p:nvPicPr>
          <p:cNvPr id="3" name="Picture 2"/>
          <p:cNvPicPr>
            <a:picLocks noChangeAspect="1"/>
          </p:cNvPicPr>
          <p:nvPr/>
        </p:nvPicPr>
        <p:blipFill>
          <a:blip r:embed="rId3"/>
          <a:stretch>
            <a:fillRect/>
          </a:stretch>
        </p:blipFill>
        <p:spPr>
          <a:xfrm>
            <a:off x="1676400" y="1447800"/>
            <a:ext cx="6020975" cy="4691018"/>
          </a:xfrm>
          <a:prstGeom prst="rect">
            <a:avLst/>
          </a:prstGeom>
        </p:spPr>
      </p:pic>
      <p:sp>
        <p:nvSpPr>
          <p:cNvPr id="7" name="Slide Number Placeholder 6"/>
          <p:cNvSpPr>
            <a:spLocks noGrp="1"/>
          </p:cNvSpPr>
          <p:nvPr>
            <p:ph type="sldNum" sz="quarter" idx="12"/>
          </p:nvPr>
        </p:nvSpPr>
        <p:spPr/>
        <p:txBody>
          <a:bodyPr/>
          <a:lstStyle/>
          <a:p>
            <a:fld id="{8A217208-C4AE-4FDD-8755-172C379AA099}" type="slidenum">
              <a:rPr lang="en-US" smtClean="0"/>
              <a:pPr/>
              <a:t>25</a:t>
            </a:fld>
            <a:endParaRPr lang="en-US" dirty="0"/>
          </a:p>
        </p:txBody>
      </p:sp>
    </p:spTree>
    <p:extLst>
      <p:ext uri="{BB962C8B-B14F-4D97-AF65-F5344CB8AC3E}">
        <p14:creationId xmlns:p14="http://schemas.microsoft.com/office/powerpoint/2010/main" val="13803109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Basin Delineation Tool Options</a:t>
            </a:r>
            <a:endParaRPr lang="en-US" dirty="0"/>
          </a:p>
        </p:txBody>
      </p:sp>
      <p:sp>
        <p:nvSpPr>
          <p:cNvPr id="3" name="Content Placeholder 2"/>
          <p:cNvSpPr>
            <a:spLocks noGrp="1"/>
          </p:cNvSpPr>
          <p:nvPr>
            <p:ph idx="1"/>
          </p:nvPr>
        </p:nvSpPr>
        <p:spPr>
          <a:xfrm>
            <a:off x="1018780" y="1854653"/>
            <a:ext cx="7668019" cy="4152638"/>
          </a:xfrm>
        </p:spPr>
        <p:txBody>
          <a:bodyPr/>
          <a:lstStyle/>
          <a:p>
            <a:endParaRPr lang="en-US"/>
          </a:p>
        </p:txBody>
      </p:sp>
      <p:sp>
        <p:nvSpPr>
          <p:cNvPr id="7" name="Rectangle 6"/>
          <p:cNvSpPr/>
          <p:nvPr/>
        </p:nvSpPr>
        <p:spPr>
          <a:xfrm>
            <a:off x="0" y="6489847"/>
            <a:ext cx="3015569"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NHDPlusV2 Basin Delineator</a:t>
            </a:r>
            <a:endParaRPr lang="en-US" sz="1400" dirty="0">
              <a:solidFill>
                <a:schemeClr val="bg1"/>
              </a:solidFill>
            </a:endParaRPr>
          </a:p>
        </p:txBody>
      </p:sp>
      <p:pic>
        <p:nvPicPr>
          <p:cNvPr id="4" name="Picture 3"/>
          <p:cNvPicPr>
            <a:picLocks noChangeAspect="1"/>
          </p:cNvPicPr>
          <p:nvPr/>
        </p:nvPicPr>
        <p:blipFill>
          <a:blip r:embed="rId3"/>
          <a:stretch>
            <a:fillRect/>
          </a:stretch>
        </p:blipFill>
        <p:spPr>
          <a:xfrm>
            <a:off x="762000" y="1140236"/>
            <a:ext cx="8229600" cy="5164573"/>
          </a:xfrm>
          <a:prstGeom prst="rect">
            <a:avLst/>
          </a:prstGeom>
        </p:spPr>
      </p:pic>
      <p:sp>
        <p:nvSpPr>
          <p:cNvPr id="8" name="Oval 7"/>
          <p:cNvSpPr/>
          <p:nvPr/>
        </p:nvSpPr>
        <p:spPr>
          <a:xfrm>
            <a:off x="467638" y="1752599"/>
            <a:ext cx="4331011" cy="432059"/>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67638" y="2286000"/>
            <a:ext cx="4331011" cy="432059"/>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8098" y="2920740"/>
            <a:ext cx="4331011" cy="432059"/>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990600" y="4075535"/>
            <a:ext cx="2819400" cy="1365143"/>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953000" y="3446305"/>
            <a:ext cx="3022167" cy="1125696"/>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8A217208-C4AE-4FDD-8755-172C379AA099}" type="slidenum">
              <a:rPr lang="en-US" smtClean="0"/>
              <a:pPr/>
              <a:t>26</a:t>
            </a:fld>
            <a:endParaRPr lang="en-US" dirty="0"/>
          </a:p>
        </p:txBody>
      </p:sp>
    </p:spTree>
    <p:extLst>
      <p:ext uri="{BB962C8B-B14F-4D97-AF65-F5344CB8AC3E}">
        <p14:creationId xmlns:p14="http://schemas.microsoft.com/office/powerpoint/2010/main" val="42514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Basin Delineation Tool Setup</a:t>
            </a:r>
            <a:endParaRPr lang="en-US" dirty="0"/>
          </a:p>
        </p:txBody>
      </p:sp>
      <p:pic>
        <p:nvPicPr>
          <p:cNvPr id="4" name="Picture 3"/>
          <p:cNvPicPr>
            <a:picLocks noChangeAspect="1"/>
          </p:cNvPicPr>
          <p:nvPr/>
        </p:nvPicPr>
        <p:blipFill>
          <a:blip r:embed="rId3"/>
          <a:stretch>
            <a:fillRect/>
          </a:stretch>
        </p:blipFill>
        <p:spPr>
          <a:xfrm>
            <a:off x="652462" y="1757362"/>
            <a:ext cx="7839075" cy="3343275"/>
          </a:xfrm>
          <a:prstGeom prst="rect">
            <a:avLst/>
          </a:prstGeom>
        </p:spPr>
      </p:pic>
      <p:sp>
        <p:nvSpPr>
          <p:cNvPr id="7" name="Rectangle 6"/>
          <p:cNvSpPr/>
          <p:nvPr/>
        </p:nvSpPr>
        <p:spPr>
          <a:xfrm>
            <a:off x="0" y="6489847"/>
            <a:ext cx="3015569"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NHDPlusV2 Basin Delineator</a:t>
            </a:r>
            <a:endParaRPr lang="en-US" sz="1400" dirty="0">
              <a:solidFill>
                <a:schemeClr val="bg1"/>
              </a:solidFill>
            </a:endParaRPr>
          </a:p>
        </p:txBody>
      </p:sp>
      <p:sp>
        <p:nvSpPr>
          <p:cNvPr id="6" name="Slide Number Placeholder 5"/>
          <p:cNvSpPr>
            <a:spLocks noGrp="1"/>
          </p:cNvSpPr>
          <p:nvPr>
            <p:ph type="sldNum" sz="quarter" idx="12"/>
          </p:nvPr>
        </p:nvSpPr>
        <p:spPr/>
        <p:txBody>
          <a:bodyPr/>
          <a:lstStyle/>
          <a:p>
            <a:fld id="{8A217208-C4AE-4FDD-8755-172C379AA099}" type="slidenum">
              <a:rPr lang="en-US" smtClean="0"/>
              <a:pPr/>
              <a:t>27</a:t>
            </a:fld>
            <a:endParaRPr lang="en-US" dirty="0"/>
          </a:p>
        </p:txBody>
      </p:sp>
    </p:spTree>
    <p:extLst>
      <p:ext uri="{BB962C8B-B14F-4D97-AF65-F5344CB8AC3E}">
        <p14:creationId xmlns:p14="http://schemas.microsoft.com/office/powerpoint/2010/main" val="40992679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Basin Delineation Input Pourpoints</a:t>
            </a:r>
            <a:endParaRPr lang="en-US" dirty="0"/>
          </a:p>
        </p:txBody>
      </p:sp>
      <p:sp>
        <p:nvSpPr>
          <p:cNvPr id="7" name="Rectangle 6"/>
          <p:cNvSpPr/>
          <p:nvPr/>
        </p:nvSpPr>
        <p:spPr>
          <a:xfrm>
            <a:off x="0" y="6489847"/>
            <a:ext cx="3015569"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NHDPlusV2 Basin Delineator</a:t>
            </a:r>
            <a:endParaRPr lang="en-US" sz="1400" dirty="0">
              <a:solidFill>
                <a:schemeClr val="bg1"/>
              </a:solidFill>
            </a:endParaRPr>
          </a:p>
        </p:txBody>
      </p:sp>
      <p:sp>
        <p:nvSpPr>
          <p:cNvPr id="2" name="TextBox 1"/>
          <p:cNvSpPr txBox="1"/>
          <p:nvPr/>
        </p:nvSpPr>
        <p:spPr>
          <a:xfrm>
            <a:off x="1219200" y="1981200"/>
            <a:ext cx="6781800" cy="3600986"/>
          </a:xfrm>
          <a:prstGeom prst="rect">
            <a:avLst/>
          </a:prstGeom>
          <a:noFill/>
        </p:spPr>
        <p:txBody>
          <a:bodyPr wrap="square" rtlCol="0">
            <a:spAutoFit/>
          </a:bodyPr>
          <a:lstStyle/>
          <a:p>
            <a:pPr algn="l"/>
            <a:r>
              <a:rPr lang="en-US" sz="2400" dirty="0" smtClean="0"/>
              <a:t>Basin1&lt;tab&gt;05140203000064&lt;tab&gt;	8.25060</a:t>
            </a:r>
          </a:p>
          <a:p>
            <a:pPr algn="l"/>
            <a:r>
              <a:rPr lang="en-US" sz="2400" dirty="0" smtClean="0"/>
              <a:t>	</a:t>
            </a:r>
            <a:r>
              <a:rPr lang="en-US" sz="3600" b="1" dirty="0" smtClean="0"/>
              <a:t>.</a:t>
            </a:r>
          </a:p>
          <a:p>
            <a:pPr algn="l"/>
            <a:r>
              <a:rPr lang="en-US" sz="3600" b="1" dirty="0" smtClean="0"/>
              <a:t>	.</a:t>
            </a:r>
          </a:p>
          <a:p>
            <a:pPr algn="l"/>
            <a:r>
              <a:rPr lang="en-US" sz="3600" b="1" dirty="0" smtClean="0"/>
              <a:t>	.</a:t>
            </a:r>
          </a:p>
          <a:p>
            <a:pPr algn="l"/>
            <a:r>
              <a:rPr lang="en-US" sz="2400" dirty="0" smtClean="0"/>
              <a:t>Basin26&lt;tab&gt;05130206000245&lt;tab&gt;0.0</a:t>
            </a:r>
          </a:p>
          <a:p>
            <a:pPr algn="l"/>
            <a:r>
              <a:rPr lang="en-US" sz="2400" dirty="0" smtClean="0"/>
              <a:t>Basin26&lt;tab&gt;05130206000431&lt;tab&gt;0.0</a:t>
            </a:r>
            <a:endParaRPr lang="en-US" sz="2400" dirty="0"/>
          </a:p>
          <a:p>
            <a:pPr algn="l"/>
            <a:endParaRPr lang="en-US" sz="2400" dirty="0"/>
          </a:p>
          <a:p>
            <a:pPr algn="l"/>
            <a:endParaRPr lang="en-US" sz="2400" dirty="0"/>
          </a:p>
        </p:txBody>
      </p:sp>
      <p:sp>
        <p:nvSpPr>
          <p:cNvPr id="6" name="Slide Number Placeholder 5"/>
          <p:cNvSpPr>
            <a:spLocks noGrp="1"/>
          </p:cNvSpPr>
          <p:nvPr>
            <p:ph type="sldNum" sz="quarter" idx="12"/>
          </p:nvPr>
        </p:nvSpPr>
        <p:spPr/>
        <p:txBody>
          <a:bodyPr/>
          <a:lstStyle/>
          <a:p>
            <a:fld id="{8A217208-C4AE-4FDD-8755-172C379AA099}" type="slidenum">
              <a:rPr lang="en-US" smtClean="0"/>
              <a:pPr/>
              <a:t>28</a:t>
            </a:fld>
            <a:endParaRPr lang="en-US" dirty="0"/>
          </a:p>
        </p:txBody>
      </p:sp>
    </p:spTree>
    <p:extLst>
      <p:ext uri="{BB962C8B-B14F-4D97-AF65-F5344CB8AC3E}">
        <p14:creationId xmlns:p14="http://schemas.microsoft.com/office/powerpoint/2010/main" val="5861162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dirty="0" smtClean="0"/>
              <a:t>What is basin delineation?</a:t>
            </a:r>
          </a:p>
          <a:p>
            <a:r>
              <a:rPr lang="en-US" dirty="0" smtClean="0"/>
              <a:t>Using native ArcGIS Tools</a:t>
            </a:r>
          </a:p>
          <a:p>
            <a:r>
              <a:rPr lang="en-US" dirty="0" smtClean="0"/>
              <a:t>Using NHDPlusV2 Basin Delineator</a:t>
            </a:r>
            <a:endParaRPr lang="en-US" dirty="0"/>
          </a:p>
        </p:txBody>
      </p:sp>
      <p:sp>
        <p:nvSpPr>
          <p:cNvPr id="4" name="Rectangle 3"/>
          <p:cNvSpPr/>
          <p:nvPr/>
        </p:nvSpPr>
        <p:spPr>
          <a:xfrm>
            <a:off x="0" y="6489847"/>
            <a:ext cx="801823"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Agenda</a:t>
            </a:r>
            <a:endParaRPr lang="en-US" sz="1400" dirty="0">
              <a:solidFill>
                <a:schemeClr val="bg1"/>
              </a:solidFill>
            </a:endParaRPr>
          </a:p>
        </p:txBody>
      </p:sp>
      <p:sp>
        <p:nvSpPr>
          <p:cNvPr id="8" name="Slide Number Placeholder 7"/>
          <p:cNvSpPr>
            <a:spLocks noGrp="1"/>
          </p:cNvSpPr>
          <p:nvPr>
            <p:ph type="sldNum" sz="quarter" idx="12"/>
          </p:nvPr>
        </p:nvSpPr>
        <p:spPr/>
        <p:txBody>
          <a:bodyPr/>
          <a:lstStyle/>
          <a:p>
            <a:fld id="{8A217208-C4AE-4FDD-8755-172C379AA099}" type="slidenum">
              <a:rPr lang="en-US" smtClean="0"/>
              <a:pPr/>
              <a:t>2</a:t>
            </a:fld>
            <a:endParaRPr lang="en-US" dirty="0"/>
          </a:p>
        </p:txBody>
      </p:sp>
    </p:spTree>
    <p:extLst>
      <p:ext uri="{BB962C8B-B14F-4D97-AF65-F5344CB8AC3E}">
        <p14:creationId xmlns:p14="http://schemas.microsoft.com/office/powerpoint/2010/main" val="3318852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Basin Delineation Output</a:t>
            </a:r>
            <a:endParaRPr lang="en-US" dirty="0"/>
          </a:p>
        </p:txBody>
      </p:sp>
      <p:sp>
        <p:nvSpPr>
          <p:cNvPr id="7" name="Rectangle 6"/>
          <p:cNvSpPr/>
          <p:nvPr/>
        </p:nvSpPr>
        <p:spPr>
          <a:xfrm>
            <a:off x="0" y="6489847"/>
            <a:ext cx="3015569"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NHDPlusV2 Basin Delineator</a:t>
            </a:r>
            <a:endParaRPr lang="en-US" sz="1400" dirty="0">
              <a:solidFill>
                <a:schemeClr val="bg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5556"/>
          <a:stretch/>
        </p:blipFill>
        <p:spPr>
          <a:xfrm>
            <a:off x="873021" y="1219200"/>
            <a:ext cx="7432779" cy="5249113"/>
          </a:xfrm>
          <a:prstGeom prst="rect">
            <a:avLst/>
          </a:prstGeom>
        </p:spPr>
      </p:pic>
      <p:sp>
        <p:nvSpPr>
          <p:cNvPr id="6" name="Slide Number Placeholder 5"/>
          <p:cNvSpPr>
            <a:spLocks noGrp="1"/>
          </p:cNvSpPr>
          <p:nvPr>
            <p:ph type="sldNum" sz="quarter" idx="12"/>
          </p:nvPr>
        </p:nvSpPr>
        <p:spPr/>
        <p:txBody>
          <a:bodyPr/>
          <a:lstStyle/>
          <a:p>
            <a:fld id="{8A217208-C4AE-4FDD-8755-172C379AA099}" type="slidenum">
              <a:rPr lang="en-US" smtClean="0"/>
              <a:pPr/>
              <a:t>29</a:t>
            </a:fld>
            <a:endParaRPr lang="en-US" dirty="0"/>
          </a:p>
        </p:txBody>
      </p:sp>
    </p:spTree>
    <p:extLst>
      <p:ext uri="{BB962C8B-B14F-4D97-AF65-F5344CB8AC3E}">
        <p14:creationId xmlns:p14="http://schemas.microsoft.com/office/powerpoint/2010/main" val="38092403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489847"/>
            <a:ext cx="1040670"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Resources</a:t>
            </a:r>
            <a:endParaRPr lang="en-US" sz="1400" dirty="0">
              <a:solidFill>
                <a:schemeClr val="bg1"/>
              </a:solidFill>
            </a:endParaRPr>
          </a:p>
        </p:txBody>
      </p:sp>
      <p:sp>
        <p:nvSpPr>
          <p:cNvPr id="7" name="Title 6"/>
          <p:cNvSpPr>
            <a:spLocks noGrp="1"/>
          </p:cNvSpPr>
          <p:nvPr>
            <p:ph type="title"/>
          </p:nvPr>
        </p:nvSpPr>
        <p:spPr/>
        <p:txBody>
          <a:bodyPr/>
          <a:lstStyle/>
          <a:p>
            <a:r>
              <a:rPr lang="en-US" dirty="0" smtClean="0"/>
              <a:t>Resources</a:t>
            </a:r>
            <a:endParaRPr lang="en-US" dirty="0"/>
          </a:p>
        </p:txBody>
      </p:sp>
      <p:sp>
        <p:nvSpPr>
          <p:cNvPr id="8" name="Content Placeholder 7"/>
          <p:cNvSpPr>
            <a:spLocks noGrp="1"/>
          </p:cNvSpPr>
          <p:nvPr>
            <p:ph idx="1"/>
          </p:nvPr>
        </p:nvSpPr>
        <p:spPr/>
        <p:txBody>
          <a:bodyPr>
            <a:normAutofit/>
          </a:bodyPr>
          <a:lstStyle/>
          <a:p>
            <a:pPr marL="0" indent="0">
              <a:buClr>
                <a:schemeClr val="accent3">
                  <a:lumMod val="75000"/>
                </a:schemeClr>
              </a:buClr>
              <a:buNone/>
            </a:pPr>
            <a:r>
              <a:rPr lang="en-US" sz="2000" dirty="0">
                <a:latin typeface="Arial" panose="020B0604020202020204" pitchFamily="34" charset="0"/>
                <a:cs typeface="Arial" panose="020B0604020202020204" pitchFamily="34" charset="0"/>
              </a:rPr>
              <a:t>Additional information on NHDPlus is available from the NHDPlus website documentation page.  You are encouraged to read and reference the NHDPlusV21 User Guide and other NHDPlus documentation.</a:t>
            </a:r>
          </a:p>
          <a:p>
            <a:pPr marL="0" indent="0">
              <a:buClr>
                <a:schemeClr val="accent3">
                  <a:lumMod val="75000"/>
                </a:schemeClr>
              </a:buClr>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NHDPlus team maintains a user email list and periodically sends emails regarding new tools, data, documentation, and events.  If you would like to be on the user list, send an email to </a:t>
            </a:r>
            <a:r>
              <a:rPr lang="en-US" sz="2000" u="sng" dirty="0">
                <a:latin typeface="Arial" panose="020B0604020202020204" pitchFamily="34" charset="0"/>
                <a:cs typeface="Arial" panose="020B0604020202020204" pitchFamily="34" charset="0"/>
                <a:hlinkClick r:id="rId3"/>
              </a:rPr>
              <a:t>nhdplus-support@epa.gov</a:t>
            </a:r>
            <a:endParaRPr lang="en-US" sz="2000" dirty="0">
              <a:latin typeface="Arial" panose="020B0604020202020204" pitchFamily="34" charset="0"/>
              <a:cs typeface="Arial" panose="020B0604020202020204" pitchFamily="34" charset="0"/>
            </a:endParaRPr>
          </a:p>
          <a:p>
            <a:pPr marL="0" indent="0">
              <a:buClr>
                <a:schemeClr val="accent3">
                  <a:lumMod val="75000"/>
                </a:schemeClr>
              </a:buClr>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NHDPlus team also provides technical support to users of the data and tools.  If you have a technical support question, please send a detailed email to </a:t>
            </a:r>
            <a:r>
              <a:rPr lang="en-US" sz="2000" u="sng" dirty="0">
                <a:latin typeface="Arial" panose="020B0604020202020204" pitchFamily="34" charset="0"/>
                <a:cs typeface="Arial" panose="020B0604020202020204" pitchFamily="34" charset="0"/>
                <a:hlinkClick r:id="rId3"/>
              </a:rPr>
              <a:t>nhdplus-support@epa.gov</a:t>
            </a:r>
            <a:endParaRPr lang="en-US" sz="2000" dirty="0">
              <a:latin typeface="Arial" panose="020B0604020202020204" pitchFamily="34" charset="0"/>
              <a:cs typeface="Arial" panose="020B0604020202020204" pitchFamily="34" charset="0"/>
            </a:endParaRPr>
          </a:p>
          <a:p>
            <a:pPr marL="109728" indent="0">
              <a:buClr>
                <a:schemeClr val="accent3">
                  <a:lumMod val="75000"/>
                </a:schemeClr>
              </a:buClr>
              <a:buNone/>
            </a:pPr>
            <a:endParaRPr lang="en-US" sz="2000" dirty="0">
              <a:latin typeface="Arial" panose="020B0604020202020204" pitchFamily="34" charset="0"/>
              <a:cs typeface="Arial" panose="020B0604020202020204" pitchFamily="34" charset="0"/>
            </a:endParaRPr>
          </a:p>
          <a:p>
            <a:pPr marL="109728" indent="0">
              <a:buNone/>
            </a:pPr>
            <a:endParaRPr lang="en-US" sz="2000" dirty="0"/>
          </a:p>
        </p:txBody>
      </p:sp>
    </p:spTree>
    <p:extLst>
      <p:ext uri="{BB962C8B-B14F-4D97-AF65-F5344CB8AC3E}">
        <p14:creationId xmlns:p14="http://schemas.microsoft.com/office/powerpoint/2010/main" val="20925615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michiganquarterlyreview.com/wp-content/uploads/2013/06/the-end-movie-postcard1.jp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276475" y="1838324"/>
            <a:ext cx="4505325" cy="2962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39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What is basin delineation?</a:t>
            </a:r>
            <a:endParaRPr lang="en-US" dirty="0"/>
          </a:p>
        </p:txBody>
      </p:sp>
      <p:sp>
        <p:nvSpPr>
          <p:cNvPr id="3" name="Content Placeholder 2"/>
          <p:cNvSpPr>
            <a:spLocks noGrp="1"/>
          </p:cNvSpPr>
          <p:nvPr>
            <p:ph idx="1"/>
          </p:nvPr>
        </p:nvSpPr>
        <p:spPr/>
        <p:txBody>
          <a:bodyPr/>
          <a:lstStyle/>
          <a:p>
            <a:r>
              <a:rPr lang="en-US" dirty="0" smtClean="0"/>
              <a:t>Defining of the geographic land area which drains to a point on the landscape</a:t>
            </a:r>
          </a:p>
          <a:p>
            <a:r>
              <a:rPr lang="en-US" dirty="0" smtClean="0"/>
              <a:t>Producing a polygon of that geographic land area</a:t>
            </a:r>
          </a:p>
          <a:p>
            <a:r>
              <a:rPr lang="en-US" dirty="0" smtClean="0"/>
              <a:t>Inclusion or exclusion of non-contributing areas</a:t>
            </a:r>
            <a:endParaRPr lang="en-US" dirty="0"/>
          </a:p>
        </p:txBody>
      </p:sp>
      <p:sp>
        <p:nvSpPr>
          <p:cNvPr id="7" name="Rectangle 6"/>
          <p:cNvSpPr/>
          <p:nvPr/>
        </p:nvSpPr>
        <p:spPr>
          <a:xfrm>
            <a:off x="0" y="6489847"/>
            <a:ext cx="2226892"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What is Basin Delineation</a:t>
            </a:r>
            <a:endParaRPr lang="en-US" sz="1400" dirty="0">
              <a:solidFill>
                <a:schemeClr val="bg1"/>
              </a:solidFill>
            </a:endParaRPr>
          </a:p>
        </p:txBody>
      </p:sp>
      <p:sp>
        <p:nvSpPr>
          <p:cNvPr id="8" name="Slide Number Placeholder 7"/>
          <p:cNvSpPr>
            <a:spLocks noGrp="1"/>
          </p:cNvSpPr>
          <p:nvPr>
            <p:ph type="sldNum" sz="quarter" idx="12"/>
          </p:nvPr>
        </p:nvSpPr>
        <p:spPr/>
        <p:txBody>
          <a:bodyPr/>
          <a:lstStyle/>
          <a:p>
            <a:fld id="{8A217208-C4AE-4FDD-8755-172C379AA099}" type="slidenum">
              <a:rPr lang="en-US" smtClean="0"/>
              <a:pPr/>
              <a:t>3</a:t>
            </a:fld>
            <a:endParaRPr lang="en-US" dirty="0"/>
          </a:p>
        </p:txBody>
      </p:sp>
    </p:spTree>
    <p:extLst>
      <p:ext uri="{BB962C8B-B14F-4D97-AF65-F5344CB8AC3E}">
        <p14:creationId xmlns:p14="http://schemas.microsoft.com/office/powerpoint/2010/main" val="224733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How is basin delineation done?</a:t>
            </a:r>
            <a:endParaRPr lang="en-US" dirty="0"/>
          </a:p>
        </p:txBody>
      </p:sp>
      <p:sp>
        <p:nvSpPr>
          <p:cNvPr id="3" name="Content Placeholder 2"/>
          <p:cNvSpPr>
            <a:spLocks noGrp="1"/>
          </p:cNvSpPr>
          <p:nvPr>
            <p:ph idx="1"/>
          </p:nvPr>
        </p:nvSpPr>
        <p:spPr/>
        <p:txBody>
          <a:bodyPr/>
          <a:lstStyle/>
          <a:p>
            <a:r>
              <a:rPr lang="en-US" dirty="0" smtClean="0"/>
              <a:t>Manually using a topographic map (i.e., a map that contains elevation contours)</a:t>
            </a:r>
          </a:p>
          <a:p>
            <a:r>
              <a:rPr lang="en-US" dirty="0" smtClean="0"/>
              <a:t>Using native tools in GIS software such as ArcGIS along with a flow direction raster and a flow accumulation raster</a:t>
            </a:r>
          </a:p>
          <a:p>
            <a:r>
              <a:rPr lang="en-US" dirty="0" smtClean="0"/>
              <a:t>Using automated tools such as NHDPlusV2 tools</a:t>
            </a:r>
          </a:p>
          <a:p>
            <a:endParaRPr lang="en-US" dirty="0"/>
          </a:p>
        </p:txBody>
      </p:sp>
      <p:sp>
        <p:nvSpPr>
          <p:cNvPr id="6" name="Rectangle 5"/>
          <p:cNvSpPr/>
          <p:nvPr/>
        </p:nvSpPr>
        <p:spPr>
          <a:xfrm>
            <a:off x="0" y="6489847"/>
            <a:ext cx="2226892"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What is Basin Delineation</a:t>
            </a:r>
            <a:endParaRPr lang="en-US" sz="1400" dirty="0">
              <a:solidFill>
                <a:schemeClr val="bg1"/>
              </a:solidFill>
            </a:endParaRPr>
          </a:p>
        </p:txBody>
      </p:sp>
      <p:sp>
        <p:nvSpPr>
          <p:cNvPr id="8" name="Slide Number Placeholder 7"/>
          <p:cNvSpPr>
            <a:spLocks noGrp="1"/>
          </p:cNvSpPr>
          <p:nvPr>
            <p:ph type="sldNum" sz="quarter" idx="12"/>
          </p:nvPr>
        </p:nvSpPr>
        <p:spPr/>
        <p:txBody>
          <a:bodyPr/>
          <a:lstStyle/>
          <a:p>
            <a:fld id="{8A217208-C4AE-4FDD-8755-172C379AA099}" type="slidenum">
              <a:rPr lang="en-US" smtClean="0"/>
              <a:pPr/>
              <a:t>4</a:t>
            </a:fld>
            <a:endParaRPr lang="en-US" dirty="0"/>
          </a:p>
        </p:txBody>
      </p:sp>
    </p:spTree>
    <p:extLst>
      <p:ext uri="{BB962C8B-B14F-4D97-AF65-F5344CB8AC3E}">
        <p14:creationId xmlns:p14="http://schemas.microsoft.com/office/powerpoint/2010/main" val="4175409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sp>
        <p:nvSpPr>
          <p:cNvPr id="2" name="Title 1"/>
          <p:cNvSpPr>
            <a:spLocks noGrp="1"/>
          </p:cNvSpPr>
          <p:nvPr>
            <p:ph type="title"/>
          </p:nvPr>
        </p:nvSpPr>
        <p:spPr/>
        <p:txBody>
          <a:bodyPr>
            <a:normAutofit fontScale="90000"/>
          </a:bodyPr>
          <a:lstStyle/>
          <a:p>
            <a:r>
              <a:rPr lang="en-US" smtClean="0"/>
              <a:t>Basin Delineation with Native ArcGIS</a:t>
            </a:r>
            <a:endParaRPr lang="en-US" dirty="0"/>
          </a:p>
        </p:txBody>
      </p:sp>
      <p:sp>
        <p:nvSpPr>
          <p:cNvPr id="4" name="Content Placeholder 3"/>
          <p:cNvSpPr>
            <a:spLocks noGrp="1"/>
          </p:cNvSpPr>
          <p:nvPr>
            <p:ph idx="1"/>
          </p:nvPr>
        </p:nvSpPr>
        <p:spPr/>
        <p:txBody>
          <a:bodyPr/>
          <a:lstStyle/>
          <a:p>
            <a:pPr marL="624078" indent="-514350">
              <a:buFont typeface="+mj-lt"/>
              <a:buAutoNum type="arabicPeriod"/>
            </a:pPr>
            <a:r>
              <a:rPr lang="en-US" dirty="0" smtClean="0"/>
              <a:t>Assemble NHDPlusV2 data in ArcMap:  FDR raster, FAC raster, </a:t>
            </a:r>
            <a:r>
              <a:rPr lang="en-US" dirty="0" err="1" smtClean="0"/>
              <a:t>NHDFlowline</a:t>
            </a:r>
            <a:r>
              <a:rPr lang="en-US" dirty="0" smtClean="0"/>
              <a:t>, Catchments</a:t>
            </a:r>
          </a:p>
          <a:p>
            <a:pPr marL="624078" indent="-514350">
              <a:buFont typeface="+mj-lt"/>
              <a:buAutoNum type="arabicPeriod"/>
            </a:pPr>
            <a:r>
              <a:rPr lang="en-US" dirty="0" smtClean="0"/>
              <a:t>Create a </a:t>
            </a:r>
            <a:r>
              <a:rPr lang="en-US" dirty="0" err="1" smtClean="0"/>
              <a:t>pourpoint</a:t>
            </a:r>
            <a:r>
              <a:rPr lang="en-US" dirty="0" smtClean="0"/>
              <a:t> in a dataset</a:t>
            </a:r>
          </a:p>
          <a:p>
            <a:pPr marL="624078" indent="-514350">
              <a:buFont typeface="+mj-lt"/>
              <a:buAutoNum type="arabicPeriod"/>
            </a:pPr>
            <a:r>
              <a:rPr lang="en-US" dirty="0" smtClean="0"/>
              <a:t>Snap the </a:t>
            </a:r>
            <a:r>
              <a:rPr lang="en-US" dirty="0" err="1" smtClean="0"/>
              <a:t>pourpoint</a:t>
            </a:r>
            <a:r>
              <a:rPr lang="en-US" dirty="0" smtClean="0"/>
              <a:t> to FAC high accumulation cell</a:t>
            </a:r>
          </a:p>
          <a:p>
            <a:pPr marL="624078" indent="-514350">
              <a:buFont typeface="+mj-lt"/>
              <a:buAutoNum type="arabicPeriod"/>
            </a:pPr>
            <a:r>
              <a:rPr lang="en-US" dirty="0" smtClean="0"/>
              <a:t>Run Watershed Geoprocessing Tool</a:t>
            </a:r>
          </a:p>
          <a:p>
            <a:endParaRPr lang="en-US" dirty="0"/>
          </a:p>
        </p:txBody>
      </p:sp>
    </p:spTree>
    <p:extLst>
      <p:ext uri="{BB962C8B-B14F-4D97-AF65-F5344CB8AC3E}">
        <p14:creationId xmlns:p14="http://schemas.microsoft.com/office/powerpoint/2010/main" val="25281794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Create a Pourpoint</a:t>
            </a:r>
            <a:endParaRPr lang="en-US" dirty="0"/>
          </a:p>
        </p:txBody>
      </p:sp>
      <p:sp>
        <p:nvSpPr>
          <p:cNvPr id="4" name="Content Placeholder 3"/>
          <p:cNvSpPr>
            <a:spLocks noGrp="1"/>
          </p:cNvSpPr>
          <p:nvPr>
            <p:ph idx="1"/>
          </p:nvPr>
        </p:nvSpPr>
        <p:spPr/>
        <p:txBody>
          <a:bodyPr/>
          <a:lstStyle/>
          <a:p>
            <a:endParaRPr lang="en-US"/>
          </a:p>
        </p:txBody>
      </p:sp>
      <p:pic>
        <p:nvPicPr>
          <p:cNvPr id="2" name="Picture 1"/>
          <p:cNvPicPr>
            <a:picLocks noChangeAspect="1"/>
          </p:cNvPicPr>
          <p:nvPr/>
        </p:nvPicPr>
        <p:blipFill rotWithShape="1">
          <a:blip r:embed="rId3"/>
          <a:srcRect t="14505" b="9045"/>
          <a:stretch/>
        </p:blipFill>
        <p:spPr>
          <a:xfrm>
            <a:off x="466725" y="1476827"/>
            <a:ext cx="8210550" cy="4267201"/>
          </a:xfrm>
          <a:prstGeom prst="rect">
            <a:avLst/>
          </a:prstGeom>
        </p:spPr>
      </p:pic>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sp>
        <p:nvSpPr>
          <p:cNvPr id="7" name="Slide Number Placeholder 6"/>
          <p:cNvSpPr>
            <a:spLocks noGrp="1"/>
          </p:cNvSpPr>
          <p:nvPr>
            <p:ph type="sldNum" sz="quarter" idx="12"/>
          </p:nvPr>
        </p:nvSpPr>
        <p:spPr/>
        <p:txBody>
          <a:bodyPr/>
          <a:lstStyle/>
          <a:p>
            <a:fld id="{8A217208-C4AE-4FDD-8755-172C379AA099}" type="slidenum">
              <a:rPr lang="en-US" smtClean="0"/>
              <a:pPr/>
              <a:t>6</a:t>
            </a:fld>
            <a:endParaRPr lang="en-US" dirty="0"/>
          </a:p>
        </p:txBody>
      </p:sp>
    </p:spTree>
    <p:extLst>
      <p:ext uri="{BB962C8B-B14F-4D97-AF65-F5344CB8AC3E}">
        <p14:creationId xmlns:p14="http://schemas.microsoft.com/office/powerpoint/2010/main" val="3206347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fontScale="90000"/>
          </a:bodyPr>
          <a:lstStyle/>
          <a:p>
            <a:r>
              <a:rPr lang="en-US" smtClean="0"/>
              <a:t>Snap the Pourpoint to a High Accumulation FAC cell</a:t>
            </a:r>
            <a:endParaRPr lang="en-US" dirty="0"/>
          </a:p>
        </p:txBody>
      </p:sp>
      <p:sp>
        <p:nvSpPr>
          <p:cNvPr id="6" name="Rectangle 5"/>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pic>
        <p:nvPicPr>
          <p:cNvPr id="2" name="Picture 1"/>
          <p:cNvPicPr>
            <a:picLocks noChangeAspect="1"/>
          </p:cNvPicPr>
          <p:nvPr/>
        </p:nvPicPr>
        <p:blipFill>
          <a:blip r:embed="rId3"/>
          <a:stretch>
            <a:fillRect/>
          </a:stretch>
        </p:blipFill>
        <p:spPr>
          <a:xfrm>
            <a:off x="619125" y="1395891"/>
            <a:ext cx="7991475" cy="4852509"/>
          </a:xfrm>
          <a:prstGeom prst="rect">
            <a:avLst/>
          </a:prstGeom>
          <a:ln>
            <a:solidFill>
              <a:srgbClr val="000000"/>
            </a:solidFill>
          </a:ln>
        </p:spPr>
      </p:pic>
      <p:sp>
        <p:nvSpPr>
          <p:cNvPr id="7" name="Slide Number Placeholder 6"/>
          <p:cNvSpPr>
            <a:spLocks noGrp="1"/>
          </p:cNvSpPr>
          <p:nvPr>
            <p:ph type="sldNum" sz="quarter" idx="12"/>
          </p:nvPr>
        </p:nvSpPr>
        <p:spPr/>
        <p:txBody>
          <a:bodyPr/>
          <a:lstStyle/>
          <a:p>
            <a:fld id="{8A217208-C4AE-4FDD-8755-172C379AA099}" type="slidenum">
              <a:rPr lang="en-US" smtClean="0"/>
              <a:pPr/>
              <a:t>7</a:t>
            </a:fld>
            <a:endParaRPr lang="en-US" dirty="0"/>
          </a:p>
        </p:txBody>
      </p:sp>
    </p:spTree>
    <p:extLst>
      <p:ext uri="{BB962C8B-B14F-4D97-AF65-F5344CB8AC3E}">
        <p14:creationId xmlns:p14="http://schemas.microsoft.com/office/powerpoint/2010/main" val="3018834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smtClean="0"/>
              <a:t>Run the ArcGIS Watershed Tool</a:t>
            </a:r>
            <a:endParaRPr lang="en-US" dirty="0"/>
          </a:p>
        </p:txBody>
      </p:sp>
      <p:pic>
        <p:nvPicPr>
          <p:cNvPr id="4" name="Picture 3"/>
          <p:cNvPicPr>
            <a:picLocks noChangeAspect="1"/>
          </p:cNvPicPr>
          <p:nvPr/>
        </p:nvPicPr>
        <p:blipFill>
          <a:blip r:embed="rId3"/>
          <a:stretch>
            <a:fillRect/>
          </a:stretch>
        </p:blipFill>
        <p:spPr>
          <a:xfrm>
            <a:off x="2828925" y="1514475"/>
            <a:ext cx="3486150" cy="4352925"/>
          </a:xfrm>
          <a:prstGeom prst="rect">
            <a:avLst/>
          </a:prstGeom>
        </p:spPr>
      </p:pic>
      <p:sp>
        <p:nvSpPr>
          <p:cNvPr id="6" name="Oval 5"/>
          <p:cNvSpPr/>
          <p:nvPr/>
        </p:nvSpPr>
        <p:spPr>
          <a:xfrm>
            <a:off x="3200400" y="5504544"/>
            <a:ext cx="1524000" cy="457200"/>
          </a:xfrm>
          <a:prstGeom prst="ellipse">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6489847"/>
            <a:ext cx="2283638" cy="307777"/>
          </a:xfrm>
          <a:prstGeom prst="rect">
            <a:avLst/>
          </a:prstGeom>
        </p:spPr>
        <p:txBody>
          <a:bodyPr wrap="none">
            <a:spAutoFit/>
          </a:bodyPr>
          <a:lstStyle/>
          <a:p>
            <a:pPr algn="l"/>
            <a:r>
              <a:rPr lang="en-US" sz="1400" dirty="0" smtClean="0">
                <a:solidFill>
                  <a:schemeClr val="bg1"/>
                </a:solidFill>
                <a:latin typeface="Arial" panose="020B0604020202020204" pitchFamily="34" charset="0"/>
                <a:cs typeface="Arial" panose="020B0604020202020204" pitchFamily="34" charset="0"/>
              </a:rPr>
              <a:t>Using Native ArcGIS Tools</a:t>
            </a:r>
            <a:endParaRPr lang="en-US" sz="1400" dirty="0">
              <a:solidFill>
                <a:schemeClr val="bg1"/>
              </a:solidFill>
            </a:endParaRPr>
          </a:p>
        </p:txBody>
      </p:sp>
      <p:sp>
        <p:nvSpPr>
          <p:cNvPr id="7" name="Slide Number Placeholder 6"/>
          <p:cNvSpPr>
            <a:spLocks noGrp="1"/>
          </p:cNvSpPr>
          <p:nvPr>
            <p:ph type="sldNum" sz="quarter" idx="12"/>
          </p:nvPr>
        </p:nvSpPr>
        <p:spPr/>
        <p:txBody>
          <a:bodyPr/>
          <a:lstStyle/>
          <a:p>
            <a:fld id="{8A217208-C4AE-4FDD-8755-172C379AA099}" type="slidenum">
              <a:rPr lang="en-US" smtClean="0"/>
              <a:pPr/>
              <a:t>8</a:t>
            </a:fld>
            <a:endParaRPr lang="en-US" dirty="0"/>
          </a:p>
        </p:txBody>
      </p:sp>
    </p:spTree>
    <p:extLst>
      <p:ext uri="{BB962C8B-B14F-4D97-AF65-F5344CB8AC3E}">
        <p14:creationId xmlns:p14="http://schemas.microsoft.com/office/powerpoint/2010/main" val="40863952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13911</TotalTime>
  <Words>2782</Words>
  <Application>Microsoft Office PowerPoint</Application>
  <PresentationFormat>Letter Paper (8.5x11 in)</PresentationFormat>
  <Paragraphs>229</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Concourse</vt:lpstr>
      <vt:lpstr>1_Concourse</vt:lpstr>
      <vt:lpstr>PowerPoint Presentation</vt:lpstr>
      <vt:lpstr>Objectives</vt:lpstr>
      <vt:lpstr>Agenda</vt:lpstr>
      <vt:lpstr>What is basin delineation?</vt:lpstr>
      <vt:lpstr>How is basin delineation done?</vt:lpstr>
      <vt:lpstr>Basin Delineation with Native ArcGIS</vt:lpstr>
      <vt:lpstr>Create a Pourpoint</vt:lpstr>
      <vt:lpstr>Snap the Pourpoint to a High Accumulation FAC cell</vt:lpstr>
      <vt:lpstr>Run the ArcGIS Watershed Tool</vt:lpstr>
      <vt:lpstr>Resulting Basin (Raster)</vt:lpstr>
      <vt:lpstr>Resulting Basin (Polygon)</vt:lpstr>
      <vt:lpstr>Limitations of this Technique</vt:lpstr>
      <vt:lpstr>Non-contributing Areas Due to Sinks</vt:lpstr>
      <vt:lpstr>Sinks from Isolated Flowlines</vt:lpstr>
      <vt:lpstr>Sinks from Landscape Depressions</vt:lpstr>
      <vt:lpstr>Sinks from Closed WBD HUC12</vt:lpstr>
      <vt:lpstr>Including Non-contributing Areas</vt:lpstr>
      <vt:lpstr>Non-contributing Areas Included</vt:lpstr>
      <vt:lpstr>Non-Inclusion of Upstream Raster Production Units</vt:lpstr>
      <vt:lpstr>Perform an Upstream Trace</vt:lpstr>
      <vt:lpstr>Upstream Trace - Ohio</vt:lpstr>
      <vt:lpstr>Upstream Trace - Wabash</vt:lpstr>
      <vt:lpstr>Select NHDPlus Catchments based on UpStream Traces</vt:lpstr>
      <vt:lpstr>Dissolve the catchments</vt:lpstr>
      <vt:lpstr>Combine the Three Basin Parts =&gt; We’re Finished</vt:lpstr>
      <vt:lpstr>The NHDPlusV2 Basin Delineation Tool</vt:lpstr>
      <vt:lpstr>Basin Delineation Tool Options</vt:lpstr>
      <vt:lpstr>Basin Delineation Tool Setup</vt:lpstr>
      <vt:lpstr>Basin Delineation Input Pourpoints</vt:lpstr>
      <vt:lpstr>Basin Delineation Output</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Cindy McKay</dc:creator>
  <cp:lastModifiedBy>Isabelle Morin</cp:lastModifiedBy>
  <cp:revision>544</cp:revision>
  <cp:lastPrinted>2015-07-30T17:07:51Z</cp:lastPrinted>
  <dcterms:created xsi:type="dcterms:W3CDTF">2008-01-25T01:21:04Z</dcterms:created>
  <dcterms:modified xsi:type="dcterms:W3CDTF">2017-04-12T14:20:19Z</dcterms:modified>
</cp:coreProperties>
</file>