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0" r:id="rId1"/>
    <p:sldMasterId id="2147483738" r:id="rId2"/>
  </p:sldMasterIdLst>
  <p:notesMasterIdLst>
    <p:notesMasterId r:id="rId46"/>
  </p:notesMasterIdLst>
  <p:handoutMasterIdLst>
    <p:handoutMasterId r:id="rId47"/>
  </p:handoutMasterIdLst>
  <p:sldIdLst>
    <p:sldId id="786" r:id="rId3"/>
    <p:sldId id="785" r:id="rId4"/>
    <p:sldId id="743" r:id="rId5"/>
    <p:sldId id="742" r:id="rId6"/>
    <p:sldId id="744" r:id="rId7"/>
    <p:sldId id="745" r:id="rId8"/>
    <p:sldId id="778" r:id="rId9"/>
    <p:sldId id="779" r:id="rId10"/>
    <p:sldId id="746" r:id="rId11"/>
    <p:sldId id="747" r:id="rId12"/>
    <p:sldId id="784" r:id="rId13"/>
    <p:sldId id="749" r:id="rId14"/>
    <p:sldId id="750" r:id="rId15"/>
    <p:sldId id="751" r:id="rId16"/>
    <p:sldId id="752" r:id="rId17"/>
    <p:sldId id="753" r:id="rId18"/>
    <p:sldId id="754" r:id="rId19"/>
    <p:sldId id="780" r:id="rId20"/>
    <p:sldId id="755" r:id="rId21"/>
    <p:sldId id="756" r:id="rId22"/>
    <p:sldId id="757" r:id="rId23"/>
    <p:sldId id="758" r:id="rId24"/>
    <p:sldId id="759" r:id="rId25"/>
    <p:sldId id="760" r:id="rId26"/>
    <p:sldId id="761" r:id="rId27"/>
    <p:sldId id="762" r:id="rId28"/>
    <p:sldId id="763" r:id="rId29"/>
    <p:sldId id="764" r:id="rId30"/>
    <p:sldId id="765" r:id="rId31"/>
    <p:sldId id="766" r:id="rId32"/>
    <p:sldId id="767" r:id="rId33"/>
    <p:sldId id="768" r:id="rId34"/>
    <p:sldId id="769" r:id="rId35"/>
    <p:sldId id="770" r:id="rId36"/>
    <p:sldId id="771" r:id="rId37"/>
    <p:sldId id="772" r:id="rId38"/>
    <p:sldId id="773" r:id="rId39"/>
    <p:sldId id="774" r:id="rId40"/>
    <p:sldId id="775" r:id="rId41"/>
    <p:sldId id="781" r:id="rId42"/>
    <p:sldId id="776" r:id="rId43"/>
    <p:sldId id="787" r:id="rId44"/>
    <p:sldId id="788" r:id="rId45"/>
  </p:sldIdLst>
  <p:sldSz cx="9144000" cy="6858000" type="letter"/>
  <p:notesSz cx="9236075" cy="7010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a:srgbClr val="FCFDFE"/>
    <a:srgbClr val="F0F6FA"/>
    <a:srgbClr val="E8F2F8"/>
    <a:srgbClr val="F3F8FB"/>
    <a:srgbClr val="DCEBF4"/>
    <a:srgbClr val="FC2B08"/>
    <a:srgbClr val="4D4D4D"/>
    <a:srgbClr val="3333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84793" autoAdjust="0"/>
  </p:normalViewPr>
  <p:slideViewPr>
    <p:cSldViewPr>
      <p:cViewPr>
        <p:scale>
          <a:sx n="55" d="100"/>
          <a:sy n="55" d="100"/>
        </p:scale>
        <p:origin x="-830"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9" d="100"/>
          <a:sy n="109" d="100"/>
        </p:scale>
        <p:origin x="-150" y="-24"/>
      </p:cViewPr>
      <p:guideLst>
        <p:guide orient="horz" pos="2208"/>
        <p:guide pos="29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0" name="Rectangle 6"/>
          <p:cNvSpPr>
            <a:spLocks noGrp="1" noChangeArrowheads="1"/>
          </p:cNvSpPr>
          <p:nvPr>
            <p:ph type="ftr" sz="quarter" idx="2"/>
          </p:nvPr>
        </p:nvSpPr>
        <p:spPr bwMode="auto">
          <a:xfrm>
            <a:off x="0" y="6699714"/>
            <a:ext cx="2701236" cy="309095"/>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vl1pPr>
          </a:lstStyle>
          <a:p>
            <a:pPr>
              <a:defRPr/>
            </a:pPr>
            <a:r>
              <a:rPr lang="en-US"/>
              <a:t>Tuesday March 30, 2010</a:t>
            </a:r>
          </a:p>
        </p:txBody>
      </p:sp>
      <p:sp>
        <p:nvSpPr>
          <p:cNvPr id="21511" name="Rectangle 7"/>
          <p:cNvSpPr>
            <a:spLocks noGrp="1" noChangeArrowheads="1"/>
          </p:cNvSpPr>
          <p:nvPr>
            <p:ph type="dt" sz="quarter" idx="1"/>
          </p:nvPr>
        </p:nvSpPr>
        <p:spPr bwMode="auto">
          <a:xfrm>
            <a:off x="5147848" y="6737951"/>
            <a:ext cx="4391880"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vl1pPr>
          </a:lstStyle>
          <a:p>
            <a:pPr>
              <a:defRPr/>
            </a:pPr>
            <a:r>
              <a:rPr lang="en-US"/>
              <a:t>Application of NHDPlus for Regional SPARROW modeling </a:t>
            </a:r>
          </a:p>
        </p:txBody>
      </p:sp>
    </p:spTree>
    <p:extLst>
      <p:ext uri="{BB962C8B-B14F-4D97-AF65-F5344CB8AC3E}">
        <p14:creationId xmlns:p14="http://schemas.microsoft.com/office/powerpoint/2010/main" val="1866945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atin typeface="Constantia" pitchFamily="18" charset="0"/>
              </a:defRPr>
            </a:lvl1pPr>
          </a:lstStyle>
          <a:p>
            <a:pPr>
              <a:defRPr/>
            </a:pPr>
            <a:endParaRPr lang="en-US"/>
          </a:p>
        </p:txBody>
      </p:sp>
      <p:sp>
        <p:nvSpPr>
          <p:cNvPr id="18435" name="Rectangle 3"/>
          <p:cNvSpPr>
            <a:spLocks noGrp="1" noChangeArrowheads="1"/>
          </p:cNvSpPr>
          <p:nvPr>
            <p:ph type="dt" idx="1"/>
          </p:nvPr>
        </p:nvSpPr>
        <p:spPr bwMode="auto">
          <a:xfrm>
            <a:off x="5230086"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r" defTabSz="933159">
              <a:defRPr sz="1200">
                <a:latin typeface="Constantia" pitchFamily="18" charset="0"/>
              </a:defRPr>
            </a:lvl1pPr>
          </a:lstStyle>
          <a:p>
            <a:pPr>
              <a:defRPr/>
            </a:pPr>
            <a:fld id="{DE4DFB1C-23E3-4739-9FBC-4A2DBE894A07}" type="datetime1">
              <a:rPr lang="en-US"/>
              <a:pPr>
                <a:defRPr/>
              </a:pPr>
              <a:t>4/12/2017</a:t>
            </a:fld>
            <a:endParaRPr lang="en-US"/>
          </a:p>
        </p:txBody>
      </p:sp>
      <p:sp>
        <p:nvSpPr>
          <p:cNvPr id="30724"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22027" y="3329940"/>
            <a:ext cx="7392023" cy="315468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atin typeface="Constantia" pitchFamily="18" charset="0"/>
              </a:defRPr>
            </a:lvl1pPr>
          </a:lstStyle>
          <a:p>
            <a:pPr>
              <a:defRPr/>
            </a:pPr>
            <a:r>
              <a:rPr lang="en-US"/>
              <a:t>Day of Week, time am/pm</a:t>
            </a:r>
          </a:p>
        </p:txBody>
      </p:sp>
      <p:sp>
        <p:nvSpPr>
          <p:cNvPr id="18439" name="Rectangle 7"/>
          <p:cNvSpPr>
            <a:spLocks noGrp="1" noChangeArrowheads="1"/>
          </p:cNvSpPr>
          <p:nvPr>
            <p:ph type="sldNum" sz="quarter" idx="5"/>
          </p:nvPr>
        </p:nvSpPr>
        <p:spPr bwMode="auto">
          <a:xfrm>
            <a:off x="5230086"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r" defTabSz="933159">
              <a:defRPr sz="1200">
                <a:latin typeface="Constantia" pitchFamily="18" charset="0"/>
              </a:defRPr>
            </a:lvl1pPr>
          </a:lstStyle>
          <a:p>
            <a:pPr>
              <a:defRPr/>
            </a:pPr>
            <a:fld id="{AEDDC3F6-7B8D-401F-8CE1-E87F7FF90607}" type="slidenum">
              <a:rPr lang="en-US"/>
              <a:pPr>
                <a:defRPr/>
              </a:pPr>
              <a:t>‹#›</a:t>
            </a:fld>
            <a:endParaRPr lang="en-US"/>
          </a:p>
        </p:txBody>
      </p:sp>
    </p:spTree>
    <p:extLst>
      <p:ext uri="{BB962C8B-B14F-4D97-AF65-F5344CB8AC3E}">
        <p14:creationId xmlns:p14="http://schemas.microsoft.com/office/powerpoint/2010/main" val="2887097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fontAlgn="base"/>
            <a:r>
              <a:rPr lang="en-US" sz="1200" kern="1200" dirty="0" smtClean="0">
                <a:solidFill>
                  <a:schemeClr val="tx1"/>
                </a:solidFill>
                <a:effectLst/>
                <a:latin typeface="Calibri" pitchFamily="34" charset="0"/>
                <a:ea typeface="+mn-ea"/>
                <a:cs typeface="+mn-cs"/>
              </a:rPr>
              <a:t>The NHDPlusV2 Training Series is designed for new and experienced NHDPlus users.</a:t>
            </a:r>
            <a:r>
              <a:rPr lang="en-US" sz="1200" kern="1200" smtClean="0">
                <a:solidFill>
                  <a:schemeClr val="tx1"/>
                </a:solidFill>
                <a:effectLst/>
                <a:latin typeface="Calibri" pitchFamily="34" charset="0"/>
                <a:ea typeface="+mn-ea"/>
                <a:cs typeface="+mn-cs"/>
              </a:rPr>
              <a:t> To </a:t>
            </a:r>
            <a:r>
              <a:rPr lang="en-US" sz="1200" kern="1200" dirty="0" smtClean="0">
                <a:solidFill>
                  <a:schemeClr val="tx1"/>
                </a:solidFill>
                <a:effectLst/>
                <a:latin typeface="Calibri" pitchFamily="34" charset="0"/>
                <a:ea typeface="+mn-ea"/>
                <a:cs typeface="+mn-cs"/>
              </a:rPr>
              <a:t>get the most from the Series, students new to NHDPlusV2 are encouraged to read up through the "NHDPlusV2 Versioning System" section of the NHDPlusV21 User Guide, download and install some NHDPlus data (as described in Exercises 0 and 1 on the web site), and spend time exploring the content of NHDPlus.  </a:t>
            </a:r>
          </a:p>
          <a:p>
            <a:pPr fontAlgn="base"/>
            <a:r>
              <a:rPr lang="en-US" sz="1200" i="1" kern="1200" dirty="0" smtClean="0">
                <a:solidFill>
                  <a:schemeClr val="tx1"/>
                </a:solidFill>
                <a:effectLst/>
                <a:latin typeface="Calibri" pitchFamily="34" charset="0"/>
                <a:ea typeface="+mn-ea"/>
                <a:cs typeface="+mn-cs"/>
              </a:rPr>
              <a:t>The Training Series does not cover how the NHDPlusV2 components were built.  This information can be found in Appendix A of the NHDPlusV21 User Guide.</a:t>
            </a:r>
            <a:endParaRPr lang="en-US" sz="1200" kern="1200" dirty="0" smtClean="0">
              <a:solidFill>
                <a:schemeClr val="tx1"/>
              </a:solidFill>
              <a:effectLst/>
              <a:latin typeface="Calibri" pitchFamily="34" charset="0"/>
              <a:ea typeface="+mn-ea"/>
              <a:cs typeface="+mn-cs"/>
            </a:endParaRP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Rather than numbering these steps 1-5, I will “letter” them A-E, because the EROM files uses these letters for the five steps instead of numbers. A second note: Note that EROM estimates flows for all networked </a:t>
            </a:r>
            <a:r>
              <a:rPr lang="en-US" sz="1200" kern="1200" dirty="0" err="1" smtClean="0">
                <a:solidFill>
                  <a:schemeClr val="tx1"/>
                </a:solidFill>
                <a:latin typeface="Calibri" pitchFamily="34" charset="0"/>
                <a:ea typeface="+mn-ea"/>
                <a:cs typeface="+mn-cs"/>
              </a:rPr>
              <a:t>flowlines</a:t>
            </a:r>
            <a:r>
              <a:rPr lang="en-US" sz="1200" kern="1200" dirty="0" smtClean="0">
                <a:solidFill>
                  <a:schemeClr val="tx1"/>
                </a:solidFill>
                <a:latin typeface="Calibri" pitchFamily="34" charset="0"/>
                <a:ea typeface="+mn-ea"/>
                <a:cs typeface="+mn-cs"/>
              </a:rPr>
              <a:t> as well as coastal catchments with shoreline </a:t>
            </a:r>
            <a:r>
              <a:rPr lang="en-US" sz="1200" kern="1200" dirty="0" err="1" smtClean="0">
                <a:solidFill>
                  <a:schemeClr val="tx1"/>
                </a:solidFill>
                <a:latin typeface="Calibri" pitchFamily="34" charset="0"/>
                <a:ea typeface="+mn-ea"/>
                <a:cs typeface="+mn-cs"/>
              </a:rPr>
              <a:t>flowlines</a:t>
            </a:r>
            <a:r>
              <a:rPr lang="en-US" sz="1200" kern="1200" dirty="0" smtClean="0">
                <a:solidFill>
                  <a:schemeClr val="tx1"/>
                </a:solidFill>
                <a:latin typeface="Calibri" pitchFamily="34" charset="0"/>
                <a:ea typeface="+mn-ea"/>
                <a:cs typeface="+mn-cs"/>
              </a:rPr>
              <a:t>.</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first EROM step is runoff, MA and MM; this is the foundation for EROM flows. This is a basic diagram of how the runoff model works, courtesy of Dave Wolock of USGS who along with his colleague Greg McCabe developed and run this model. It runs on a monthly time step. It produces mean annual and mean monthly 900m runoff grids, so EROM starts off with a pretty fine resolution for flows. Explain main terms, especially Note the precipitation and </a:t>
            </a:r>
            <a:r>
              <a:rPr lang="en-US" sz="1200" kern="1200" dirty="0" err="1" smtClean="0">
                <a:solidFill>
                  <a:schemeClr val="tx1"/>
                </a:solidFill>
                <a:latin typeface="Calibri" pitchFamily="34" charset="0"/>
                <a:ea typeface="+mn-ea"/>
                <a:cs typeface="+mn-cs"/>
              </a:rPr>
              <a:t>Evapotransporation</a:t>
            </a:r>
            <a:r>
              <a:rPr lang="en-US" sz="1200" kern="1200" dirty="0" smtClean="0">
                <a:solidFill>
                  <a:schemeClr val="tx1"/>
                </a:solidFill>
                <a:latin typeface="Calibri" pitchFamily="34" charset="0"/>
                <a:ea typeface="+mn-ea"/>
                <a:cs typeface="+mn-cs"/>
              </a:rPr>
              <a:t> (ET) terms; these are usually the largest 2 terms in a water balance. ET is a combination of evaporation from water surfaces and land plus transpiration, which is water given off by plants. Transpiration can be a large amount of the water “lost”/released to the atmosphere; a large oak tree can give off about as much water as an average person uses. Keep this in mind when we go to Step “B”, EET.</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result of the Runoff model is a grid of mean annual and mean monthly flows. These grids are overlaid on the NHDPlus catchments to produce mean runoff by catchment. EROM routes and accumulates this runoff to produce the Step “A” runoff flow estimates. The subsequent steps help to further refine these flows. </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second step is called “Excess </a:t>
            </a:r>
            <a:r>
              <a:rPr lang="en-US" sz="1200" kern="1200" dirty="0" err="1" smtClean="0">
                <a:solidFill>
                  <a:schemeClr val="tx1"/>
                </a:solidFill>
                <a:latin typeface="Calibri" pitchFamily="34" charset="0"/>
                <a:ea typeface="+mn-ea"/>
                <a:cs typeface="+mn-cs"/>
              </a:rPr>
              <a:t>EvapoTransporation</a:t>
            </a:r>
            <a:r>
              <a:rPr lang="en-US" sz="1200" kern="1200" dirty="0" smtClean="0">
                <a:solidFill>
                  <a:schemeClr val="tx1"/>
                </a:solidFill>
                <a:latin typeface="Calibri" pitchFamily="34" charset="0"/>
                <a:ea typeface="+mn-ea"/>
                <a:cs typeface="+mn-cs"/>
              </a:rPr>
              <a:t>” (EET) (Remember what I said about ET: ET is evaporation plus transpiration given off by plants) which takes into account </a:t>
            </a:r>
            <a:r>
              <a:rPr lang="en-US" sz="1200" kern="1200" dirty="0" err="1" smtClean="0">
                <a:solidFill>
                  <a:schemeClr val="tx1"/>
                </a:solidFill>
                <a:latin typeface="Calibri" pitchFamily="34" charset="0"/>
                <a:ea typeface="+mn-ea"/>
                <a:cs typeface="+mn-cs"/>
              </a:rPr>
              <a:t>instream</a:t>
            </a:r>
            <a:r>
              <a:rPr lang="en-US" sz="1200" kern="1200" dirty="0" smtClean="0">
                <a:solidFill>
                  <a:schemeClr val="tx1"/>
                </a:solidFill>
                <a:latin typeface="Calibri" pitchFamily="34" charset="0"/>
                <a:ea typeface="+mn-ea"/>
                <a:cs typeface="+mn-cs"/>
              </a:rPr>
              <a:t> water losses to the atmosphere. This image, again courtesy of Dave Wolock who developed the method, shows a profile plot of cumulative flows (corresponding to Step 1 in EROM), and what can happen by taking the EET into account. Streams can actually lose flow, especially during warmer, drier periods. In this example, the Colorado River will actually lose flow because of excess </a:t>
            </a:r>
            <a:r>
              <a:rPr lang="en-US" sz="1200" kern="1200" dirty="0" err="1" smtClean="0">
                <a:solidFill>
                  <a:schemeClr val="tx1"/>
                </a:solidFill>
                <a:latin typeface="Calibri" pitchFamily="34" charset="0"/>
                <a:ea typeface="+mn-ea"/>
                <a:cs typeface="+mn-cs"/>
              </a:rPr>
              <a:t>evapotranspiration</a:t>
            </a:r>
            <a:r>
              <a:rPr lang="en-US" sz="1200" kern="1200" dirty="0" smtClean="0">
                <a:solidFill>
                  <a:schemeClr val="tx1"/>
                </a:solidFill>
                <a:latin typeface="Calibri" pitchFamily="34" charset="0"/>
                <a:ea typeface="+mn-ea"/>
                <a:cs typeface="+mn-cs"/>
              </a:rPr>
              <a:t> as it moves downstream. The dashed line is using cumulative flow, the solid line shows the flow taking EET into account and the diamonds show the observed gage flows. Note how EET matches the observed flow much better than the cumulative does. Also, note the area circled in red – it indicates a large water transfer from the Colorado River.</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third step is a Reference Gage regression (RGR) that adjusts flows based on observed stream gage flows. Reference gages are defined as flow gages that are not significantly impacted by human activities. This step can help take some stream flow aspects into account, such as groundwater inflows or outflows, that are not accounted for in the runoff step. This example is from VPU 09, the Souris-Red River, which is VPU 09. The graph shows observed gage flows on the x-axis and EROM flow estimates on the y-axis. The diagonal red line would show “perfect” agreement between gage and EROM flows. The blue diamonds are the flows from the runoff step and the pink squares are after the RGR in Step C. You can see that the RGR improves the EROM flow estimates.</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fourth step is called “</a:t>
            </a:r>
            <a:r>
              <a:rPr lang="en-US" sz="1200" kern="1200" dirty="0" err="1" smtClean="0">
                <a:solidFill>
                  <a:schemeClr val="tx1"/>
                </a:solidFill>
                <a:latin typeface="Calibri" pitchFamily="34" charset="0"/>
                <a:ea typeface="+mn-ea"/>
                <a:cs typeface="+mn-cs"/>
              </a:rPr>
              <a:t>PLUSFlowAR</a:t>
            </a:r>
            <a:r>
              <a:rPr lang="en-US" sz="1200" kern="1200" dirty="0" smtClean="0">
                <a:solidFill>
                  <a:schemeClr val="tx1"/>
                </a:solidFill>
                <a:latin typeface="Calibri" pitchFamily="34" charset="0"/>
                <a:ea typeface="+mn-ea"/>
                <a:cs typeface="+mn-cs"/>
              </a:rPr>
              <a:t>”. This step uses a powerful tool that can be used to take </a:t>
            </a:r>
            <a:r>
              <a:rPr lang="en-US" sz="1200" kern="1200" dirty="0" err="1" smtClean="0">
                <a:solidFill>
                  <a:schemeClr val="tx1"/>
                </a:solidFill>
                <a:latin typeface="Calibri" pitchFamily="34" charset="0"/>
                <a:ea typeface="+mn-ea"/>
                <a:cs typeface="+mn-cs"/>
              </a:rPr>
              <a:t>interbasin</a:t>
            </a:r>
            <a:r>
              <a:rPr lang="en-US" sz="1200" kern="1200" dirty="0" smtClean="0">
                <a:solidFill>
                  <a:schemeClr val="tx1"/>
                </a:solidFill>
                <a:latin typeface="Calibri" pitchFamily="34" charset="0"/>
                <a:ea typeface="+mn-ea"/>
                <a:cs typeface="+mn-cs"/>
              </a:rPr>
              <a:t> transfers, flow withdrawals and </a:t>
            </a:r>
            <a:r>
              <a:rPr lang="en-US" sz="1200" kern="1200" dirty="0" err="1" smtClean="0">
                <a:solidFill>
                  <a:schemeClr val="tx1"/>
                </a:solidFill>
                <a:latin typeface="Calibri" pitchFamily="34" charset="0"/>
                <a:ea typeface="+mn-ea"/>
                <a:cs typeface="+mn-cs"/>
              </a:rPr>
              <a:t>augementation</a:t>
            </a:r>
            <a:r>
              <a:rPr lang="en-US" sz="1200" kern="1200" dirty="0" smtClean="0">
                <a:solidFill>
                  <a:schemeClr val="tx1"/>
                </a:solidFill>
                <a:latin typeface="Calibri" pitchFamily="34" charset="0"/>
                <a:ea typeface="+mn-ea"/>
                <a:cs typeface="+mn-cs"/>
              </a:rPr>
              <a:t> into account at specific locations. This shows an application of </a:t>
            </a:r>
            <a:r>
              <a:rPr lang="en-US" sz="1200" kern="1200" dirty="0" err="1" smtClean="0">
                <a:solidFill>
                  <a:schemeClr val="tx1"/>
                </a:solidFill>
                <a:latin typeface="Calibri" pitchFamily="34" charset="0"/>
                <a:ea typeface="+mn-ea"/>
                <a:cs typeface="+mn-cs"/>
              </a:rPr>
              <a:t>PlusFlowAR</a:t>
            </a:r>
            <a:r>
              <a:rPr lang="en-US" sz="1200" kern="1200" dirty="0" smtClean="0">
                <a:solidFill>
                  <a:schemeClr val="tx1"/>
                </a:solidFill>
                <a:latin typeface="Calibri" pitchFamily="34" charset="0"/>
                <a:ea typeface="+mn-ea"/>
                <a:cs typeface="+mn-cs"/>
              </a:rPr>
              <a:t> that transfers flow from one </a:t>
            </a:r>
            <a:r>
              <a:rPr lang="en-US" sz="1200" kern="1200" dirty="0" err="1" smtClean="0">
                <a:solidFill>
                  <a:schemeClr val="tx1"/>
                </a:solidFill>
                <a:latin typeface="Calibri" pitchFamily="34" charset="0"/>
                <a:ea typeface="+mn-ea"/>
                <a:cs typeface="+mn-cs"/>
              </a:rPr>
              <a:t>flowline</a:t>
            </a:r>
            <a:r>
              <a:rPr lang="en-US" sz="1200" kern="1200" dirty="0" smtClean="0">
                <a:solidFill>
                  <a:schemeClr val="tx1"/>
                </a:solidFill>
                <a:latin typeface="Calibri" pitchFamily="34" charset="0"/>
                <a:ea typeface="+mn-ea"/>
                <a:cs typeface="+mn-cs"/>
              </a:rPr>
              <a:t> to another. The thicker red line shows the flow transfer. There are currently not many such adjustments in this table, but we are hopeful for more in the future.</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final step is a stream flow gage adjustment that adjusts flows upstream and downstream of observed gage flows. Gages are screened so that they contain at least 10 years of complete record in the 1971-2000 time period and the NHDPlus drainage area is within +/- 20% of the USGS/NWIS DA; this assures that the gages have enough data for the time period and there is an “apples to apples” comparison in the drainage areas between NHDPlus and USGS/NWIS. The example shows a gage on the network and the thicker red lines are the </a:t>
            </a:r>
            <a:r>
              <a:rPr lang="en-US" sz="1200" kern="1200" dirty="0" err="1" smtClean="0">
                <a:solidFill>
                  <a:schemeClr val="tx1"/>
                </a:solidFill>
                <a:latin typeface="Calibri" pitchFamily="34" charset="0"/>
                <a:ea typeface="+mn-ea"/>
                <a:cs typeface="+mn-cs"/>
              </a:rPr>
              <a:t>flowlines</a:t>
            </a:r>
            <a:r>
              <a:rPr lang="en-US" sz="1200" kern="1200" dirty="0" smtClean="0">
                <a:solidFill>
                  <a:schemeClr val="tx1"/>
                </a:solidFill>
                <a:latin typeface="Calibri" pitchFamily="34" charset="0"/>
                <a:ea typeface="+mn-ea"/>
                <a:cs typeface="+mn-cs"/>
              </a:rPr>
              <a:t> that get the gage adjustments, both upstream and downstream.</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EROM results files are all in the </a:t>
            </a:r>
            <a:r>
              <a:rPr lang="en-US" sz="1200" kern="1200" dirty="0" err="1" smtClean="0">
                <a:solidFill>
                  <a:schemeClr val="tx1"/>
                </a:solidFill>
                <a:latin typeface="Calibri" pitchFamily="34" charset="0"/>
                <a:ea typeface="+mn-ea"/>
                <a:cs typeface="+mn-cs"/>
              </a:rPr>
              <a:t>EROMExtension</a:t>
            </a:r>
            <a:r>
              <a:rPr lang="en-US" sz="1200" kern="1200" dirty="0" smtClean="0">
                <a:solidFill>
                  <a:schemeClr val="tx1"/>
                </a:solidFill>
                <a:latin typeface="Calibri" pitchFamily="34" charset="0"/>
                <a:ea typeface="+mn-ea"/>
                <a:cs typeface="+mn-cs"/>
              </a:rPr>
              <a:t>. The EROM results files are named “EROM_nn0001.dbf” where “</a:t>
            </a:r>
            <a:r>
              <a:rPr lang="en-US" sz="1200" kern="1200" dirty="0" err="1" smtClean="0">
                <a:solidFill>
                  <a:schemeClr val="tx1"/>
                </a:solidFill>
                <a:latin typeface="Calibri" pitchFamily="34" charset="0"/>
                <a:ea typeface="+mn-ea"/>
                <a:cs typeface="+mn-cs"/>
              </a:rPr>
              <a:t>nn</a:t>
            </a:r>
            <a:r>
              <a:rPr lang="en-US" sz="1200" kern="1200" dirty="0" smtClean="0">
                <a:solidFill>
                  <a:schemeClr val="tx1"/>
                </a:solidFill>
                <a:latin typeface="Calibri" pitchFamily="34" charset="0"/>
                <a:ea typeface="+mn-ea"/>
                <a:cs typeface="+mn-cs"/>
              </a:rPr>
              <a:t>” is the time period, that is, “MA” for mean annual, “01” for January, etc. By the way the “0001” portion of the name was constructed to allow for the eventual development of alternative EROM flows, for instance different scenarios or different time frames instead of 1971-2000. The slide shows a screen capture of the most commonly used fields in EROM. The underlined fields show that each flow has an associated velocity. </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I will discuss the fields underlined in red. The fields are the COMID and the five flow estimates – A to E. Associated with each of these is the velocity. The highlighted and underlined row is a </a:t>
            </a:r>
            <a:r>
              <a:rPr lang="en-US" sz="1200" kern="1200" dirty="0" err="1" smtClean="0">
                <a:solidFill>
                  <a:schemeClr val="tx1"/>
                </a:solidFill>
                <a:latin typeface="Calibri" pitchFamily="34" charset="0"/>
                <a:ea typeface="+mn-ea"/>
                <a:cs typeface="+mn-cs"/>
              </a:rPr>
              <a:t>flowline</a:t>
            </a:r>
            <a:r>
              <a:rPr lang="en-US" sz="1200" kern="1200" dirty="0" smtClean="0">
                <a:solidFill>
                  <a:schemeClr val="tx1"/>
                </a:solidFill>
                <a:latin typeface="Calibri" pitchFamily="34" charset="0"/>
                <a:ea typeface="+mn-ea"/>
                <a:cs typeface="+mn-cs"/>
              </a:rPr>
              <a:t> that has a gage on it. If we compare across the five flows shown in the columns, starting with A (RO), the flow gradually gets smaller. In step C, the flow drops by ~40 </a:t>
            </a:r>
            <a:r>
              <a:rPr lang="en-US" sz="1200" kern="1200" dirty="0" err="1" smtClean="0">
                <a:solidFill>
                  <a:schemeClr val="tx1"/>
                </a:solidFill>
                <a:latin typeface="Calibri" pitchFamily="34" charset="0"/>
                <a:ea typeface="+mn-ea"/>
                <a:cs typeface="+mn-cs"/>
              </a:rPr>
              <a:t>cfs</a:t>
            </a:r>
            <a:r>
              <a:rPr lang="en-US" sz="1200" kern="1200" dirty="0" smtClean="0">
                <a:solidFill>
                  <a:schemeClr val="tx1"/>
                </a:solidFill>
                <a:latin typeface="Calibri" pitchFamily="34" charset="0"/>
                <a:ea typeface="+mn-ea"/>
                <a:cs typeface="+mn-cs"/>
              </a:rPr>
              <a:t> until it gets its final value in Step E, based on the actual gage flow of 730 </a:t>
            </a:r>
            <a:r>
              <a:rPr lang="en-US" sz="1200" kern="1200" dirty="0" err="1" smtClean="0">
                <a:solidFill>
                  <a:schemeClr val="tx1"/>
                </a:solidFill>
                <a:latin typeface="Calibri" pitchFamily="34" charset="0"/>
                <a:ea typeface="+mn-ea"/>
                <a:cs typeface="+mn-cs"/>
              </a:rPr>
              <a:t>cfs</a:t>
            </a:r>
            <a:r>
              <a:rPr lang="en-US" sz="1200" kern="1200" dirty="0" smtClean="0">
                <a:solidFill>
                  <a:schemeClr val="tx1"/>
                </a:solidFill>
                <a:latin typeface="Calibri" pitchFamily="34" charset="0"/>
                <a:ea typeface="+mn-ea"/>
                <a:cs typeface="+mn-cs"/>
              </a:rPr>
              <a:t>. As a general guideline, use Q0001C for “natural” flows and Q0001E for the “best” overall flow estimate. Again, the estimates are for the period of 1971-2000.</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I mentioned that EROM also contains QA information. The first part of the QA is a report that shows how well the EROM flows compare to the gage flows. This file is named “EROMQA_0001.PDF”. There are two basic methods for comparison: The first measure is gage log10 mean flow as compared to the EROM log10 mean flow; this reflects any general bias between the estimates. The second measure is called the Standard Error of the Estimate (SEE) in percent. Basically, 2/3 of the EROM flow estimates can be expected to be within +/- one SEE %. EROM statistics shown on this slide indicate that it performs quite well in VPU 06 – the Tennessee River Basin, judging by the SEE which indicates that EROM flows are within</a:t>
            </a:r>
            <a:r>
              <a:rPr lang="en-US" sz="1200" kern="1200" baseline="0" dirty="0" smtClean="0">
                <a:solidFill>
                  <a:schemeClr val="tx1"/>
                </a:solidFill>
                <a:latin typeface="Calibri" pitchFamily="34" charset="0"/>
                <a:ea typeface="+mn-ea"/>
                <a:cs typeface="+mn-cs"/>
              </a:rPr>
              <a:t> plus or minus 21 percent.</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Webinar</a:t>
            </a:r>
            <a:r>
              <a:rPr lang="en-US" baseline="0" dirty="0" smtClean="0"/>
              <a:t> are to explain: the NHDPlusV2 Flow volume and velocity data and how it is computed, and the supporting data developed for computing flows. At the end of this Webinar you will be able how this data can be helpful in your work. This data is referred to as “Extensions” because it is developed after all of the core NHDPlus data is developed. The term “Extensions” is used with NHDPlusV2 for data developed after the core processing is completed.</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2</a:t>
            </a:r>
            <a:r>
              <a:rPr lang="en-US" sz="1200" kern="1200" baseline="30000" dirty="0" smtClean="0">
                <a:solidFill>
                  <a:schemeClr val="tx1"/>
                </a:solidFill>
                <a:latin typeface="Calibri" pitchFamily="34" charset="0"/>
                <a:ea typeface="+mn-ea"/>
                <a:cs typeface="+mn-cs"/>
              </a:rPr>
              <a:t>nd</a:t>
            </a:r>
            <a:r>
              <a:rPr lang="en-US" sz="1200" kern="1200" dirty="0" smtClean="0">
                <a:solidFill>
                  <a:schemeClr val="tx1"/>
                </a:solidFill>
                <a:latin typeface="Calibri" pitchFamily="34" charset="0"/>
                <a:ea typeface="+mn-ea"/>
                <a:cs typeface="+mn-cs"/>
              </a:rPr>
              <a:t> part of the EROM QA is a .dbf table with flows at gages. These files are named “EROMQA_0001.dbf, where “</a:t>
            </a:r>
            <a:r>
              <a:rPr lang="en-US" sz="1200" kern="1200" dirty="0" err="1" smtClean="0">
                <a:solidFill>
                  <a:schemeClr val="tx1"/>
                </a:solidFill>
                <a:latin typeface="Calibri" pitchFamily="34" charset="0"/>
                <a:ea typeface="+mn-ea"/>
                <a:cs typeface="+mn-cs"/>
              </a:rPr>
              <a:t>nn</a:t>
            </a:r>
            <a:r>
              <a:rPr lang="en-US" sz="1200" kern="1200" dirty="0" smtClean="0">
                <a:solidFill>
                  <a:schemeClr val="tx1"/>
                </a:solidFill>
                <a:latin typeface="Calibri" pitchFamily="34" charset="0"/>
                <a:ea typeface="+mn-ea"/>
                <a:cs typeface="+mn-cs"/>
              </a:rPr>
              <a:t>” is the time period, that is, “MA” for mean annual, “01” for January, etc.  This table is provided to allow interested users to perform their own QA of EROM flows. This table can be used, for example, in Excel to plot the gage versus EROM flows; it is a useful diagnostic tool for evaluating EROM performance. There is one record for each gage used in EROM.</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Here is an example plot showing, on a log-log scale, how well the EROM Runoff flows compare to the observed gage flows in the Tennessee River Basin (VPU 06). The red diagonal line shows a perfect fit between EROM and gage flows. The closer to the diagonal red line, the better. EROM performs pretty well in 06. There are a few “outliers”; these are often caused by flow splits at divergences or flow withdrawals that are not accounted for.</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Now I will switch to the Vogel flow method. It is a regression method that operates on the 18 Hydrologic Regions (HUC2’s) in the continental U.S. It is a log-log regression of the form shown here. It uses cumulative Drainage Area, mean annual temperature and mean annual precipitation. </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Here is the file structure for the results of the Vogel method. Note that there are quite a few missing values (-9999). This is because the Vogel method is only applied within the cumulative drainage area bounds used in the regression development. Vogel flows are not available for all </a:t>
            </a:r>
            <a:r>
              <a:rPr lang="en-US" sz="1200" kern="1200" dirty="0" err="1" smtClean="0">
                <a:solidFill>
                  <a:schemeClr val="tx1"/>
                </a:solidFill>
                <a:latin typeface="Calibri" pitchFamily="34" charset="0"/>
                <a:ea typeface="+mn-ea"/>
                <a:cs typeface="+mn-cs"/>
              </a:rPr>
              <a:t>flowlines</a:t>
            </a:r>
            <a:r>
              <a:rPr lang="en-US" sz="1200" kern="1200" dirty="0" smtClean="0">
                <a:solidFill>
                  <a:schemeClr val="tx1"/>
                </a:solidFill>
                <a:latin typeface="Calibri" pitchFamily="34" charset="0"/>
                <a:ea typeface="+mn-ea"/>
                <a:cs typeface="+mn-cs"/>
              </a:rPr>
              <a:t>.</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Velocities, and a derived Time-of-Travel, are based on the method of Jobson. The method that does not require slope is very useful, because not all </a:t>
            </a:r>
            <a:r>
              <a:rPr lang="en-US" sz="1200" kern="1200" dirty="0" err="1" smtClean="0">
                <a:solidFill>
                  <a:schemeClr val="tx1"/>
                </a:solidFill>
                <a:latin typeface="Calibri" pitchFamily="34" charset="0"/>
                <a:ea typeface="+mn-ea"/>
                <a:cs typeface="+mn-cs"/>
              </a:rPr>
              <a:t>flowlines</a:t>
            </a:r>
            <a:r>
              <a:rPr lang="en-US" sz="1200" kern="1200" dirty="0" smtClean="0">
                <a:solidFill>
                  <a:schemeClr val="tx1"/>
                </a:solidFill>
                <a:latin typeface="Calibri" pitchFamily="34" charset="0"/>
                <a:ea typeface="+mn-ea"/>
                <a:cs typeface="+mn-cs"/>
              </a:rPr>
              <a:t> have a slope (some have “missing” values). For example, slopes may be missing where there is no catchment for a very short </a:t>
            </a:r>
            <a:r>
              <a:rPr lang="en-US" sz="1200" kern="1200" dirty="0" err="1" smtClean="0">
                <a:solidFill>
                  <a:schemeClr val="tx1"/>
                </a:solidFill>
                <a:latin typeface="Calibri" pitchFamily="34" charset="0"/>
                <a:ea typeface="+mn-ea"/>
                <a:cs typeface="+mn-cs"/>
              </a:rPr>
              <a:t>flowline</a:t>
            </a:r>
            <a:r>
              <a:rPr lang="en-US" sz="1200" kern="1200" dirty="0" smtClean="0">
                <a:solidFill>
                  <a:schemeClr val="tx1"/>
                </a:solidFill>
                <a:latin typeface="Calibri" pitchFamily="34" charset="0"/>
                <a:ea typeface="+mn-ea"/>
                <a:cs typeface="+mn-cs"/>
              </a:rPr>
              <a:t> or there is no elevation at a start </a:t>
            </a:r>
            <a:r>
              <a:rPr lang="en-US" sz="1200" kern="1200" dirty="0" err="1" smtClean="0">
                <a:solidFill>
                  <a:schemeClr val="tx1"/>
                </a:solidFill>
                <a:latin typeface="Calibri" pitchFamily="34" charset="0"/>
                <a:ea typeface="+mn-ea"/>
                <a:cs typeface="+mn-cs"/>
              </a:rPr>
              <a:t>flowline</a:t>
            </a:r>
            <a:r>
              <a:rPr lang="en-US" sz="1200" kern="1200" dirty="0" smtClean="0">
                <a:solidFill>
                  <a:schemeClr val="tx1"/>
                </a:solidFill>
                <a:latin typeface="Calibri" pitchFamily="34" charset="0"/>
                <a:ea typeface="+mn-ea"/>
                <a:cs typeface="+mn-cs"/>
              </a:rPr>
              <a:t> that has no headwater area. Slopes are in the “</a:t>
            </a:r>
            <a:r>
              <a:rPr lang="en-US" sz="1200" kern="1200" dirty="0" err="1" smtClean="0">
                <a:solidFill>
                  <a:schemeClr val="tx1"/>
                </a:solidFill>
                <a:latin typeface="Calibri" pitchFamily="34" charset="0"/>
                <a:ea typeface="+mn-ea"/>
                <a:cs typeface="+mn-cs"/>
              </a:rPr>
              <a:t>ElevSlope</a:t>
            </a:r>
            <a:r>
              <a:rPr lang="en-US" sz="1200" kern="1200" dirty="0" smtClean="0">
                <a:solidFill>
                  <a:schemeClr val="tx1"/>
                </a:solidFill>
                <a:latin typeface="Calibri" pitchFamily="34" charset="0"/>
                <a:ea typeface="+mn-ea"/>
                <a:cs typeface="+mn-cs"/>
              </a:rPr>
              <a:t>” table in the </a:t>
            </a:r>
            <a:r>
              <a:rPr lang="en-US" sz="1200" kern="1200" dirty="0" err="1" smtClean="0">
                <a:solidFill>
                  <a:schemeClr val="tx1"/>
                </a:solidFill>
                <a:latin typeface="Calibri" pitchFamily="34" charset="0"/>
                <a:ea typeface="+mn-ea"/>
                <a:cs typeface="+mn-cs"/>
              </a:rPr>
              <a:t>NHDPlusAttributes</a:t>
            </a:r>
            <a:r>
              <a:rPr lang="en-US" sz="1200" kern="1200" dirty="0" smtClean="0">
                <a:solidFill>
                  <a:schemeClr val="tx1"/>
                </a:solidFill>
                <a:latin typeface="Calibri" pitchFamily="34" charset="0"/>
                <a:ea typeface="+mn-ea"/>
                <a:cs typeface="+mn-cs"/>
              </a:rPr>
              <a:t> folder.</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Velocities and TOT: Time of travel can be used to determine, for instance, how long it would take for a pollutant to move downstream. For instance, can estimate how long it will take a pollutant to move downstream. It is also very useful for modeling. Note that velocity is in feet per second (fps). There are caveats: calculating Time Of Travel and “routing” it upstream/downstream should</a:t>
            </a:r>
            <a:r>
              <a:rPr lang="en-US" sz="1200" kern="1200" baseline="0" dirty="0" smtClean="0">
                <a:solidFill>
                  <a:schemeClr val="tx1"/>
                </a:solidFill>
                <a:latin typeface="Calibri" pitchFamily="34" charset="0"/>
                <a:ea typeface="+mn-ea"/>
                <a:cs typeface="+mn-cs"/>
              </a:rPr>
              <a:t> be used</a:t>
            </a:r>
            <a:r>
              <a:rPr lang="en-US" sz="1200" kern="1200" dirty="0" smtClean="0">
                <a:solidFill>
                  <a:schemeClr val="tx1"/>
                </a:solidFill>
                <a:latin typeface="Calibri" pitchFamily="34" charset="0"/>
                <a:ea typeface="+mn-ea"/>
                <a:cs typeface="+mn-cs"/>
              </a:rPr>
              <a:t> only along flowing waters and not in </a:t>
            </a:r>
            <a:r>
              <a:rPr lang="en-US" sz="1200" kern="1200" dirty="0" err="1" smtClean="0">
                <a:solidFill>
                  <a:schemeClr val="tx1"/>
                </a:solidFill>
                <a:latin typeface="Calibri" pitchFamily="34" charset="0"/>
                <a:ea typeface="+mn-ea"/>
                <a:cs typeface="+mn-cs"/>
              </a:rPr>
              <a:t>waterbodies</a:t>
            </a:r>
            <a:r>
              <a:rPr lang="en-US" sz="1200" kern="1200" dirty="0" smtClean="0">
                <a:solidFill>
                  <a:schemeClr val="tx1"/>
                </a:solidFill>
                <a:latin typeface="Calibri" pitchFamily="34" charset="0"/>
                <a:ea typeface="+mn-ea"/>
                <a:cs typeface="+mn-cs"/>
              </a:rPr>
              <a:t>. </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We need to emphasize that the velocities and time of travel are valid only for flowing waters. There is work underway to provide time of travel estimates for lakes and also define which waters in NHDPlus are in estuaries.</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Now I will talk about the </a:t>
            </a:r>
            <a:r>
              <a:rPr lang="en-US" sz="1200" kern="1200" dirty="0" err="1" smtClean="0">
                <a:solidFill>
                  <a:schemeClr val="tx1"/>
                </a:solidFill>
                <a:latin typeface="Calibri" pitchFamily="34" charset="0"/>
                <a:ea typeface="+mn-ea"/>
                <a:cs typeface="+mn-cs"/>
              </a:rPr>
              <a:t>VPUAttributeExtension</a:t>
            </a:r>
            <a:r>
              <a:rPr lang="en-US" sz="1200" kern="1200" dirty="0" smtClean="0">
                <a:solidFill>
                  <a:schemeClr val="tx1"/>
                </a:solidFill>
                <a:latin typeface="Calibri" pitchFamily="34" charset="0"/>
                <a:ea typeface="+mn-ea"/>
                <a:cs typeface="+mn-cs"/>
              </a:rPr>
              <a:t> folder. This folder contains data allocated and accumulated by catchment for the flow calculations. EROM does its own accumulations so it only needs the allocations. The data include: mean monthly temperature and precipitation used by the water balance model and the EET in EROM step B; mean annual and mean monthly runoff data for EROM Step A. The water balance model is run separately on a grid basis, but EROM requires data allocated to catchments. Vogel requires accumulated drainage area, temperature and precipitation data for its regressions.</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a:t>
            </a:r>
            <a:r>
              <a:rPr lang="en-US" sz="1200" kern="1200" dirty="0" err="1" smtClean="0">
                <a:solidFill>
                  <a:schemeClr val="tx1"/>
                </a:solidFill>
                <a:latin typeface="Calibri" pitchFamily="34" charset="0"/>
                <a:ea typeface="+mn-ea"/>
                <a:cs typeface="+mn-cs"/>
              </a:rPr>
              <a:t>VPUAttributeExtensions</a:t>
            </a:r>
            <a:r>
              <a:rPr lang="en-US" sz="1200" kern="1200" dirty="0" smtClean="0">
                <a:solidFill>
                  <a:schemeClr val="tx1"/>
                </a:solidFill>
                <a:latin typeface="Calibri" pitchFamily="34" charset="0"/>
                <a:ea typeface="+mn-ea"/>
                <a:cs typeface="+mn-cs"/>
              </a:rPr>
              <a:t> are built using the CA3T tool. This tool is now available for users on the NHDPlus.com web site. I will now go through a quick explanation of how CA3T operates. “Divergence-routing” is where minor divergences are (usually) treated like “start” reaches. I will explain divergence routing later.</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CA3T starts with a grid, for instance, the gridded data of mean annual runoff shown on this slide.</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I will talk about the processes used for developing these flow and velocity estimates, the most useful data fields in the files, and in the case of EROM, the QA data. The </a:t>
            </a:r>
            <a:r>
              <a:rPr lang="en-US" sz="1200" kern="1200" dirty="0" err="1" smtClean="0">
                <a:solidFill>
                  <a:schemeClr val="tx1"/>
                </a:solidFill>
                <a:latin typeface="Calibri" pitchFamily="34" charset="0"/>
                <a:ea typeface="+mn-ea"/>
                <a:cs typeface="+mn-cs"/>
              </a:rPr>
              <a:t>VPUAttributeExtension</a:t>
            </a:r>
            <a:r>
              <a:rPr lang="en-US" sz="1200" kern="1200" dirty="0" smtClean="0">
                <a:solidFill>
                  <a:schemeClr val="tx1"/>
                </a:solidFill>
                <a:latin typeface="Calibri" pitchFamily="34" charset="0"/>
                <a:ea typeface="+mn-ea"/>
                <a:cs typeface="+mn-cs"/>
              </a:rPr>
              <a:t> folder contains data developed by a program called CA3T, and I will explain some aspects of how CA3T operates. </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Calibri" pitchFamily="34" charset="0"/>
                <a:ea typeface="+mn-ea"/>
                <a:cs typeface="+mn-cs"/>
              </a:rPr>
              <a:t>It then allocates these data to the NHDPlus catchments. This shows the table layout for the allocation of MA RO to catchments. Note that it uses </a:t>
            </a:r>
            <a:r>
              <a:rPr lang="en-US" sz="1200" kern="1200" dirty="0" err="1" smtClean="0">
                <a:solidFill>
                  <a:schemeClr val="tx1"/>
                </a:solidFill>
                <a:latin typeface="Calibri" pitchFamily="34" charset="0"/>
                <a:ea typeface="+mn-ea"/>
                <a:cs typeface="+mn-cs"/>
              </a:rPr>
              <a:t>FeatureID</a:t>
            </a:r>
            <a:r>
              <a:rPr lang="en-US" sz="1200" kern="1200" dirty="0" smtClean="0">
                <a:solidFill>
                  <a:schemeClr val="tx1"/>
                </a:solidFill>
                <a:latin typeface="Calibri" pitchFamily="34" charset="0"/>
                <a:ea typeface="+mn-ea"/>
                <a:cs typeface="+mn-cs"/>
              </a:rPr>
              <a:t> as the </a:t>
            </a:r>
            <a:r>
              <a:rPr lang="en-US" sz="1200" kern="1200" dirty="0" err="1" smtClean="0">
                <a:solidFill>
                  <a:schemeClr val="tx1"/>
                </a:solidFill>
                <a:latin typeface="Calibri" pitchFamily="34" charset="0"/>
                <a:ea typeface="+mn-ea"/>
                <a:cs typeface="+mn-cs"/>
              </a:rPr>
              <a:t>allocatrion</a:t>
            </a:r>
            <a:r>
              <a:rPr lang="en-US" sz="1200" kern="1200" dirty="0" smtClean="0">
                <a:solidFill>
                  <a:schemeClr val="tx1"/>
                </a:solidFill>
                <a:latin typeface="Calibri" pitchFamily="34" charset="0"/>
                <a:ea typeface="+mn-ea"/>
                <a:cs typeface="+mn-cs"/>
              </a:rPr>
              <a:t> identifier; this is because </a:t>
            </a:r>
            <a:r>
              <a:rPr lang="en-US" sz="1200" kern="1200" dirty="0" err="1" smtClean="0">
                <a:solidFill>
                  <a:schemeClr val="tx1"/>
                </a:solidFill>
                <a:latin typeface="Calibri" pitchFamily="34" charset="0"/>
                <a:ea typeface="+mn-ea"/>
                <a:cs typeface="+mn-cs"/>
              </a:rPr>
              <a:t>FeatureID</a:t>
            </a:r>
            <a:r>
              <a:rPr lang="en-US" sz="1200" kern="1200" dirty="0" smtClean="0">
                <a:solidFill>
                  <a:schemeClr val="tx1"/>
                </a:solidFill>
                <a:latin typeface="Calibri" pitchFamily="34" charset="0"/>
                <a:ea typeface="+mn-ea"/>
                <a:cs typeface="+mn-cs"/>
              </a:rPr>
              <a:t> is used for catchments; it can of course be linked to NHDPlus </a:t>
            </a:r>
            <a:r>
              <a:rPr lang="en-US" sz="1200" kern="1200" dirty="0" err="1" smtClean="0">
                <a:solidFill>
                  <a:schemeClr val="tx1"/>
                </a:solidFill>
                <a:latin typeface="Calibri" pitchFamily="34" charset="0"/>
                <a:ea typeface="+mn-ea"/>
                <a:cs typeface="+mn-cs"/>
              </a:rPr>
              <a:t>flowlines</a:t>
            </a:r>
            <a:r>
              <a:rPr lang="en-US" sz="1200" kern="1200" dirty="0" smtClean="0">
                <a:solidFill>
                  <a:schemeClr val="tx1"/>
                </a:solidFill>
                <a:latin typeface="Calibri" pitchFamily="34" charset="0"/>
                <a:ea typeface="+mn-ea"/>
                <a:cs typeface="+mn-cs"/>
              </a:rPr>
              <a:t> using the COMID.</a:t>
            </a:r>
          </a:p>
          <a:p>
            <a:r>
              <a:rPr lang="en-US" sz="1200" kern="1200" dirty="0" smtClean="0">
                <a:solidFill>
                  <a:schemeClr val="tx1"/>
                </a:solidFill>
                <a:latin typeface="Calibri" pitchFamily="34" charset="0"/>
                <a:ea typeface="+mn-ea"/>
                <a:cs typeface="+mn-cs"/>
              </a:rPr>
              <a:t> </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 CA3T can then accumulate the allocations down the NHDPlus network. This is a very powerful capability! The result is that, for each networked </a:t>
            </a:r>
            <a:r>
              <a:rPr lang="en-US" sz="1200" kern="1200" dirty="0" err="1" smtClean="0">
                <a:solidFill>
                  <a:schemeClr val="tx1"/>
                </a:solidFill>
                <a:latin typeface="Calibri" pitchFamily="34" charset="0"/>
                <a:ea typeface="+mn-ea"/>
                <a:cs typeface="+mn-cs"/>
              </a:rPr>
              <a:t>flowline</a:t>
            </a:r>
            <a:r>
              <a:rPr lang="en-US" sz="1200" kern="1200" dirty="0" smtClean="0">
                <a:solidFill>
                  <a:schemeClr val="tx1"/>
                </a:solidFill>
                <a:latin typeface="Calibri" pitchFamily="34" charset="0"/>
                <a:ea typeface="+mn-ea"/>
                <a:cs typeface="+mn-cs"/>
              </a:rPr>
              <a:t>, the summary of the total upstream drainage area as represented by the NHDPlus network is provided for EVERY </a:t>
            </a:r>
            <a:r>
              <a:rPr lang="en-US" sz="1200" kern="1200" dirty="0" err="1" smtClean="0">
                <a:solidFill>
                  <a:schemeClr val="tx1"/>
                </a:solidFill>
                <a:latin typeface="Calibri" pitchFamily="34" charset="0"/>
                <a:ea typeface="+mn-ea"/>
                <a:cs typeface="+mn-cs"/>
              </a:rPr>
              <a:t>Flowline</a:t>
            </a:r>
            <a:r>
              <a:rPr lang="en-US" sz="1200" kern="1200" dirty="0" smtClean="0">
                <a:solidFill>
                  <a:schemeClr val="tx1"/>
                </a:solidFill>
                <a:latin typeface="Calibri" pitchFamily="34" charset="0"/>
                <a:ea typeface="+mn-ea"/>
                <a:cs typeface="+mn-cs"/>
              </a:rPr>
              <a:t>. Accumulation can have some underlying complexities, but CA3T is built for this; I will explain some complexities about divergences and then show across major Drainage Areas.</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For divergences, this shows the major path versus the minor path, the </a:t>
            </a:r>
            <a:r>
              <a:rPr lang="en-US" sz="1200" kern="1200" dirty="0" err="1" smtClean="0">
                <a:solidFill>
                  <a:schemeClr val="tx1"/>
                </a:solidFill>
                <a:latin typeface="Calibri" pitchFamily="34" charset="0"/>
                <a:ea typeface="+mn-ea"/>
                <a:cs typeface="+mn-cs"/>
              </a:rPr>
              <a:t>flowline</a:t>
            </a:r>
            <a:r>
              <a:rPr lang="en-US" sz="1200" kern="1200" dirty="0" smtClean="0">
                <a:solidFill>
                  <a:schemeClr val="tx1"/>
                </a:solidFill>
                <a:latin typeface="Calibri" pitchFamily="34" charset="0"/>
                <a:ea typeface="+mn-ea"/>
                <a:cs typeface="+mn-cs"/>
              </a:rPr>
              <a:t> to the south is the minor path. In these figures the arrows are used to show the flow direction. </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 “Divergence Routing” assumes (with some exceptions) that all of the flow goes down the major path. The minor path is in effect treated like a ‘start” reach. </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Calibri" pitchFamily="34" charset="0"/>
                <a:ea typeface="+mn-ea"/>
                <a:cs typeface="+mn-cs"/>
              </a:rPr>
              <a:t>CA3T does Divergence routing and “Total” routing. Total routing takes the entire upstream area into account regardless of major/minor path. This shows that divergence versus total routing produces very different results. An advantage of total routing is that the assumed major/minor path designations are not included;</a:t>
            </a:r>
          </a:p>
          <a:p>
            <a:r>
              <a:rPr lang="en-US" sz="1200" kern="1200" dirty="0" smtClean="0">
                <a:solidFill>
                  <a:schemeClr val="tx1"/>
                </a:solidFill>
                <a:latin typeface="Calibri" pitchFamily="34" charset="0"/>
                <a:ea typeface="+mn-ea"/>
                <a:cs typeface="+mn-cs"/>
              </a:rPr>
              <a:t> </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This effect carries downstream until the divergences are “resolved”, i.e., comes back together. </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 Total versus divergence routing can get very complex due to multiple divergences. Of course, they may never resolve or become entangled with ever more divergences. It gets quite “interesting”!</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other thing that CA3T will do is accumulate across the VPU’s, for instance down the entire Mississippi and Colorado Basins. The arrows show how CA3T will accumulate down all 7 VPUs in the Mississippi Basin and the Upper and Lower Colorado Basin..</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Here we see the five groups of files in the </a:t>
            </a:r>
            <a:r>
              <a:rPr lang="en-US" sz="1200" kern="1200" dirty="0" err="1" smtClean="0">
                <a:solidFill>
                  <a:schemeClr val="tx1"/>
                </a:solidFill>
                <a:latin typeface="Calibri" pitchFamily="34" charset="0"/>
                <a:ea typeface="+mn-ea"/>
                <a:cs typeface="+mn-cs"/>
              </a:rPr>
              <a:t>VPUAttributeExtension</a:t>
            </a:r>
            <a:r>
              <a:rPr lang="en-US" sz="1200" kern="1200" dirty="0" smtClean="0">
                <a:solidFill>
                  <a:schemeClr val="tx1"/>
                </a:solidFill>
                <a:latin typeface="Calibri" pitchFamily="34" charset="0"/>
                <a:ea typeface="+mn-ea"/>
                <a:cs typeface="+mn-cs"/>
              </a:rPr>
              <a:t> folder. Each group is enclosed in a box.</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To summarize what was covered: These are the three NHDPlus Extension folders and the files in them.</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NHDPlus provides two methods for flow estimation: The Enhanced Runoff method (EROM) and the “Vogel” method. EROM is a multi-step processed-based method and the Vogel method is a regression method. The Vogel method is named after Dr Richard Vogel, who is the lead author on the study that developed the regressions for these flow estimates; the reference to his method</a:t>
            </a:r>
            <a:r>
              <a:rPr lang="en-US" sz="1200" kern="1200" baseline="0" dirty="0" smtClean="0">
                <a:solidFill>
                  <a:schemeClr val="tx1"/>
                </a:solidFill>
                <a:latin typeface="Calibri" pitchFamily="34" charset="0"/>
                <a:ea typeface="+mn-ea"/>
                <a:cs typeface="+mn-cs"/>
              </a:rPr>
              <a:t> is in the User Guide</a:t>
            </a:r>
            <a:r>
              <a:rPr lang="en-US" sz="1200" kern="1200" dirty="0" smtClean="0">
                <a:solidFill>
                  <a:schemeClr val="tx1"/>
                </a:solidFill>
                <a:latin typeface="Calibri" pitchFamily="34" charset="0"/>
                <a:ea typeface="+mn-ea"/>
                <a:cs typeface="+mn-cs"/>
              </a:rPr>
              <a:t>. The </a:t>
            </a:r>
            <a:r>
              <a:rPr lang="en-US" sz="1200" kern="1200" dirty="0" err="1" smtClean="0">
                <a:solidFill>
                  <a:schemeClr val="tx1"/>
                </a:solidFill>
                <a:latin typeface="Calibri" pitchFamily="34" charset="0"/>
                <a:ea typeface="+mn-ea"/>
                <a:cs typeface="+mn-cs"/>
              </a:rPr>
              <a:t>VPUAttributeExtensions</a:t>
            </a:r>
            <a:r>
              <a:rPr lang="en-US" sz="1200" kern="1200" dirty="0" smtClean="0">
                <a:solidFill>
                  <a:schemeClr val="tx1"/>
                </a:solidFill>
                <a:latin typeface="Calibri" pitchFamily="34" charset="0"/>
                <a:ea typeface="+mn-ea"/>
                <a:cs typeface="+mn-cs"/>
              </a:rPr>
              <a:t> contains the data used for developing these flow estimates.</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Note: Cumulative Runoff files have been added since the initial release of NHDPlusV21!</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There are other “Extensions”: these serve a variety of purposes. The word “extension” is used in NHDPlus for data that are produced after the core NHDPlus processing is done.</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40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Calibri" pitchFamily="34" charset="0"/>
                <a:ea typeface="+mn-ea"/>
                <a:cs typeface="+mn-cs"/>
              </a:rPr>
              <a:t>Additional information on NHDPlus is available from the NHDPlus website documentation page.  You are encouraged to read and reference the NHDPlusV21 User Guide and other NHDPlus documentation.</a:t>
            </a:r>
            <a:endParaRPr lang="en-US" sz="1200" kern="1200" dirty="0" smtClean="0">
              <a:solidFill>
                <a:schemeClr val="tx1"/>
              </a:solidFill>
              <a:latin typeface="Calibri" pitchFamily="34" charset="0"/>
              <a:ea typeface="+mn-ea"/>
              <a:cs typeface="+mn-cs"/>
            </a:endParaRPr>
          </a:p>
          <a:p>
            <a:r>
              <a:rPr lang="en-US" sz="1200" i="1" kern="1200" dirty="0" smtClean="0">
                <a:solidFill>
                  <a:schemeClr val="tx1"/>
                </a:solidFill>
                <a:latin typeface="Calibri" pitchFamily="34" charset="0"/>
                <a:ea typeface="+mn-ea"/>
                <a:cs typeface="+mn-cs"/>
              </a:rPr>
              <a:t>The NHDPlus team maintains a user email list and periodically sends emails regarding new tools, data, documentation, and events.  If you would like to be on the user list, send an email to NHDPlus@hscnet.com</a:t>
            </a:r>
            <a:endParaRPr lang="en-US" sz="1200" kern="1200" dirty="0" smtClean="0">
              <a:solidFill>
                <a:schemeClr val="tx1"/>
              </a:solidFill>
              <a:latin typeface="Calibri" pitchFamily="34" charset="0"/>
              <a:ea typeface="+mn-ea"/>
              <a:cs typeface="+mn-cs"/>
            </a:endParaRPr>
          </a:p>
          <a:p>
            <a:r>
              <a:rPr lang="en-US" sz="1200" i="1" kern="1200" dirty="0" smtClean="0">
                <a:solidFill>
                  <a:schemeClr val="tx1"/>
                </a:solidFill>
                <a:latin typeface="Calibri" pitchFamily="34" charset="0"/>
                <a:ea typeface="+mn-ea"/>
                <a:cs typeface="+mn-cs"/>
              </a:rPr>
              <a:t>The NHDPlus team also provides technical support to users of the data and tools.  If you have a technical support question, please send a detailed email to NHDPlus@hscnet.com</a:t>
            </a:r>
            <a:endParaRPr lang="en-US" sz="1200" kern="1200" dirty="0" smtClean="0">
              <a:solidFill>
                <a:schemeClr val="tx1"/>
              </a:solidFill>
              <a:latin typeface="Calibri" pitchFamily="34" charset="0"/>
              <a:ea typeface="+mn-ea"/>
              <a:cs typeface="+mn-cs"/>
            </a:endParaRP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a:t>
            </a:r>
            <a:r>
              <a:rPr lang="en-US" sz="1200" kern="1200" baseline="0" dirty="0" smtClean="0">
                <a:solidFill>
                  <a:schemeClr val="tx1"/>
                </a:solidFill>
                <a:latin typeface="Calibri" pitchFamily="34" charset="0"/>
                <a:ea typeface="+mn-ea"/>
                <a:cs typeface="+mn-cs"/>
              </a:rPr>
              <a:t> following slides described how the data are organized. </a:t>
            </a:r>
            <a:r>
              <a:rPr lang="en-US" sz="1200" kern="1200" dirty="0" smtClean="0">
                <a:solidFill>
                  <a:schemeClr val="tx1"/>
                </a:solidFill>
                <a:latin typeface="Calibri" pitchFamily="34" charset="0"/>
                <a:ea typeface="+mn-ea"/>
                <a:cs typeface="+mn-cs"/>
              </a:rPr>
              <a:t>The flow estimates are developed and provided at the Vector Processing Unit level. For example, The Tennessee River Basin would be in the \NHDPlusV21\MS\06 VPU folder. This VPU will be used throughout this training module for most examples.</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Here is the folder structure using VPU 06, the Tennessee River Basin as an example. The EROM flow and velocity estimates, along with supporting QA data, are in the </a:t>
            </a:r>
            <a:r>
              <a:rPr lang="en-US" sz="1200" kern="1200" dirty="0" err="1" smtClean="0">
                <a:solidFill>
                  <a:schemeClr val="tx1"/>
                </a:solidFill>
                <a:latin typeface="Calibri" pitchFamily="34" charset="0"/>
                <a:ea typeface="+mn-ea"/>
                <a:cs typeface="+mn-cs"/>
              </a:rPr>
              <a:t>EROMExtension</a:t>
            </a:r>
            <a:r>
              <a:rPr lang="en-US" sz="1200" kern="1200" dirty="0" smtClean="0">
                <a:solidFill>
                  <a:schemeClr val="tx1"/>
                </a:solidFill>
                <a:latin typeface="Calibri" pitchFamily="34" charset="0"/>
                <a:ea typeface="+mn-ea"/>
                <a:cs typeface="+mn-cs"/>
              </a:rPr>
              <a:t> Folder. </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Vogel flow and velocity estimates are in the </a:t>
            </a:r>
            <a:r>
              <a:rPr lang="en-US" sz="1200" kern="1200" dirty="0" err="1" smtClean="0">
                <a:solidFill>
                  <a:schemeClr val="tx1"/>
                </a:solidFill>
                <a:latin typeface="Calibri" pitchFamily="34" charset="0"/>
                <a:ea typeface="+mn-ea"/>
                <a:cs typeface="+mn-cs"/>
              </a:rPr>
              <a:t>VogelExtension</a:t>
            </a:r>
            <a:r>
              <a:rPr lang="en-US" sz="1200" kern="1200" dirty="0" smtClean="0">
                <a:solidFill>
                  <a:schemeClr val="tx1"/>
                </a:solidFill>
                <a:latin typeface="Calibri" pitchFamily="34" charset="0"/>
                <a:ea typeface="+mn-ea"/>
                <a:cs typeface="+mn-cs"/>
              </a:rPr>
              <a:t> folder. </a:t>
            </a: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The supporting data used for these flow estimates is provided in the </a:t>
            </a:r>
            <a:r>
              <a:rPr lang="en-US" sz="1200" kern="1200" dirty="0" err="1" smtClean="0">
                <a:solidFill>
                  <a:schemeClr val="tx1"/>
                </a:solidFill>
                <a:latin typeface="Calibri" pitchFamily="34" charset="0"/>
                <a:ea typeface="+mn-ea"/>
                <a:cs typeface="+mn-cs"/>
              </a:rPr>
              <a:t>VPUAttributeExtension</a:t>
            </a:r>
            <a:r>
              <a:rPr lang="en-US" sz="1200" kern="1200" dirty="0" smtClean="0">
                <a:solidFill>
                  <a:schemeClr val="tx1"/>
                </a:solidFill>
                <a:latin typeface="Calibri" pitchFamily="34" charset="0"/>
                <a:ea typeface="+mn-ea"/>
                <a:cs typeface="+mn-cs"/>
              </a:rPr>
              <a:t> folder. Note – the flows are all in cubic feet per </a:t>
            </a:r>
            <a:r>
              <a:rPr lang="en-US" sz="1200" kern="1200" dirty="0" err="1" smtClean="0">
                <a:solidFill>
                  <a:schemeClr val="tx1"/>
                </a:solidFill>
                <a:latin typeface="Calibri" pitchFamily="34" charset="0"/>
                <a:ea typeface="+mn-ea"/>
                <a:cs typeface="+mn-cs"/>
              </a:rPr>
              <a:t>seconf</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cfs</a:t>
            </a:r>
            <a:r>
              <a:rPr lang="en-US" sz="1200" kern="1200" dirty="0" smtClean="0">
                <a:solidFill>
                  <a:schemeClr val="tx1"/>
                </a:solidFill>
                <a:latin typeface="Calibri" pitchFamily="34" charset="0"/>
                <a:ea typeface="+mn-ea"/>
                <a:cs typeface="+mn-cs"/>
              </a:rPr>
              <a:t>) and velocities are in feet per second (fps). Also, please note that the data available for the islands, such as Hawaii and Caribbean, is different because data availability and methods differ in these areas. More information about this data is available in the NHDPlusV2 User Guide! </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Now, I’ll talk about EROM: It uses a five-step sequential process to arrive at the “best” flow estimates that can be developed over the national scope covered by NHDPlus . EROM flow estimates are provided for mean annual and mean monthly flows. Note that the EROM flows and data are harmonized to reflect the 1971-2000 time period. This means that all of the input data (in the </a:t>
            </a:r>
            <a:r>
              <a:rPr lang="en-US" sz="1200" kern="1200" dirty="0" err="1" smtClean="0">
                <a:solidFill>
                  <a:schemeClr val="tx1"/>
                </a:solidFill>
                <a:latin typeface="Calibri" pitchFamily="34" charset="0"/>
                <a:ea typeface="+mn-ea"/>
                <a:cs typeface="+mn-cs"/>
              </a:rPr>
              <a:t>VPUAttributeExtension</a:t>
            </a:r>
            <a:r>
              <a:rPr lang="en-US" sz="1200" kern="1200" dirty="0" smtClean="0">
                <a:solidFill>
                  <a:schemeClr val="tx1"/>
                </a:solidFill>
                <a:latin typeface="Calibri" pitchFamily="34" charset="0"/>
                <a:ea typeface="+mn-ea"/>
                <a:cs typeface="+mn-cs"/>
              </a:rPr>
              <a:t> folder) is harmonized to 1971-2000. Also, EROM will only use gage flows where there are at least 10 complete years for mean annual (MA) flows or 10 complete months for mean monthly (MM) flows.</a:t>
            </a:r>
            <a:r>
              <a:rPr lang="en-US" dirty="0" smtClean="0"/>
              <a:t> </a:t>
            </a:r>
            <a:r>
              <a:rPr lang="en-US" sz="1200" kern="1200" dirty="0" smtClean="0">
                <a:solidFill>
                  <a:schemeClr val="tx1"/>
                </a:solidFill>
                <a:latin typeface="Calibri" pitchFamily="34" charset="0"/>
                <a:ea typeface="+mn-ea"/>
                <a:cs typeface="+mn-cs"/>
              </a:rPr>
              <a:t> </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latin typeface="Arial"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F767DFA-380C-4D83-BBAC-4ACB7D82BB64}" type="datetimeFigureOut">
              <a:rPr lang="en-US" smtClean="0"/>
              <a:pPr/>
              <a:t>4/12/2017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0467345-B212-4AC2-B193-99D06989F507}"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6214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767DFA-380C-4D83-BBAC-4ACB7D82BB64}" type="datetimeFigureOut">
              <a:rPr lang="en-US" smtClean="0"/>
              <a:pPr/>
              <a:t>4/12/2017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defRPr/>
            </a:pPr>
            <a:fld id="{50467345-B212-4AC2-B193-99D06989F507}" type="slidenum">
              <a:rPr lang="en-US" smtClean="0">
                <a:solidFill>
                  <a:prstClr val="white"/>
                </a:solidFill>
              </a:rPr>
              <a:pPr>
                <a:def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2972023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auto">
              <a:spcBef>
                <a:spcPts val="0"/>
              </a:spcBef>
              <a:spcAft>
                <a:spcPts val="0"/>
              </a:spcAft>
            </a:pPr>
            <a:endParaRPr lang="en-US" dirty="0">
              <a:solidFill>
                <a:prstClr val="black"/>
              </a:solidFill>
            </a:endParaRPr>
          </a:p>
        </p:txBody>
      </p:sp>
      <p:sp>
        <p:nvSpPr>
          <p:cNvPr id="7" name="Footer Placeholder 5"/>
          <p:cNvSpPr>
            <a:spLocks noGrp="1"/>
          </p:cNvSpPr>
          <p:nvPr>
            <p:ph type="ftr" sz="quarter" idx="11"/>
          </p:nvPr>
        </p:nvSpPr>
        <p:spPr/>
        <p:txBody>
          <a:bodyPr/>
          <a:lstStyle>
            <a:lvl1pPr>
              <a:defRPr/>
            </a:lvl1pPr>
          </a:lstStyle>
          <a:p>
            <a:pPr fontAlgn="auto">
              <a:spcBef>
                <a:spcPts val="0"/>
              </a:spcBef>
              <a:spcAft>
                <a:spcPts val="0"/>
              </a:spcAft>
            </a:pPr>
            <a:endParaRPr lang="en-US" dirty="0">
              <a:solidFill>
                <a:prstClr val="black"/>
              </a:solidFill>
            </a:endParaRPr>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19476104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endParaRPr lang="en-US" dirty="0">
              <a:solidFill>
                <a:prstClr val="black"/>
              </a:solidFill>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414521981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8684" name="Text Placeholder 29"/>
          <p:cNvSpPr>
            <a:spLocks noGrp="1"/>
          </p:cNvSpPr>
          <p:nvPr>
            <p:ph type="subTitle" idx="1"/>
          </p:nvPr>
        </p:nvSpPr>
        <p:spPr>
          <a:xfrm>
            <a:off x="1371600" y="3886200"/>
            <a:ext cx="6400800" cy="1371600"/>
          </a:xfrm>
        </p:spPr>
        <p:txBody>
          <a:bodyPr/>
          <a:lstStyle>
            <a:lvl1pPr marL="0" indent="0" algn="ctr">
              <a:buFont typeface="Wingdings 2" pitchFamily="18" charset="2"/>
              <a:buNone/>
              <a:defRPr sz="3200" smtClean="0"/>
            </a:lvl1pPr>
          </a:lstStyle>
          <a:p>
            <a:r>
              <a:rPr lang="en-US" smtClean="0"/>
              <a:t>Presenter</a:t>
            </a:r>
          </a:p>
        </p:txBody>
      </p:sp>
      <p:sp>
        <p:nvSpPr>
          <p:cNvPr id="9" name="Slide Number Placeholder 5"/>
          <p:cNvSpPr>
            <a:spLocks noGrp="1"/>
          </p:cNvSpPr>
          <p:nvPr>
            <p:ph type="sldNum" sz="quarter" idx="10"/>
          </p:nvPr>
        </p:nvSpPr>
        <p:spPr>
          <a:xfrm>
            <a:off x="7924800" y="6356350"/>
            <a:ext cx="762000" cy="365125"/>
          </a:xfrm>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
        <p:nvSpPr>
          <p:cNvPr id="10" name="Title 1"/>
          <p:cNvSpPr>
            <a:spLocks noGrp="1"/>
          </p:cNvSpPr>
          <p:nvPr>
            <p:ph type="title"/>
          </p:nvPr>
        </p:nvSpPr>
        <p:spPr>
          <a:xfrm>
            <a:off x="762000" y="12954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939246"/>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34" r:id="rId7"/>
    <p:sldLayoutId id="2147483737" r:id="rId8"/>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1"/>
            <a:ext cx="9144000" cy="1829761"/>
          </a:xfrm>
        </p:spPr>
        <p:txBody>
          <a:bodyPr/>
          <a:lstStyle/>
          <a:p>
            <a:r>
              <a:rPr lang="en-US" dirty="0" smtClean="0">
                <a:solidFill>
                  <a:schemeClr val="bg2">
                    <a:lumMod val="50000"/>
                  </a:schemeClr>
                </a:solidFill>
              </a:rPr>
              <a:t>NHDPlus Extensions</a:t>
            </a:r>
            <a:endParaRPr lang="en-US" dirty="0">
              <a:solidFill>
                <a:schemeClr val="bg2">
                  <a:lumMod val="50000"/>
                </a:schemeClr>
              </a:solidFill>
            </a:endParaRPr>
          </a:p>
        </p:txBody>
      </p:sp>
      <p:sp>
        <p:nvSpPr>
          <p:cNvPr id="3" name="Subtitle 2"/>
          <p:cNvSpPr>
            <a:spLocks noGrp="1"/>
          </p:cNvSpPr>
          <p:nvPr>
            <p:ph type="subTitle" idx="1"/>
          </p:nvPr>
        </p:nvSpPr>
        <p:spPr>
          <a:xfrm>
            <a:off x="685800" y="4038600"/>
            <a:ext cx="7772400" cy="1199704"/>
          </a:xfrm>
        </p:spPr>
        <p:txBody>
          <a:bodyPr/>
          <a:lstStyle/>
          <a:p>
            <a:r>
              <a:rPr lang="en-US" dirty="0" smtClean="0">
                <a:solidFill>
                  <a:schemeClr val="bg2">
                    <a:lumMod val="50000"/>
                  </a:schemeClr>
                </a:solidFill>
              </a:rPr>
              <a:t>Tim Bondelid</a:t>
            </a:r>
            <a:endParaRPr lang="en-US" dirty="0">
              <a:solidFill>
                <a:schemeClr val="bg2">
                  <a:lumMod val="50000"/>
                </a:schemeClr>
              </a:solidFill>
            </a:endParaRPr>
          </a:p>
        </p:txBody>
      </p:sp>
      <p:sp>
        <p:nvSpPr>
          <p:cNvPr id="4" name="Subtitle 2"/>
          <p:cNvSpPr txBox="1">
            <a:spLocks/>
          </p:cNvSpPr>
          <p:nvPr/>
        </p:nvSpPr>
        <p:spPr>
          <a:xfrm>
            <a:off x="-228600" y="5786624"/>
            <a:ext cx="5334000" cy="666304"/>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NHD</a:t>
            </a:r>
            <a:r>
              <a:rPr kumimoji="0" lang="en-US" sz="27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Plus</a:t>
            </a:r>
            <a:r>
              <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Training Series</a:t>
            </a:r>
          </a:p>
        </p:txBody>
      </p:sp>
      <p:pic>
        <p:nvPicPr>
          <p:cNvPr id="5" name="Picture 4"/>
          <p:cNvPicPr>
            <a:picLocks noChangeAspect="1" noChangeArrowheads="1"/>
          </p:cNvPicPr>
          <p:nvPr/>
        </p:nvPicPr>
        <p:blipFill>
          <a:blip r:embed="rId3" cstate="print">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7667104" y="6259830"/>
            <a:ext cx="1172095" cy="3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50609"/>
          <a:stretch/>
        </p:blipFill>
        <p:spPr bwMode="auto">
          <a:xfrm>
            <a:off x="6413269" y="6279746"/>
            <a:ext cx="1691152" cy="329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02E4544E-872D-47C4-B6EA-CDF45227CBFD}" type="slidenum">
              <a:rPr lang="en-US" smtClean="0"/>
              <a:pPr/>
              <a:t>0</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EROM Flow Estimation Steps</a:t>
            </a:r>
            <a:endParaRPr lang="en-US" dirty="0"/>
          </a:p>
        </p:txBody>
      </p:sp>
      <p:sp>
        <p:nvSpPr>
          <p:cNvPr id="7" name="Content Placeholder 6"/>
          <p:cNvSpPr>
            <a:spLocks noGrp="1"/>
          </p:cNvSpPr>
          <p:nvPr>
            <p:ph idx="1"/>
          </p:nvPr>
        </p:nvSpPr>
        <p:spPr/>
        <p:txBody>
          <a:bodyPr/>
          <a:lstStyle/>
          <a:p>
            <a:pPr marL="624078" lvl="0" indent="-514350">
              <a:buFont typeface="+mj-lt"/>
              <a:buAutoNum type="alphaUcPeriod"/>
            </a:pPr>
            <a:r>
              <a:rPr lang="en-US" dirty="0" smtClean="0"/>
              <a:t>Runoff based on water balance model (RO) </a:t>
            </a:r>
          </a:p>
          <a:p>
            <a:pPr marL="624078" lvl="0" indent="-514350">
              <a:buFont typeface="+mj-lt"/>
              <a:buAutoNum type="alphaUcPeriod"/>
            </a:pPr>
            <a:r>
              <a:rPr lang="en-US" dirty="0" smtClean="0"/>
              <a:t>“Excess ET” component that takes into account excess </a:t>
            </a:r>
            <a:r>
              <a:rPr lang="en-US" dirty="0" err="1" smtClean="0"/>
              <a:t>evapo</a:t>
            </a:r>
            <a:r>
              <a:rPr lang="en-US" dirty="0" smtClean="0"/>
              <a:t>-transpiration in the stream channel area (EET)</a:t>
            </a:r>
          </a:p>
          <a:p>
            <a:pPr marL="624078" lvl="0" indent="-514350">
              <a:buFont typeface="+mj-lt"/>
              <a:buAutoNum type="alphaUcPeriod"/>
            </a:pPr>
            <a:r>
              <a:rPr lang="en-US" dirty="0" smtClean="0"/>
              <a:t>A regression of Step 2 flows on Gage flows using Reference gages (RGR)</a:t>
            </a:r>
          </a:p>
          <a:p>
            <a:pPr marL="624078" lvl="0" indent="-514350">
              <a:buFont typeface="+mj-lt"/>
              <a:buAutoNum type="alphaUcPeriod"/>
            </a:pPr>
            <a:r>
              <a:rPr lang="en-US" dirty="0" smtClean="0"/>
              <a:t>A capability for users to add, remove and transfer flows (</a:t>
            </a:r>
            <a:r>
              <a:rPr lang="en-US" dirty="0" err="1" smtClean="0"/>
              <a:t>PlusFlowAR</a:t>
            </a:r>
            <a:r>
              <a:rPr lang="en-US" dirty="0" smtClean="0"/>
              <a:t>)</a:t>
            </a:r>
          </a:p>
          <a:p>
            <a:pPr marL="624078" lvl="0" indent="-514350">
              <a:buFont typeface="+mj-lt"/>
              <a:buAutoNum type="alphaUcPeriod"/>
            </a:pPr>
            <a:r>
              <a:rPr lang="en-US" dirty="0" smtClean="0"/>
              <a:t>Adjustments to observed gage flows</a:t>
            </a:r>
            <a:endParaRPr lang="en-US" dirty="0"/>
          </a:p>
        </p:txBody>
      </p:sp>
      <p:sp>
        <p:nvSpPr>
          <p:cNvPr id="5"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Step A: Runoff</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10</a:t>
            </a:fld>
            <a:endParaRPr lang="en-US">
              <a:solidFill>
                <a:prstClr val="white"/>
              </a:solidFill>
              <a:cs typeface="Arial" charset="0"/>
            </a:endParaRPr>
          </a:p>
        </p:txBody>
      </p:sp>
      <p:sp>
        <p:nvSpPr>
          <p:cNvPr id="64" name="Text Box 34"/>
          <p:cNvSpPr txBox="1">
            <a:spLocks noChangeArrowheads="1"/>
          </p:cNvSpPr>
          <p:nvPr/>
        </p:nvSpPr>
        <p:spPr bwMode="auto">
          <a:xfrm>
            <a:off x="3505200" y="6488113"/>
            <a:ext cx="4727575" cy="369887"/>
          </a:xfrm>
          <a:prstGeom prst="rect">
            <a:avLst/>
          </a:prstGeom>
          <a:noFill/>
          <a:ln w="9525">
            <a:noFill/>
            <a:miter lim="800000"/>
            <a:headEnd/>
            <a:tailEnd/>
          </a:ln>
        </p:spPr>
        <p:txBody>
          <a:bodyPr wrap="none">
            <a:spAutoFit/>
          </a:bodyPr>
          <a:lstStyle/>
          <a:p>
            <a:pPr eaLnBrk="0" hangingPunct="0"/>
            <a:r>
              <a:rPr lang="en-US" dirty="0"/>
              <a:t>(Slide courtesy of Dave Wolock, USGS)</a:t>
            </a:r>
          </a:p>
        </p:txBody>
      </p:sp>
      <p:pic>
        <p:nvPicPr>
          <p:cNvPr id="127" name="Picture 126" descr="Runoff diagram.png"/>
          <p:cNvPicPr>
            <a:picLocks noChangeAspect="1"/>
          </p:cNvPicPr>
          <p:nvPr/>
        </p:nvPicPr>
        <p:blipFill>
          <a:blip r:embed="rId3" cstate="print"/>
          <a:stretch>
            <a:fillRect/>
          </a:stretch>
        </p:blipFill>
        <p:spPr>
          <a:xfrm>
            <a:off x="1371600" y="1066800"/>
            <a:ext cx="7101253" cy="5345750"/>
          </a:xfrm>
          <a:prstGeom prst="rect">
            <a:avLst/>
          </a:prstGeom>
        </p:spPr>
      </p:pic>
      <p:sp>
        <p:nvSpPr>
          <p:cNvPr id="6"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Step A: Runoff Map</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11</a:t>
            </a:fld>
            <a:endParaRPr lang="en-US">
              <a:solidFill>
                <a:prstClr val="white"/>
              </a:solidFill>
              <a:cs typeface="Arial" charset="0"/>
            </a:endParaRPr>
          </a:p>
        </p:txBody>
      </p:sp>
      <p:pic>
        <p:nvPicPr>
          <p:cNvPr id="35" name="Picture 2"/>
          <p:cNvPicPr>
            <a:picLocks noChangeAspect="1" noChangeArrowheads="1"/>
          </p:cNvPicPr>
          <p:nvPr/>
        </p:nvPicPr>
        <p:blipFill>
          <a:blip r:embed="rId3" cstate="print"/>
          <a:srcRect/>
          <a:stretch>
            <a:fillRect/>
          </a:stretch>
        </p:blipFill>
        <p:spPr bwMode="auto">
          <a:xfrm>
            <a:off x="1219200" y="1143000"/>
            <a:ext cx="6324600" cy="5221472"/>
          </a:xfrm>
          <a:prstGeom prst="rect">
            <a:avLst/>
          </a:prstGeom>
          <a:noFill/>
          <a:ln w="9525">
            <a:noFill/>
            <a:miter lim="800000"/>
            <a:headEnd/>
            <a:tailEnd/>
          </a:ln>
        </p:spPr>
      </p:pic>
      <p:sp>
        <p:nvSpPr>
          <p:cNvPr id="5"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Step B: Excess </a:t>
            </a:r>
            <a:r>
              <a:rPr lang="en-US" dirty="0" err="1" smtClean="0">
                <a:solidFill>
                  <a:schemeClr val="tx1"/>
                </a:solidFill>
              </a:rPr>
              <a:t>Evapotranspiration</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12</a:t>
            </a:fld>
            <a:endParaRPr lang="en-US">
              <a:solidFill>
                <a:prstClr val="white"/>
              </a:solidFill>
              <a:cs typeface="Arial" charset="0"/>
            </a:endParaRPr>
          </a:p>
        </p:txBody>
      </p:sp>
      <p:pic>
        <p:nvPicPr>
          <p:cNvPr id="5" name="Picture 4"/>
          <p:cNvPicPr>
            <a:picLocks noChangeAspect="1" noChangeArrowheads="1"/>
          </p:cNvPicPr>
          <p:nvPr/>
        </p:nvPicPr>
        <p:blipFill>
          <a:blip r:embed="rId3" cstate="print"/>
          <a:srcRect/>
          <a:stretch>
            <a:fillRect/>
          </a:stretch>
        </p:blipFill>
        <p:spPr bwMode="auto">
          <a:xfrm>
            <a:off x="0" y="2133600"/>
            <a:ext cx="9144000" cy="3603625"/>
          </a:xfrm>
          <a:prstGeom prst="rect">
            <a:avLst/>
          </a:prstGeom>
          <a:noFill/>
          <a:ln w="9525">
            <a:noFill/>
            <a:miter lim="800000"/>
            <a:headEnd/>
            <a:tailEnd/>
          </a:ln>
        </p:spPr>
      </p:pic>
      <p:sp>
        <p:nvSpPr>
          <p:cNvPr id="6" name="Text Placeholder 2"/>
          <p:cNvSpPr txBox="1">
            <a:spLocks/>
          </p:cNvSpPr>
          <p:nvPr/>
        </p:nvSpPr>
        <p:spPr bwMode="auto">
          <a:xfrm>
            <a:off x="685800" y="5930900"/>
            <a:ext cx="7772400" cy="927100"/>
          </a:xfrm>
          <a:prstGeom prst="rect">
            <a:avLst/>
          </a:prstGeom>
          <a:noFill/>
          <a:ln w="9525">
            <a:noFill/>
            <a:miter lim="800000"/>
            <a:headEnd/>
            <a:tailEnd/>
          </a:ln>
          <a:effectLst>
            <a:outerShdw dist="12700" algn="ctr" rotWithShape="0">
              <a:srgbClr val="4D4D4D">
                <a:alpha val="50000"/>
              </a:srgbClr>
            </a:outerShdw>
          </a:effectLst>
        </p:spPr>
        <p:txBody>
          <a:bodyPr vert="horz" wrap="square" lIns="45720" tIns="45720" rIns="4572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ct val="0"/>
              </a:spcAft>
              <a:buClr>
                <a:srgbClr val="99CCFF"/>
              </a:buClr>
              <a:buSzPct val="95000"/>
              <a:buFont typeface="Wingdings" pitchFamily="2" charset="2"/>
              <a:buNone/>
              <a:tabLst/>
              <a:defRPr/>
            </a:pPr>
            <a:r>
              <a:rPr kumimoji="0" lang="en-US" sz="2000" b="0" i="0" u="none" strike="noStrike" kern="1200" cap="none" spc="0" normalizeH="0" baseline="0" noProof="0" dirty="0" smtClean="0">
                <a:ln>
                  <a:noFill/>
                </a:ln>
                <a:effectLst/>
                <a:uLnTx/>
                <a:uFillTx/>
                <a:latin typeface="Arial" pitchFamily="34" charset="0"/>
                <a:ea typeface="+mn-ea"/>
                <a:cs typeface="+mn-cs"/>
              </a:rPr>
              <a:t>Method developed by Dave Wolock of USGS. </a:t>
            </a:r>
          </a:p>
          <a:p>
            <a:pPr marL="0" marR="0" lvl="0" indent="0" algn="r" defTabSz="914400" rtl="0" eaLnBrk="0" fontAlgn="base" latinLnBrk="0" hangingPunct="0">
              <a:lnSpc>
                <a:spcPct val="100000"/>
              </a:lnSpc>
              <a:spcBef>
                <a:spcPct val="20000"/>
              </a:spcBef>
              <a:spcAft>
                <a:spcPct val="0"/>
              </a:spcAft>
              <a:buClr>
                <a:srgbClr val="99CCFF"/>
              </a:buClr>
              <a:buSzPct val="95000"/>
              <a:buFont typeface="Wingdings" pitchFamily="2" charset="2"/>
              <a:buNone/>
              <a:tabLst/>
              <a:defRPr/>
            </a:pPr>
            <a:r>
              <a:rPr kumimoji="0" lang="en-US" sz="2000" b="0" i="0" u="none" strike="noStrike" kern="1200" cap="none" spc="0" normalizeH="0" baseline="0" noProof="0" dirty="0" smtClean="0">
                <a:ln>
                  <a:noFill/>
                </a:ln>
                <a:effectLst/>
                <a:uLnTx/>
                <a:uFillTx/>
                <a:latin typeface="Arial" pitchFamily="34" charset="0"/>
                <a:ea typeface="+mn-ea"/>
                <a:cs typeface="+mn-cs"/>
              </a:rPr>
              <a:t>(graphic courtesy of Dave Wolock)</a:t>
            </a:r>
          </a:p>
        </p:txBody>
      </p:sp>
      <p:sp>
        <p:nvSpPr>
          <p:cNvPr id="7"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5715000" y="4419600"/>
            <a:ext cx="5334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800" dirty="0" smtClean="0">
                <a:solidFill>
                  <a:schemeClr val="tx1"/>
                </a:solidFill>
              </a:rPr>
              <a:t>Step C: Reference Gage Regression (Example from Souris-Red River VPU 09)</a:t>
            </a:r>
            <a:endParaRPr lang="en-US" sz="4800" dirty="0">
              <a:solidFill>
                <a:schemeClr val="tx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13</a:t>
            </a:fld>
            <a:endParaRPr lang="en-US">
              <a:solidFill>
                <a:prstClr val="white"/>
              </a:solidFill>
              <a:cs typeface="Arial" charset="0"/>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2091021557"/>
              </p:ext>
            </p:extLst>
          </p:nvPr>
        </p:nvGraphicFramePr>
        <p:xfrm>
          <a:off x="0" y="1981200"/>
          <a:ext cx="9144000" cy="3757612"/>
        </p:xfrm>
        <a:graphic>
          <a:graphicData uri="http://schemas.openxmlformats.org/presentationml/2006/ole">
            <mc:AlternateContent xmlns:mc="http://schemas.openxmlformats.org/markup-compatibility/2006">
              <mc:Choice xmlns:v="urn:schemas-microsoft-com:vml" Requires="v">
                <p:oleObj spid="_x0000_s1035" name="Chart" r:id="rId5" imgW="11791881" imgH="4848317" progId="Excel.Sheet.8">
                  <p:embed/>
                </p:oleObj>
              </mc:Choice>
              <mc:Fallback>
                <p:oleObj name="Chart" r:id="rId5" imgW="11791881" imgH="4848317"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81200"/>
                        <a:ext cx="9144000"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581400" y="5867400"/>
            <a:ext cx="5032340" cy="369332"/>
          </a:xfrm>
          <a:prstGeom prst="rect">
            <a:avLst/>
          </a:prstGeom>
          <a:noFill/>
        </p:spPr>
        <p:txBody>
          <a:bodyPr wrap="none" rtlCol="0">
            <a:spAutoFit/>
          </a:bodyPr>
          <a:lstStyle/>
          <a:p>
            <a:r>
              <a:rPr lang="en-US" dirty="0" smtClean="0"/>
              <a:t>Note: Blue is Step A flow, Purple is Step C flow</a:t>
            </a:r>
            <a:endParaRPr lang="en-US" dirty="0"/>
          </a:p>
        </p:txBody>
      </p:sp>
      <p:sp>
        <p:nvSpPr>
          <p:cNvPr id="6"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Step D: “</a:t>
            </a:r>
            <a:r>
              <a:rPr lang="en-US" dirty="0" err="1" smtClean="0">
                <a:solidFill>
                  <a:schemeClr val="tx1"/>
                </a:solidFill>
              </a:rPr>
              <a:t>PlusFlowAR</a:t>
            </a:r>
            <a:r>
              <a:rPr lang="en-US" dirty="0" smtClean="0">
                <a:solidFill>
                  <a:schemeClr val="tx1"/>
                </a:solidFill>
              </a:rPr>
              <a:t>”</a:t>
            </a:r>
            <a:endParaRPr lang="en-US" dirty="0">
              <a:solidFill>
                <a:schemeClr val="tx1"/>
              </a:solidFill>
            </a:endParaRPr>
          </a:p>
        </p:txBody>
      </p:sp>
      <p:sp>
        <p:nvSpPr>
          <p:cNvPr id="5" name="Line 3"/>
          <p:cNvSpPr>
            <a:spLocks noChangeShapeType="1"/>
          </p:cNvSpPr>
          <p:nvPr/>
        </p:nvSpPr>
        <p:spPr bwMode="auto">
          <a:xfrm>
            <a:off x="4419600" y="1143000"/>
            <a:ext cx="0" cy="4724400"/>
          </a:xfrm>
          <a:prstGeom prst="line">
            <a:avLst/>
          </a:prstGeom>
          <a:noFill/>
          <a:ln w="25400">
            <a:solidFill>
              <a:schemeClr val="tx1"/>
            </a:solidFill>
            <a:round/>
            <a:headEnd/>
            <a:tailEnd type="triangle" w="med" len="med"/>
          </a:ln>
        </p:spPr>
        <p:txBody>
          <a:bodyPr/>
          <a:lstStyle/>
          <a:p>
            <a:endParaRPr lang="en-US"/>
          </a:p>
        </p:txBody>
      </p:sp>
      <p:sp>
        <p:nvSpPr>
          <p:cNvPr id="6" name="Line 4"/>
          <p:cNvSpPr>
            <a:spLocks noChangeShapeType="1"/>
          </p:cNvSpPr>
          <p:nvPr/>
        </p:nvSpPr>
        <p:spPr bwMode="auto">
          <a:xfrm flipH="1">
            <a:off x="4419600" y="4038600"/>
            <a:ext cx="1905000" cy="1219200"/>
          </a:xfrm>
          <a:prstGeom prst="line">
            <a:avLst/>
          </a:prstGeom>
          <a:noFill/>
          <a:ln w="25400">
            <a:solidFill>
              <a:schemeClr val="tx1"/>
            </a:solidFill>
            <a:round/>
            <a:headEnd/>
            <a:tailEnd type="triangle" w="med" len="med"/>
          </a:ln>
        </p:spPr>
        <p:txBody>
          <a:bodyPr/>
          <a:lstStyle/>
          <a:p>
            <a:endParaRPr lang="en-US"/>
          </a:p>
        </p:txBody>
      </p:sp>
      <p:sp>
        <p:nvSpPr>
          <p:cNvPr id="7" name="Line 5"/>
          <p:cNvSpPr>
            <a:spLocks noChangeShapeType="1"/>
          </p:cNvSpPr>
          <p:nvPr/>
        </p:nvSpPr>
        <p:spPr bwMode="auto">
          <a:xfrm>
            <a:off x="2895600" y="3505200"/>
            <a:ext cx="1524000" cy="990600"/>
          </a:xfrm>
          <a:prstGeom prst="line">
            <a:avLst/>
          </a:prstGeom>
          <a:noFill/>
          <a:ln w="25400">
            <a:solidFill>
              <a:schemeClr val="tx1"/>
            </a:solidFill>
            <a:round/>
            <a:headEnd/>
            <a:tailEnd type="triangle" w="med" len="med"/>
          </a:ln>
        </p:spPr>
        <p:txBody>
          <a:bodyPr/>
          <a:lstStyle/>
          <a:p>
            <a:endParaRPr lang="en-US"/>
          </a:p>
        </p:txBody>
      </p:sp>
      <p:sp>
        <p:nvSpPr>
          <p:cNvPr id="8" name="Line 6"/>
          <p:cNvSpPr>
            <a:spLocks noChangeShapeType="1"/>
          </p:cNvSpPr>
          <p:nvPr/>
        </p:nvSpPr>
        <p:spPr bwMode="auto">
          <a:xfrm flipH="1">
            <a:off x="4419600" y="2057400"/>
            <a:ext cx="1676400" cy="990600"/>
          </a:xfrm>
          <a:prstGeom prst="line">
            <a:avLst/>
          </a:prstGeom>
          <a:noFill/>
          <a:ln w="25400">
            <a:solidFill>
              <a:schemeClr val="tx1"/>
            </a:solidFill>
            <a:round/>
            <a:headEnd/>
            <a:tailEnd type="triangle" w="med" len="med"/>
          </a:ln>
        </p:spPr>
        <p:txBody>
          <a:bodyPr/>
          <a:lstStyle/>
          <a:p>
            <a:endParaRPr lang="en-US"/>
          </a:p>
        </p:txBody>
      </p:sp>
      <p:sp>
        <p:nvSpPr>
          <p:cNvPr id="9" name="Line 7"/>
          <p:cNvSpPr>
            <a:spLocks noChangeShapeType="1"/>
          </p:cNvSpPr>
          <p:nvPr/>
        </p:nvSpPr>
        <p:spPr bwMode="auto">
          <a:xfrm flipH="1">
            <a:off x="6096000" y="1219200"/>
            <a:ext cx="76200" cy="838200"/>
          </a:xfrm>
          <a:prstGeom prst="line">
            <a:avLst/>
          </a:prstGeom>
          <a:noFill/>
          <a:ln w="25400">
            <a:solidFill>
              <a:schemeClr val="tx1"/>
            </a:solidFill>
            <a:round/>
            <a:headEnd/>
            <a:tailEnd type="triangle" w="med" len="med"/>
          </a:ln>
        </p:spPr>
        <p:txBody>
          <a:bodyPr/>
          <a:lstStyle/>
          <a:p>
            <a:endParaRPr lang="en-US"/>
          </a:p>
        </p:txBody>
      </p:sp>
      <p:sp>
        <p:nvSpPr>
          <p:cNvPr id="10" name="Line 8"/>
          <p:cNvSpPr>
            <a:spLocks noChangeShapeType="1"/>
          </p:cNvSpPr>
          <p:nvPr/>
        </p:nvSpPr>
        <p:spPr bwMode="auto">
          <a:xfrm flipH="1">
            <a:off x="6096000" y="1600200"/>
            <a:ext cx="1066800" cy="457200"/>
          </a:xfrm>
          <a:prstGeom prst="line">
            <a:avLst/>
          </a:prstGeom>
          <a:noFill/>
          <a:ln w="25400">
            <a:solidFill>
              <a:schemeClr val="tx1"/>
            </a:solidFill>
            <a:round/>
            <a:headEnd/>
            <a:tailEnd type="triangle" w="med" len="med"/>
          </a:ln>
        </p:spPr>
        <p:txBody>
          <a:bodyPr/>
          <a:lstStyle/>
          <a:p>
            <a:endParaRPr lang="en-US"/>
          </a:p>
        </p:txBody>
      </p:sp>
      <p:sp>
        <p:nvSpPr>
          <p:cNvPr id="11" name="Line 9"/>
          <p:cNvSpPr>
            <a:spLocks noChangeShapeType="1"/>
          </p:cNvSpPr>
          <p:nvPr/>
        </p:nvSpPr>
        <p:spPr bwMode="auto">
          <a:xfrm>
            <a:off x="3505200" y="1676400"/>
            <a:ext cx="914400" cy="609600"/>
          </a:xfrm>
          <a:prstGeom prst="line">
            <a:avLst/>
          </a:prstGeom>
          <a:noFill/>
          <a:ln w="25400">
            <a:solidFill>
              <a:schemeClr val="tx1"/>
            </a:solidFill>
            <a:round/>
            <a:headEnd/>
            <a:tailEnd type="triangle" w="med" len="med"/>
          </a:ln>
        </p:spPr>
        <p:txBody>
          <a:bodyPr/>
          <a:lstStyle/>
          <a:p>
            <a:endParaRPr lang="en-US"/>
          </a:p>
        </p:txBody>
      </p:sp>
      <p:sp>
        <p:nvSpPr>
          <p:cNvPr id="12" name="Line 10"/>
          <p:cNvSpPr>
            <a:spLocks noChangeShapeType="1"/>
          </p:cNvSpPr>
          <p:nvPr/>
        </p:nvSpPr>
        <p:spPr bwMode="auto">
          <a:xfrm>
            <a:off x="4419600" y="5867400"/>
            <a:ext cx="0" cy="685800"/>
          </a:xfrm>
          <a:prstGeom prst="line">
            <a:avLst/>
          </a:prstGeom>
          <a:noFill/>
          <a:ln w="25400">
            <a:solidFill>
              <a:schemeClr val="tx1"/>
            </a:solidFill>
            <a:round/>
            <a:headEnd/>
            <a:tailEnd type="triangle" w="med" len="med"/>
          </a:ln>
        </p:spPr>
        <p:txBody>
          <a:bodyPr/>
          <a:lstStyle/>
          <a:p>
            <a:endParaRPr lang="en-US"/>
          </a:p>
        </p:txBody>
      </p:sp>
      <p:sp>
        <p:nvSpPr>
          <p:cNvPr id="13" name="Line 11"/>
          <p:cNvSpPr>
            <a:spLocks noChangeShapeType="1"/>
          </p:cNvSpPr>
          <p:nvPr/>
        </p:nvSpPr>
        <p:spPr bwMode="auto">
          <a:xfrm flipH="1">
            <a:off x="4419600" y="5486400"/>
            <a:ext cx="990600" cy="381000"/>
          </a:xfrm>
          <a:prstGeom prst="line">
            <a:avLst/>
          </a:prstGeom>
          <a:noFill/>
          <a:ln w="25400">
            <a:solidFill>
              <a:schemeClr val="tx1"/>
            </a:solidFill>
            <a:round/>
            <a:headEnd/>
            <a:tailEnd type="triangle" w="med" len="med"/>
          </a:ln>
        </p:spPr>
        <p:txBody>
          <a:bodyPr/>
          <a:lstStyle/>
          <a:p>
            <a:endParaRPr lang="en-US"/>
          </a:p>
        </p:txBody>
      </p:sp>
      <p:sp>
        <p:nvSpPr>
          <p:cNvPr id="14" name="Line 23"/>
          <p:cNvSpPr>
            <a:spLocks noChangeShapeType="1"/>
          </p:cNvSpPr>
          <p:nvPr/>
        </p:nvSpPr>
        <p:spPr bwMode="auto">
          <a:xfrm>
            <a:off x="5715000" y="2286000"/>
            <a:ext cx="0" cy="2133600"/>
          </a:xfrm>
          <a:prstGeom prst="line">
            <a:avLst/>
          </a:prstGeom>
          <a:noFill/>
          <a:ln w="63500">
            <a:solidFill>
              <a:srgbClr val="C00000"/>
            </a:solidFill>
            <a:round/>
            <a:headEnd/>
            <a:tailEnd type="triangle" w="med" len="med"/>
          </a:ln>
        </p:spPr>
        <p:txBody>
          <a:bodyPr/>
          <a:lstStyle/>
          <a:p>
            <a:endParaRPr lang="en-US"/>
          </a:p>
        </p:txBody>
      </p:sp>
      <p:sp>
        <p:nvSpPr>
          <p:cNvPr id="15" name="Text Box 10"/>
          <p:cNvSpPr txBox="1">
            <a:spLocks noChangeArrowheads="1"/>
          </p:cNvSpPr>
          <p:nvPr/>
        </p:nvSpPr>
        <p:spPr bwMode="auto">
          <a:xfrm>
            <a:off x="6324600" y="2590800"/>
            <a:ext cx="2438400" cy="923330"/>
          </a:xfrm>
          <a:prstGeom prst="rect">
            <a:avLst/>
          </a:prstGeom>
          <a:solidFill>
            <a:schemeClr val="tx2"/>
          </a:solidFill>
          <a:ln w="9525">
            <a:solidFill>
              <a:schemeClr val="bg1"/>
            </a:solidFill>
            <a:miter lim="800000"/>
            <a:headEnd/>
            <a:tailEnd/>
          </a:ln>
          <a:effectLst/>
        </p:spPr>
        <p:txBody>
          <a:bodyPr wrap="square">
            <a:spAutoFit/>
          </a:bodyPr>
          <a:lstStyle/>
          <a:p>
            <a:pPr algn="l" eaLnBrk="1" hangingPunct="1"/>
            <a:r>
              <a:rPr lang="en-US" dirty="0" smtClean="0">
                <a:solidFill>
                  <a:schemeClr val="bg1"/>
                </a:solidFill>
                <a:cs typeface="Arial" charset="0"/>
              </a:rPr>
              <a:t>Transfers flow</a:t>
            </a:r>
          </a:p>
          <a:p>
            <a:pPr algn="l" eaLnBrk="1" hangingPunct="1"/>
            <a:r>
              <a:rPr lang="en-US" dirty="0" smtClean="0">
                <a:solidFill>
                  <a:schemeClr val="bg1"/>
                </a:solidFill>
                <a:cs typeface="Arial" charset="0"/>
              </a:rPr>
              <a:t> from one </a:t>
            </a:r>
            <a:r>
              <a:rPr lang="en-US" dirty="0" err="1" smtClean="0">
                <a:solidFill>
                  <a:schemeClr val="bg1"/>
                </a:solidFill>
                <a:cs typeface="Arial" charset="0"/>
              </a:rPr>
              <a:t>flowline</a:t>
            </a:r>
            <a:r>
              <a:rPr lang="en-US" dirty="0" smtClean="0">
                <a:solidFill>
                  <a:schemeClr val="bg1"/>
                </a:solidFill>
                <a:cs typeface="Arial" charset="0"/>
              </a:rPr>
              <a:t> to </a:t>
            </a:r>
          </a:p>
          <a:p>
            <a:pPr algn="l" eaLnBrk="1" hangingPunct="1"/>
            <a:r>
              <a:rPr lang="en-US" dirty="0" smtClean="0">
                <a:solidFill>
                  <a:schemeClr val="bg1"/>
                </a:solidFill>
                <a:cs typeface="Arial" charset="0"/>
              </a:rPr>
              <a:t>another </a:t>
            </a:r>
            <a:r>
              <a:rPr lang="en-US" dirty="0" err="1" smtClean="0">
                <a:solidFill>
                  <a:schemeClr val="bg1"/>
                </a:solidFill>
                <a:cs typeface="Arial" charset="0"/>
              </a:rPr>
              <a:t>flowline</a:t>
            </a:r>
            <a:endParaRPr lang="en-US" dirty="0" smtClean="0">
              <a:solidFill>
                <a:schemeClr val="bg1"/>
              </a:solidFill>
              <a:cs typeface="Arial" charset="0"/>
            </a:endParaRPr>
          </a:p>
        </p:txBody>
      </p:sp>
      <p:sp>
        <p:nvSpPr>
          <p:cNvPr id="16"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Step E: Gage Adjustment</a:t>
            </a:r>
            <a:endParaRPr lang="en-US" dirty="0">
              <a:solidFill>
                <a:schemeClr val="tx1"/>
              </a:solidFill>
            </a:endParaRPr>
          </a:p>
        </p:txBody>
      </p:sp>
      <p:sp>
        <p:nvSpPr>
          <p:cNvPr id="21" name="Slide Number Placeholder 20"/>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15</a:t>
            </a:fld>
            <a:endParaRPr lang="en-US">
              <a:solidFill>
                <a:prstClr val="white"/>
              </a:solidFill>
              <a:cs typeface="Arial" charset="0"/>
            </a:endParaRPr>
          </a:p>
        </p:txBody>
      </p:sp>
      <p:sp>
        <p:nvSpPr>
          <p:cNvPr id="4" name="Line 3"/>
          <p:cNvSpPr>
            <a:spLocks noChangeShapeType="1"/>
          </p:cNvSpPr>
          <p:nvPr/>
        </p:nvSpPr>
        <p:spPr bwMode="auto">
          <a:xfrm>
            <a:off x="4419600" y="1143000"/>
            <a:ext cx="0" cy="4724400"/>
          </a:xfrm>
          <a:prstGeom prst="line">
            <a:avLst/>
          </a:prstGeom>
          <a:noFill/>
          <a:ln w="19050">
            <a:solidFill>
              <a:schemeClr val="tx1"/>
            </a:solidFill>
            <a:round/>
            <a:headEnd/>
            <a:tailEnd type="triangle" w="med" len="med"/>
          </a:ln>
        </p:spPr>
        <p:txBody>
          <a:bodyPr/>
          <a:lstStyle/>
          <a:p>
            <a:endParaRPr lang="en-US"/>
          </a:p>
        </p:txBody>
      </p:sp>
      <p:sp>
        <p:nvSpPr>
          <p:cNvPr id="5" name="Line 4"/>
          <p:cNvSpPr>
            <a:spLocks noChangeShapeType="1"/>
          </p:cNvSpPr>
          <p:nvPr/>
        </p:nvSpPr>
        <p:spPr bwMode="auto">
          <a:xfrm flipH="1">
            <a:off x="4419600" y="4038600"/>
            <a:ext cx="1905000" cy="1219200"/>
          </a:xfrm>
          <a:prstGeom prst="line">
            <a:avLst/>
          </a:prstGeom>
          <a:noFill/>
          <a:ln w="19050">
            <a:solidFill>
              <a:schemeClr val="tx1"/>
            </a:solidFill>
            <a:round/>
            <a:headEnd/>
            <a:tailEnd type="triangle" w="med" len="med"/>
          </a:ln>
        </p:spPr>
        <p:txBody>
          <a:bodyPr/>
          <a:lstStyle/>
          <a:p>
            <a:endParaRPr lang="en-US"/>
          </a:p>
        </p:txBody>
      </p:sp>
      <p:sp>
        <p:nvSpPr>
          <p:cNvPr id="6" name="Line 5"/>
          <p:cNvSpPr>
            <a:spLocks noChangeShapeType="1"/>
          </p:cNvSpPr>
          <p:nvPr/>
        </p:nvSpPr>
        <p:spPr bwMode="auto">
          <a:xfrm>
            <a:off x="2895600" y="3505200"/>
            <a:ext cx="1524000" cy="990600"/>
          </a:xfrm>
          <a:prstGeom prst="line">
            <a:avLst/>
          </a:prstGeom>
          <a:noFill/>
          <a:ln w="19050">
            <a:solidFill>
              <a:schemeClr val="bg1"/>
            </a:solidFill>
            <a:round/>
            <a:headEnd/>
            <a:tailEnd type="triangle" w="med" len="med"/>
          </a:ln>
        </p:spPr>
        <p:txBody>
          <a:bodyPr/>
          <a:lstStyle/>
          <a:p>
            <a:endParaRPr lang="en-US"/>
          </a:p>
        </p:txBody>
      </p:sp>
      <p:sp>
        <p:nvSpPr>
          <p:cNvPr id="7" name="Line 6"/>
          <p:cNvSpPr>
            <a:spLocks noChangeShapeType="1"/>
          </p:cNvSpPr>
          <p:nvPr/>
        </p:nvSpPr>
        <p:spPr bwMode="auto">
          <a:xfrm flipH="1">
            <a:off x="4419600" y="2057400"/>
            <a:ext cx="1676400" cy="990600"/>
          </a:xfrm>
          <a:prstGeom prst="line">
            <a:avLst/>
          </a:prstGeom>
          <a:noFill/>
          <a:ln w="9525">
            <a:solidFill>
              <a:schemeClr val="tx1"/>
            </a:solidFill>
            <a:round/>
            <a:headEnd/>
            <a:tailEnd type="triangle" w="med" len="med"/>
          </a:ln>
        </p:spPr>
        <p:txBody>
          <a:bodyPr/>
          <a:lstStyle/>
          <a:p>
            <a:endParaRPr lang="en-US"/>
          </a:p>
        </p:txBody>
      </p:sp>
      <p:sp>
        <p:nvSpPr>
          <p:cNvPr id="8" name="Line 7"/>
          <p:cNvSpPr>
            <a:spLocks noChangeShapeType="1"/>
          </p:cNvSpPr>
          <p:nvPr/>
        </p:nvSpPr>
        <p:spPr bwMode="auto">
          <a:xfrm flipH="1">
            <a:off x="6096000" y="1219200"/>
            <a:ext cx="76200" cy="838200"/>
          </a:xfrm>
          <a:prstGeom prst="line">
            <a:avLst/>
          </a:prstGeom>
          <a:noFill/>
          <a:ln w="19050">
            <a:solidFill>
              <a:schemeClr val="tx1"/>
            </a:solidFill>
            <a:round/>
            <a:headEnd/>
            <a:tailEnd type="triangle" w="med" len="med"/>
          </a:ln>
        </p:spPr>
        <p:txBody>
          <a:bodyPr/>
          <a:lstStyle/>
          <a:p>
            <a:endParaRPr lang="en-US"/>
          </a:p>
        </p:txBody>
      </p:sp>
      <p:sp>
        <p:nvSpPr>
          <p:cNvPr id="9" name="Line 8"/>
          <p:cNvSpPr>
            <a:spLocks noChangeShapeType="1"/>
          </p:cNvSpPr>
          <p:nvPr/>
        </p:nvSpPr>
        <p:spPr bwMode="auto">
          <a:xfrm flipH="1">
            <a:off x="6096000" y="1632857"/>
            <a:ext cx="990600" cy="424543"/>
          </a:xfrm>
          <a:prstGeom prst="line">
            <a:avLst/>
          </a:prstGeom>
          <a:noFill/>
          <a:ln w="19050">
            <a:solidFill>
              <a:schemeClr val="tx1"/>
            </a:solidFill>
            <a:round/>
            <a:headEnd/>
            <a:tailEnd type="triangle" w="med" len="med"/>
          </a:ln>
        </p:spPr>
        <p:txBody>
          <a:bodyPr/>
          <a:lstStyle/>
          <a:p>
            <a:endParaRPr lang="en-US"/>
          </a:p>
        </p:txBody>
      </p:sp>
      <p:sp>
        <p:nvSpPr>
          <p:cNvPr id="10" name="Line 9"/>
          <p:cNvSpPr>
            <a:spLocks noChangeShapeType="1"/>
          </p:cNvSpPr>
          <p:nvPr/>
        </p:nvSpPr>
        <p:spPr bwMode="auto">
          <a:xfrm>
            <a:off x="3505200" y="1676400"/>
            <a:ext cx="914400" cy="609600"/>
          </a:xfrm>
          <a:prstGeom prst="line">
            <a:avLst/>
          </a:prstGeom>
          <a:noFill/>
          <a:ln w="19050">
            <a:solidFill>
              <a:schemeClr val="tx1"/>
            </a:solidFill>
            <a:round/>
            <a:headEnd/>
            <a:tailEnd type="triangle" w="med" len="med"/>
          </a:ln>
        </p:spPr>
        <p:txBody>
          <a:bodyPr/>
          <a:lstStyle/>
          <a:p>
            <a:endParaRPr lang="en-US"/>
          </a:p>
        </p:txBody>
      </p:sp>
      <p:sp>
        <p:nvSpPr>
          <p:cNvPr id="11" name="AutoShape 10"/>
          <p:cNvSpPr>
            <a:spLocks noChangeArrowheads="1"/>
          </p:cNvSpPr>
          <p:nvPr/>
        </p:nvSpPr>
        <p:spPr bwMode="auto">
          <a:xfrm>
            <a:off x="4267200" y="5715000"/>
            <a:ext cx="304800" cy="223838"/>
          </a:xfrm>
          <a:prstGeom prst="diamond">
            <a:avLst/>
          </a:prstGeom>
          <a:noFill/>
          <a:ln w="25400">
            <a:solidFill>
              <a:schemeClr val="tx1"/>
            </a:solidFill>
            <a:miter lim="800000"/>
            <a:headEnd/>
            <a:tailEnd/>
          </a:ln>
        </p:spPr>
        <p:txBody>
          <a:bodyPr wrap="none" anchor="ctr"/>
          <a:lstStyle/>
          <a:p>
            <a:pPr eaLnBrk="0" hangingPunct="0"/>
            <a:endParaRPr lang="en-US"/>
          </a:p>
        </p:txBody>
      </p:sp>
      <p:sp>
        <p:nvSpPr>
          <p:cNvPr id="12" name="Line 11"/>
          <p:cNvSpPr>
            <a:spLocks noChangeShapeType="1"/>
          </p:cNvSpPr>
          <p:nvPr/>
        </p:nvSpPr>
        <p:spPr bwMode="auto">
          <a:xfrm>
            <a:off x="4419600" y="5867400"/>
            <a:ext cx="0" cy="685800"/>
          </a:xfrm>
          <a:prstGeom prst="line">
            <a:avLst/>
          </a:prstGeom>
          <a:noFill/>
          <a:ln w="50800">
            <a:solidFill>
              <a:srgbClr val="C00000"/>
            </a:solidFill>
            <a:round/>
            <a:headEnd/>
            <a:tailEnd type="triangle" w="med" len="med"/>
          </a:ln>
        </p:spPr>
        <p:txBody>
          <a:bodyPr/>
          <a:lstStyle/>
          <a:p>
            <a:endParaRPr lang="en-US"/>
          </a:p>
        </p:txBody>
      </p:sp>
      <p:sp>
        <p:nvSpPr>
          <p:cNvPr id="13" name="Line 12"/>
          <p:cNvSpPr>
            <a:spLocks noChangeShapeType="1"/>
          </p:cNvSpPr>
          <p:nvPr/>
        </p:nvSpPr>
        <p:spPr bwMode="auto">
          <a:xfrm flipH="1">
            <a:off x="4419600" y="5562600"/>
            <a:ext cx="990600" cy="381000"/>
          </a:xfrm>
          <a:prstGeom prst="line">
            <a:avLst/>
          </a:prstGeom>
          <a:noFill/>
          <a:ln w="19050">
            <a:solidFill>
              <a:schemeClr val="tx1"/>
            </a:solidFill>
            <a:round/>
            <a:headEnd/>
            <a:tailEnd type="triangle" w="med" len="med"/>
          </a:ln>
        </p:spPr>
        <p:txBody>
          <a:bodyPr/>
          <a:lstStyle/>
          <a:p>
            <a:endParaRPr lang="en-US"/>
          </a:p>
        </p:txBody>
      </p:sp>
      <p:sp>
        <p:nvSpPr>
          <p:cNvPr id="14" name="Line 24"/>
          <p:cNvSpPr>
            <a:spLocks noChangeShapeType="1"/>
          </p:cNvSpPr>
          <p:nvPr/>
        </p:nvSpPr>
        <p:spPr bwMode="auto">
          <a:xfrm>
            <a:off x="4419600" y="5257800"/>
            <a:ext cx="0" cy="533400"/>
          </a:xfrm>
          <a:prstGeom prst="line">
            <a:avLst/>
          </a:prstGeom>
          <a:noFill/>
          <a:ln w="50800">
            <a:solidFill>
              <a:srgbClr val="C00000"/>
            </a:solidFill>
            <a:round/>
            <a:headEnd/>
            <a:tailEnd/>
          </a:ln>
        </p:spPr>
        <p:txBody>
          <a:bodyPr/>
          <a:lstStyle/>
          <a:p>
            <a:endParaRPr lang="en-US"/>
          </a:p>
        </p:txBody>
      </p:sp>
      <p:sp>
        <p:nvSpPr>
          <p:cNvPr id="15" name="Line 25"/>
          <p:cNvSpPr>
            <a:spLocks noChangeShapeType="1"/>
          </p:cNvSpPr>
          <p:nvPr/>
        </p:nvSpPr>
        <p:spPr bwMode="auto">
          <a:xfrm>
            <a:off x="4419600" y="4495800"/>
            <a:ext cx="0" cy="762000"/>
          </a:xfrm>
          <a:prstGeom prst="line">
            <a:avLst/>
          </a:prstGeom>
          <a:noFill/>
          <a:ln w="50800">
            <a:solidFill>
              <a:srgbClr val="C00000"/>
            </a:solidFill>
            <a:round/>
            <a:headEnd/>
            <a:tailEnd/>
          </a:ln>
        </p:spPr>
        <p:txBody>
          <a:bodyPr/>
          <a:lstStyle/>
          <a:p>
            <a:endParaRPr lang="en-US"/>
          </a:p>
        </p:txBody>
      </p:sp>
      <p:sp>
        <p:nvSpPr>
          <p:cNvPr id="16" name="Line 26"/>
          <p:cNvSpPr>
            <a:spLocks noChangeShapeType="1"/>
          </p:cNvSpPr>
          <p:nvPr/>
        </p:nvSpPr>
        <p:spPr bwMode="auto">
          <a:xfrm>
            <a:off x="4419600" y="3048000"/>
            <a:ext cx="0" cy="1447800"/>
          </a:xfrm>
          <a:prstGeom prst="line">
            <a:avLst/>
          </a:prstGeom>
          <a:noFill/>
          <a:ln w="50800">
            <a:solidFill>
              <a:srgbClr val="C00000"/>
            </a:solidFill>
            <a:round/>
            <a:headEnd/>
            <a:tailEnd/>
          </a:ln>
        </p:spPr>
        <p:txBody>
          <a:bodyPr/>
          <a:lstStyle/>
          <a:p>
            <a:endParaRPr lang="en-US"/>
          </a:p>
        </p:txBody>
      </p:sp>
      <p:sp>
        <p:nvSpPr>
          <p:cNvPr id="17" name="Line 27"/>
          <p:cNvSpPr>
            <a:spLocks noChangeShapeType="1"/>
          </p:cNvSpPr>
          <p:nvPr/>
        </p:nvSpPr>
        <p:spPr bwMode="auto">
          <a:xfrm flipH="1">
            <a:off x="4419600" y="2057400"/>
            <a:ext cx="1676400" cy="990600"/>
          </a:xfrm>
          <a:prstGeom prst="line">
            <a:avLst/>
          </a:prstGeom>
          <a:noFill/>
          <a:ln w="50800">
            <a:solidFill>
              <a:srgbClr val="C00000"/>
            </a:solidFill>
            <a:round/>
            <a:headEnd/>
            <a:tailEnd/>
          </a:ln>
        </p:spPr>
        <p:txBody>
          <a:bodyPr/>
          <a:lstStyle/>
          <a:p>
            <a:endParaRPr lang="en-US"/>
          </a:p>
        </p:txBody>
      </p:sp>
      <p:sp>
        <p:nvSpPr>
          <p:cNvPr id="18" name="Text Box 28"/>
          <p:cNvSpPr txBox="1">
            <a:spLocks noChangeArrowheads="1"/>
          </p:cNvSpPr>
          <p:nvPr/>
        </p:nvSpPr>
        <p:spPr bwMode="auto">
          <a:xfrm>
            <a:off x="1676400" y="5257800"/>
            <a:ext cx="2120900" cy="1209675"/>
          </a:xfrm>
          <a:prstGeom prst="rect">
            <a:avLst/>
          </a:prstGeom>
          <a:solidFill>
            <a:schemeClr val="tx2"/>
          </a:solidFill>
          <a:ln w="19050">
            <a:solidFill>
              <a:srgbClr val="339966"/>
            </a:solidFill>
            <a:miter lim="800000"/>
            <a:headEnd/>
            <a:tailEnd/>
          </a:ln>
        </p:spPr>
        <p:txBody>
          <a:bodyPr wrap="square">
            <a:spAutoFit/>
          </a:bodyPr>
          <a:lstStyle/>
          <a:p>
            <a:r>
              <a:rPr lang="en-US" dirty="0">
                <a:solidFill>
                  <a:schemeClr val="bg1"/>
                </a:solidFill>
                <a:latin typeface="Arial" charset="0"/>
              </a:rPr>
              <a:t>Gage DA = 12</a:t>
            </a:r>
          </a:p>
          <a:p>
            <a:r>
              <a:rPr lang="en-US" dirty="0">
                <a:solidFill>
                  <a:schemeClr val="bg1"/>
                </a:solidFill>
                <a:latin typeface="Arial" charset="0"/>
              </a:rPr>
              <a:t>Gage Q = 13</a:t>
            </a:r>
          </a:p>
          <a:p>
            <a:r>
              <a:rPr lang="en-US" dirty="0" err="1">
                <a:solidFill>
                  <a:schemeClr val="bg1"/>
                </a:solidFill>
                <a:latin typeface="Arial" charset="0"/>
              </a:rPr>
              <a:t>Flowline</a:t>
            </a:r>
            <a:r>
              <a:rPr lang="en-US" dirty="0">
                <a:solidFill>
                  <a:schemeClr val="bg1"/>
                </a:solidFill>
                <a:latin typeface="Arial" charset="0"/>
              </a:rPr>
              <a:t> Flow = 12</a:t>
            </a:r>
          </a:p>
          <a:p>
            <a:r>
              <a:rPr lang="en-US" dirty="0" err="1">
                <a:solidFill>
                  <a:schemeClr val="bg1"/>
                </a:solidFill>
                <a:latin typeface="Arial" charset="0"/>
              </a:rPr>
              <a:t>QAdj</a:t>
            </a:r>
            <a:r>
              <a:rPr lang="en-US" dirty="0">
                <a:solidFill>
                  <a:schemeClr val="bg1"/>
                </a:solidFill>
                <a:latin typeface="Arial" charset="0"/>
              </a:rPr>
              <a:t> = 13 – 12 = 1</a:t>
            </a:r>
          </a:p>
        </p:txBody>
      </p:sp>
      <p:sp>
        <p:nvSpPr>
          <p:cNvPr id="19" name="Line 29"/>
          <p:cNvSpPr>
            <a:spLocks noChangeShapeType="1"/>
          </p:cNvSpPr>
          <p:nvPr/>
        </p:nvSpPr>
        <p:spPr bwMode="auto">
          <a:xfrm>
            <a:off x="3810000" y="5867400"/>
            <a:ext cx="381000" cy="0"/>
          </a:xfrm>
          <a:prstGeom prst="line">
            <a:avLst/>
          </a:prstGeom>
          <a:noFill/>
          <a:ln w="9525">
            <a:solidFill>
              <a:schemeClr val="tx1"/>
            </a:solidFill>
            <a:round/>
            <a:headEnd/>
            <a:tailEnd type="triangle" w="med" len="med"/>
          </a:ln>
        </p:spPr>
        <p:txBody>
          <a:bodyPr/>
          <a:lstStyle/>
          <a:p>
            <a:endParaRPr lang="en-US"/>
          </a:p>
        </p:txBody>
      </p:sp>
      <p:sp>
        <p:nvSpPr>
          <p:cNvPr id="20"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2"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EROM Results Files</a:t>
            </a:r>
            <a:endParaRPr lang="en-US" dirty="0">
              <a:solidFill>
                <a:schemeClr val="tx1"/>
              </a:solidFill>
            </a:endParaRPr>
          </a:p>
        </p:txBody>
      </p:sp>
      <p:sp>
        <p:nvSpPr>
          <p:cNvPr id="3" name="Text Placeholder 2"/>
          <p:cNvSpPr>
            <a:spLocks noGrp="1"/>
          </p:cNvSpPr>
          <p:nvPr>
            <p:ph idx="1"/>
          </p:nvPr>
        </p:nvSpPr>
        <p:spPr>
          <a:xfrm>
            <a:off x="457200" y="1265237"/>
            <a:ext cx="8229600" cy="4525963"/>
          </a:xfrm>
        </p:spPr>
        <p:txBody>
          <a:bodyPr>
            <a:normAutofit/>
          </a:bodyPr>
          <a:lstStyle/>
          <a:p>
            <a:r>
              <a:rPr lang="en-US" sz="2000" dirty="0" smtClean="0">
                <a:solidFill>
                  <a:schemeClr val="tx1"/>
                </a:solidFill>
              </a:rPr>
              <a:t>EROM Files are named “EROM_nn0001.dbf” where</a:t>
            </a:r>
          </a:p>
          <a:p>
            <a:r>
              <a:rPr lang="en-US" sz="2000" dirty="0" smtClean="0">
                <a:solidFill>
                  <a:schemeClr val="tx1"/>
                </a:solidFill>
              </a:rPr>
              <a:t>“</a:t>
            </a:r>
            <a:r>
              <a:rPr lang="en-US" sz="2000" dirty="0" err="1" smtClean="0">
                <a:solidFill>
                  <a:schemeClr val="tx1"/>
                </a:solidFill>
              </a:rPr>
              <a:t>nn</a:t>
            </a:r>
            <a:r>
              <a:rPr lang="en-US" sz="2000" dirty="0" smtClean="0">
                <a:solidFill>
                  <a:schemeClr val="tx1"/>
                </a:solidFill>
              </a:rPr>
              <a:t>” = time period – “MA” = mean annual, “01” = January, etc.</a:t>
            </a:r>
          </a:p>
          <a:p>
            <a:r>
              <a:rPr lang="en-US" sz="2000" dirty="0" smtClean="0">
                <a:solidFill>
                  <a:schemeClr val="tx1"/>
                </a:solidFill>
              </a:rPr>
              <a:t>“0001” is used as the baseline, “0002” could be a scenario…</a:t>
            </a:r>
          </a:p>
          <a:p>
            <a:endParaRPr lang="en-US" sz="2000" dirty="0">
              <a:solidFill>
                <a:schemeClr val="tx1"/>
              </a:solidFill>
            </a:endParaRPr>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16</a:t>
            </a:fld>
            <a:endParaRPr lang="en-US">
              <a:solidFill>
                <a:prstClr val="white"/>
              </a:solidFill>
            </a:endParaRPr>
          </a:p>
        </p:txBody>
      </p:sp>
      <p:pic>
        <p:nvPicPr>
          <p:cNvPr id="3075" name="Picture 3"/>
          <p:cNvPicPr>
            <a:picLocks noChangeAspect="1" noChangeArrowheads="1"/>
          </p:cNvPicPr>
          <p:nvPr/>
        </p:nvPicPr>
        <p:blipFill>
          <a:blip r:embed="rId3" cstate="print"/>
          <a:srcRect/>
          <a:stretch>
            <a:fillRect/>
          </a:stretch>
        </p:blipFill>
        <p:spPr bwMode="auto">
          <a:xfrm>
            <a:off x="381000" y="2438400"/>
            <a:ext cx="8391801" cy="3810000"/>
          </a:xfrm>
          <a:prstGeom prst="rect">
            <a:avLst/>
          </a:prstGeom>
          <a:noFill/>
          <a:ln w="9525">
            <a:noFill/>
            <a:miter lim="800000"/>
            <a:headEnd/>
            <a:tailEnd/>
          </a:ln>
        </p:spPr>
      </p:pic>
      <p:cxnSp>
        <p:nvCxnSpPr>
          <p:cNvPr id="8" name="Straight Connector 7"/>
          <p:cNvCxnSpPr/>
          <p:nvPr/>
        </p:nvCxnSpPr>
        <p:spPr>
          <a:xfrm>
            <a:off x="1447800" y="3276600"/>
            <a:ext cx="1066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EROM Results Files</a:t>
            </a:r>
            <a:endParaRPr lang="en-US" dirty="0">
              <a:solidFill>
                <a:schemeClr val="tx1"/>
              </a:solidFill>
            </a:endParaRPr>
          </a:p>
        </p:txBody>
      </p:sp>
      <p:sp>
        <p:nvSpPr>
          <p:cNvPr id="3" name="Text Placeholder 2"/>
          <p:cNvSpPr>
            <a:spLocks noGrp="1"/>
          </p:cNvSpPr>
          <p:nvPr>
            <p:ph idx="1"/>
          </p:nvPr>
        </p:nvSpPr>
        <p:spPr>
          <a:xfrm>
            <a:off x="457200" y="1295400"/>
            <a:ext cx="8229600" cy="4525963"/>
          </a:xfrm>
        </p:spPr>
        <p:txBody>
          <a:bodyPr>
            <a:normAutofit/>
          </a:bodyPr>
          <a:lstStyle/>
          <a:p>
            <a:r>
              <a:rPr lang="en-US" sz="1800" dirty="0" smtClean="0">
                <a:solidFill>
                  <a:schemeClr val="tx1"/>
                </a:solidFill>
              </a:rPr>
              <a:t>EROM Files are named “EROM_nn0001.dbf” where</a:t>
            </a:r>
          </a:p>
          <a:p>
            <a:r>
              <a:rPr lang="en-US" sz="1800" dirty="0" smtClean="0">
                <a:solidFill>
                  <a:schemeClr val="tx1"/>
                </a:solidFill>
              </a:rPr>
              <a:t>“</a:t>
            </a:r>
            <a:r>
              <a:rPr lang="en-US" sz="1800" dirty="0" err="1" smtClean="0">
                <a:solidFill>
                  <a:schemeClr val="tx1"/>
                </a:solidFill>
              </a:rPr>
              <a:t>nn</a:t>
            </a:r>
            <a:r>
              <a:rPr lang="en-US" sz="1800" dirty="0" smtClean="0">
                <a:solidFill>
                  <a:schemeClr val="tx1"/>
                </a:solidFill>
              </a:rPr>
              <a:t>” = time period – “MA” = mean annual, “01” = January, etc.</a:t>
            </a:r>
          </a:p>
          <a:p>
            <a:r>
              <a:rPr lang="en-US" sz="1800" dirty="0" smtClean="0">
                <a:solidFill>
                  <a:schemeClr val="tx1"/>
                </a:solidFill>
              </a:rPr>
              <a:t>“0001” is used as the baseline, “0002” could be a scenario…</a:t>
            </a:r>
          </a:p>
          <a:p>
            <a:endParaRPr lang="en-US" sz="1800" dirty="0">
              <a:solidFill>
                <a:schemeClr val="tx1"/>
              </a:solidFill>
            </a:endParaRPr>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17</a:t>
            </a:fld>
            <a:endParaRPr lang="en-US">
              <a:solidFill>
                <a:prstClr val="white"/>
              </a:solidFill>
            </a:endParaRPr>
          </a:p>
        </p:txBody>
      </p:sp>
      <p:pic>
        <p:nvPicPr>
          <p:cNvPr id="3075" name="Picture 3"/>
          <p:cNvPicPr>
            <a:picLocks noChangeAspect="1" noChangeArrowheads="1"/>
          </p:cNvPicPr>
          <p:nvPr/>
        </p:nvPicPr>
        <p:blipFill>
          <a:blip r:embed="rId3" cstate="print"/>
          <a:srcRect/>
          <a:stretch>
            <a:fillRect/>
          </a:stretch>
        </p:blipFill>
        <p:spPr bwMode="auto">
          <a:xfrm>
            <a:off x="381000" y="2438400"/>
            <a:ext cx="8391801" cy="3810000"/>
          </a:xfrm>
          <a:prstGeom prst="rect">
            <a:avLst/>
          </a:prstGeom>
          <a:noFill/>
          <a:ln w="9525">
            <a:noFill/>
            <a:miter lim="800000"/>
            <a:headEnd/>
            <a:tailEnd/>
          </a:ln>
        </p:spPr>
      </p:pic>
      <p:cxnSp>
        <p:nvCxnSpPr>
          <p:cNvPr id="7" name="Straight Connector 6"/>
          <p:cNvCxnSpPr/>
          <p:nvPr/>
        </p:nvCxnSpPr>
        <p:spPr>
          <a:xfrm>
            <a:off x="685800" y="4267200"/>
            <a:ext cx="7391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EROM QA Report</a:t>
            </a:r>
            <a:endParaRPr lang="en-US" dirty="0"/>
          </a:p>
        </p:txBody>
      </p:sp>
      <p:sp>
        <p:nvSpPr>
          <p:cNvPr id="3" name="Content Placeholder 2"/>
          <p:cNvSpPr>
            <a:spLocks noGrp="1"/>
          </p:cNvSpPr>
          <p:nvPr>
            <p:ph idx="1"/>
          </p:nvPr>
        </p:nvSpPr>
        <p:spPr>
          <a:xfrm>
            <a:off x="457200" y="1112837"/>
            <a:ext cx="8229600" cy="4525963"/>
          </a:xfrm>
        </p:spPr>
        <p:txBody>
          <a:bodyPr>
            <a:normAutofit/>
          </a:bodyPr>
          <a:lstStyle/>
          <a:p>
            <a:pPr lvl="0"/>
            <a:r>
              <a:rPr lang="en-US" sz="2000" smtClean="0"/>
              <a:t>EROM QA Report is named “EROMQA_0001.PDF”</a:t>
            </a:r>
          </a:p>
          <a:p>
            <a:pPr lvl="0"/>
            <a:r>
              <a:rPr lang="en-US" sz="2000" smtClean="0"/>
              <a:t>It contains statistical measures of expected EROM flow accuracy</a:t>
            </a:r>
          </a:p>
          <a:p>
            <a:pPr lvl="0"/>
            <a:endParaRPr lang="en-US" sz="2000" smtClean="0"/>
          </a:p>
          <a:p>
            <a:endParaRPr lang="en-US" sz="2000" dirty="0"/>
          </a:p>
        </p:txBody>
      </p:sp>
      <p:pic>
        <p:nvPicPr>
          <p:cNvPr id="5122" name="Picture 2"/>
          <p:cNvPicPr>
            <a:picLocks noChangeAspect="1" noChangeArrowheads="1"/>
          </p:cNvPicPr>
          <p:nvPr/>
        </p:nvPicPr>
        <p:blipFill>
          <a:blip r:embed="rId3" cstate="print"/>
          <a:srcRect/>
          <a:stretch>
            <a:fillRect/>
          </a:stretch>
        </p:blipFill>
        <p:spPr bwMode="auto">
          <a:xfrm>
            <a:off x="457200" y="2133600"/>
            <a:ext cx="8400081" cy="4267200"/>
          </a:xfrm>
          <a:prstGeom prst="rect">
            <a:avLst/>
          </a:prstGeom>
          <a:noFill/>
          <a:ln w="9525">
            <a:noFill/>
            <a:miter lim="800000"/>
            <a:headEnd/>
            <a:tailEnd/>
          </a:ln>
        </p:spPr>
      </p:pic>
      <p:sp>
        <p:nvSpPr>
          <p:cNvPr id="6" name="Subtitle 2"/>
          <p:cNvSpPr txBox="1">
            <a:spLocks/>
          </p:cNvSpPr>
          <p:nvPr/>
        </p:nvSpPr>
        <p:spPr>
          <a:xfrm>
            <a:off x="0" y="6400800"/>
            <a:ext cx="2209800" cy="457200"/>
          </a:xfrm>
          <a:prstGeom prst="rect">
            <a:avLst/>
          </a:prstGeom>
        </p:spPr>
        <p:txBody>
          <a:bodyPr vert="horz" lIns="45720" rIns="45720">
            <a:normAutofit fontScale="92500" lnSpcReduction="1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Objectives</a:t>
            </a:r>
            <a:endParaRPr lang="en-US" dirty="0"/>
          </a:p>
        </p:txBody>
      </p:sp>
      <p:sp>
        <p:nvSpPr>
          <p:cNvPr id="2" name="Content Placeholder 1"/>
          <p:cNvSpPr>
            <a:spLocks noGrp="1"/>
          </p:cNvSpPr>
          <p:nvPr>
            <p:ph idx="1"/>
          </p:nvPr>
        </p:nvSpPr>
        <p:spPr/>
        <p:txBody>
          <a:bodyPr/>
          <a:lstStyle/>
          <a:p>
            <a:pPr marL="109728" lvl="0" indent="0">
              <a:buNone/>
            </a:pPr>
            <a:r>
              <a:rPr lang="en-US" dirty="0" smtClean="0"/>
              <a:t>Help to Understand and Make Use of:</a:t>
            </a:r>
          </a:p>
          <a:p>
            <a:pPr lvl="0"/>
            <a:r>
              <a:rPr lang="en-US" dirty="0" smtClean="0"/>
              <a:t>Flow Volume and Velocity Methods and Data</a:t>
            </a:r>
          </a:p>
          <a:p>
            <a:pPr lvl="0"/>
            <a:r>
              <a:rPr lang="en-US" dirty="0" smtClean="0"/>
              <a:t>The Supporting Data</a:t>
            </a:r>
          </a:p>
          <a:p>
            <a:endParaRPr lang="en-US" dirty="0"/>
          </a:p>
        </p:txBody>
      </p:sp>
      <p:sp>
        <p:nvSpPr>
          <p:cNvPr id="4"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Introduction</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EROM QA Files</a:t>
            </a:r>
            <a:endParaRPr lang="en-US" dirty="0">
              <a:solidFill>
                <a:schemeClr val="tx1"/>
              </a:solidFill>
            </a:endParaRPr>
          </a:p>
        </p:txBody>
      </p:sp>
      <p:sp>
        <p:nvSpPr>
          <p:cNvPr id="3" name="Content Placeholder 2"/>
          <p:cNvSpPr>
            <a:spLocks noGrp="1"/>
          </p:cNvSpPr>
          <p:nvPr>
            <p:ph idx="1"/>
          </p:nvPr>
        </p:nvSpPr>
        <p:spPr>
          <a:xfrm>
            <a:off x="457200" y="1219200"/>
            <a:ext cx="8229600" cy="4525963"/>
          </a:xfrm>
        </p:spPr>
        <p:txBody>
          <a:bodyPr>
            <a:normAutofit/>
          </a:bodyPr>
          <a:lstStyle/>
          <a:p>
            <a:pPr marL="0" lvl="0" indent="0" eaLnBrk="0" fontAlgn="base" hangingPunct="0">
              <a:spcBef>
                <a:spcPct val="20000"/>
              </a:spcBef>
              <a:spcAft>
                <a:spcPct val="0"/>
              </a:spcAft>
              <a:buClr>
                <a:srgbClr val="99CCFF"/>
              </a:buClr>
              <a:buSzPct val="95000"/>
              <a:buNone/>
              <a:defRPr/>
            </a:pPr>
            <a:r>
              <a:rPr lang="en-US" sz="1800" dirty="0">
                <a:latin typeface="Arial" pitchFamily="34" charset="0"/>
              </a:rPr>
              <a:t>EROMQA Files are named “EROMQA_nn0001.dbf” where</a:t>
            </a:r>
          </a:p>
          <a:p>
            <a:pPr marL="0" lvl="0" indent="0" eaLnBrk="0" fontAlgn="base" hangingPunct="0">
              <a:spcBef>
                <a:spcPct val="20000"/>
              </a:spcBef>
              <a:spcAft>
                <a:spcPct val="0"/>
              </a:spcAft>
              <a:buClr>
                <a:srgbClr val="99CCFF"/>
              </a:buClr>
              <a:buSzPct val="95000"/>
              <a:buNone/>
              <a:defRPr/>
            </a:pPr>
            <a:r>
              <a:rPr lang="en-US" sz="1800" dirty="0">
                <a:latin typeface="Arial" pitchFamily="34" charset="0"/>
              </a:rPr>
              <a:t>“</a:t>
            </a:r>
            <a:r>
              <a:rPr lang="en-US" sz="1800" dirty="0" err="1">
                <a:latin typeface="Arial" pitchFamily="34" charset="0"/>
              </a:rPr>
              <a:t>nn</a:t>
            </a:r>
            <a:r>
              <a:rPr lang="en-US" sz="1800" dirty="0">
                <a:latin typeface="Arial" pitchFamily="34" charset="0"/>
              </a:rPr>
              <a:t>” = time period – “MA” = mean annual, “01” = January, etc.</a:t>
            </a:r>
          </a:p>
          <a:p>
            <a:pPr marL="0" lvl="0" indent="0" eaLnBrk="0" fontAlgn="base" hangingPunct="0">
              <a:spcBef>
                <a:spcPct val="20000"/>
              </a:spcBef>
              <a:spcAft>
                <a:spcPct val="0"/>
              </a:spcAft>
              <a:buClr>
                <a:srgbClr val="99CCFF"/>
              </a:buClr>
              <a:buSzPct val="95000"/>
              <a:buNone/>
              <a:defRPr/>
            </a:pPr>
            <a:r>
              <a:rPr lang="en-US" sz="1800" dirty="0">
                <a:latin typeface="Arial" pitchFamily="34" charset="0"/>
              </a:rPr>
              <a:t>These files are useful, for instance, for making graphs</a:t>
            </a:r>
          </a:p>
          <a:p>
            <a:endParaRPr lang="en-US" sz="1800" dirty="0"/>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19</a:t>
            </a:fld>
            <a:endParaRPr lang="en-US">
              <a:solidFill>
                <a:prstClr val="white"/>
              </a:solidFill>
            </a:endParaRPr>
          </a:p>
        </p:txBody>
      </p:sp>
      <p:pic>
        <p:nvPicPr>
          <p:cNvPr id="4098" name="Picture 2"/>
          <p:cNvPicPr>
            <a:picLocks noChangeAspect="1" noChangeArrowheads="1"/>
          </p:cNvPicPr>
          <p:nvPr/>
        </p:nvPicPr>
        <p:blipFill>
          <a:blip r:embed="rId3" cstate="print"/>
          <a:srcRect/>
          <a:stretch>
            <a:fillRect/>
          </a:stretch>
        </p:blipFill>
        <p:spPr bwMode="auto">
          <a:xfrm>
            <a:off x="990600" y="2286000"/>
            <a:ext cx="7419159" cy="3686175"/>
          </a:xfrm>
          <a:prstGeom prst="rect">
            <a:avLst/>
          </a:prstGeom>
          <a:noFill/>
          <a:ln w="9525">
            <a:noFill/>
            <a:miter lim="800000"/>
            <a:headEnd/>
            <a:tailEnd/>
          </a:ln>
        </p:spPr>
      </p:pic>
      <p:sp>
        <p:nvSpPr>
          <p:cNvPr id="6"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EROM QA Graph</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20</a:t>
            </a:fld>
            <a:endParaRPr lang="en-US">
              <a:solidFill>
                <a:prstClr val="white"/>
              </a:solidFill>
            </a:endParaRPr>
          </a:p>
        </p:txBody>
      </p:sp>
      <p:sp>
        <p:nvSpPr>
          <p:cNvPr id="5" name="Text Placeholder 2"/>
          <p:cNvSpPr txBox="1">
            <a:spLocks/>
          </p:cNvSpPr>
          <p:nvPr/>
        </p:nvSpPr>
        <p:spPr bwMode="auto">
          <a:xfrm>
            <a:off x="762000" y="1676400"/>
            <a:ext cx="7772400" cy="1509712"/>
          </a:xfrm>
          <a:prstGeom prst="rect">
            <a:avLst/>
          </a:prstGeom>
          <a:noFill/>
          <a:ln w="9525">
            <a:noFill/>
            <a:miter lim="800000"/>
            <a:headEnd/>
            <a:tailEnd/>
          </a:ln>
          <a:effectLst>
            <a:outerShdw dist="12700" algn="ctr" rotWithShape="0">
              <a:srgbClr val="4D4D4D">
                <a:alpha val="50000"/>
              </a:srgbClr>
            </a:outerShdw>
          </a:effectLst>
        </p:spPr>
        <p:txBody>
          <a:bodyPr vert="horz" wrap="square" lIns="45720" tIns="45720" rIns="4572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rgbClr val="99CCFF"/>
              </a:buClr>
              <a:buSzPct val="95000"/>
              <a:buFont typeface="Wingdings 2" pitchFamily="18" charset="2"/>
              <a:buNone/>
              <a:tabLst/>
              <a:defRPr/>
            </a:pPr>
            <a:endPar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99CCFF"/>
              </a:buClr>
              <a:buSzPct val="95000"/>
              <a:buFont typeface="Wingdings 2" pitchFamily="18" charset="2"/>
              <a:buNone/>
              <a:tabLst/>
              <a:defRPr/>
            </a:pPr>
            <a:endParaRPr kumimoji="0" lang="en-US" sz="2200" b="0" i="0" u="none" strike="noStrike" kern="1200" cap="none" spc="0" normalizeH="0" baseline="0" noProof="0" dirty="0">
              <a:ln>
                <a:noFill/>
              </a:ln>
              <a:solidFill>
                <a:schemeClr val="tx1"/>
              </a:solidFill>
              <a:effectLst/>
              <a:uLnTx/>
              <a:uFillTx/>
              <a:latin typeface="Arial" pitchFamily="34" charset="0"/>
              <a:ea typeface="+mn-ea"/>
              <a:cs typeface="+mn-cs"/>
            </a:endParaRPr>
          </a:p>
        </p:txBody>
      </p:sp>
      <p:pic>
        <p:nvPicPr>
          <p:cNvPr id="6146" name="Picture 2"/>
          <p:cNvPicPr>
            <a:picLocks noChangeAspect="1" noChangeArrowheads="1"/>
          </p:cNvPicPr>
          <p:nvPr/>
        </p:nvPicPr>
        <p:blipFill>
          <a:blip r:embed="rId3" cstate="print"/>
          <a:srcRect/>
          <a:stretch>
            <a:fillRect/>
          </a:stretch>
        </p:blipFill>
        <p:spPr bwMode="auto">
          <a:xfrm>
            <a:off x="1219200" y="1143000"/>
            <a:ext cx="7152249" cy="5208921"/>
          </a:xfrm>
          <a:prstGeom prst="rect">
            <a:avLst/>
          </a:prstGeom>
          <a:noFill/>
          <a:ln w="9525">
            <a:noFill/>
            <a:miter lim="800000"/>
            <a:headEnd/>
            <a:tailEnd/>
          </a:ln>
        </p:spPr>
      </p:pic>
      <p:sp>
        <p:nvSpPr>
          <p:cNvPr id="6" name="Subtitle 2"/>
          <p:cNvSpPr txBox="1">
            <a:spLocks/>
          </p:cNvSpPr>
          <p:nvPr/>
        </p:nvSpPr>
        <p:spPr>
          <a:xfrm>
            <a:off x="0" y="6351920"/>
            <a:ext cx="2209800" cy="506079"/>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Vogel Flow Method</a:t>
            </a:r>
            <a:endParaRPr lang="en-US" dirty="0"/>
          </a:p>
        </p:txBody>
      </p:sp>
      <p:sp>
        <p:nvSpPr>
          <p:cNvPr id="4" name="Content Placeholder 3"/>
          <p:cNvSpPr>
            <a:spLocks noGrp="1"/>
          </p:cNvSpPr>
          <p:nvPr>
            <p:ph idx="1"/>
          </p:nvPr>
        </p:nvSpPr>
        <p:spPr/>
        <p:txBody>
          <a:bodyPr/>
          <a:lstStyle/>
          <a:p>
            <a:pPr lvl="0"/>
            <a:r>
              <a:rPr lang="en-US" dirty="0" smtClean="0"/>
              <a:t>Uses a regression method for mean annual flow estimation</a:t>
            </a:r>
          </a:p>
          <a:p>
            <a:pPr lvl="0"/>
            <a:r>
              <a:rPr lang="en-US" dirty="0" smtClean="0"/>
              <a:t>Q = 10a * </a:t>
            </a:r>
            <a:r>
              <a:rPr lang="en-US" dirty="0" err="1" smtClean="0"/>
              <a:t>DAb</a:t>
            </a:r>
            <a:r>
              <a:rPr lang="en-US" dirty="0" smtClean="0"/>
              <a:t> * </a:t>
            </a:r>
            <a:r>
              <a:rPr lang="en-US" dirty="0" err="1" smtClean="0"/>
              <a:t>MAPc</a:t>
            </a:r>
            <a:r>
              <a:rPr lang="en-US" dirty="0" smtClean="0"/>
              <a:t> * </a:t>
            </a:r>
            <a:r>
              <a:rPr lang="en-US" dirty="0" err="1" smtClean="0"/>
              <a:t>MATd</a:t>
            </a:r>
            <a:r>
              <a:rPr lang="en-US" dirty="0" smtClean="0"/>
              <a:t> * BCF,</a:t>
            </a:r>
          </a:p>
          <a:p>
            <a:pPr lvl="1"/>
            <a:r>
              <a:rPr lang="en-US" dirty="0" smtClean="0"/>
              <a:t>a, b, c, d are regression coefficients</a:t>
            </a:r>
          </a:p>
          <a:p>
            <a:pPr lvl="1"/>
            <a:r>
              <a:rPr lang="en-US" dirty="0" smtClean="0"/>
              <a:t>BCF is the Bias Correction Factor</a:t>
            </a:r>
          </a:p>
          <a:p>
            <a:pPr lvl="1"/>
            <a:r>
              <a:rPr lang="en-US" dirty="0" smtClean="0"/>
              <a:t>Estimates for many networked flowlines</a:t>
            </a:r>
          </a:p>
          <a:p>
            <a:pPr lvl="1"/>
            <a:r>
              <a:rPr lang="en-US" dirty="0" smtClean="0"/>
              <a:t>Regression coefficients by </a:t>
            </a:r>
            <a:r>
              <a:rPr lang="en-US" dirty="0" err="1" smtClean="0"/>
              <a:t>Hydroregion</a:t>
            </a:r>
            <a:endParaRPr lang="en-US" dirty="0" smtClean="0"/>
          </a:p>
          <a:p>
            <a:pPr lvl="1"/>
            <a:r>
              <a:rPr lang="en-US" dirty="0" smtClean="0"/>
              <a:t>Velocity estimates using Jobson method</a:t>
            </a:r>
          </a:p>
          <a:p>
            <a:pPr lvl="0"/>
            <a:endParaRPr lang="en-US" dirty="0" smtClean="0"/>
          </a:p>
          <a:p>
            <a:endParaRPr lang="en-US" dirty="0"/>
          </a:p>
        </p:txBody>
      </p:sp>
      <p:sp>
        <p:nvSpPr>
          <p:cNvPr id="6"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Vogel</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Vogel Results Files</a:t>
            </a:r>
            <a:endParaRPr lang="en-US" dirty="0">
              <a:solidFill>
                <a:schemeClr val="tx1"/>
              </a:solidFill>
            </a:endParaRPr>
          </a:p>
        </p:txBody>
      </p:sp>
      <p:sp>
        <p:nvSpPr>
          <p:cNvPr id="3" name="Text Placeholder 2"/>
          <p:cNvSpPr>
            <a:spLocks noGrp="1"/>
          </p:cNvSpPr>
          <p:nvPr>
            <p:ph idx="1"/>
          </p:nvPr>
        </p:nvSpPr>
        <p:spPr/>
        <p:txBody>
          <a:bodyPr>
            <a:normAutofit/>
          </a:bodyPr>
          <a:lstStyle/>
          <a:p>
            <a:r>
              <a:rPr lang="en-US" sz="2000" dirty="0" smtClean="0">
                <a:solidFill>
                  <a:schemeClr val="tx1"/>
                </a:solidFill>
              </a:rPr>
              <a:t>The name of the Vogel Flow table is “VogelFlow.dbf”</a:t>
            </a:r>
          </a:p>
          <a:p>
            <a:r>
              <a:rPr lang="en-US" sz="2000" dirty="0" smtClean="0">
                <a:solidFill>
                  <a:schemeClr val="tx1"/>
                </a:solidFill>
              </a:rPr>
              <a:t>Note the large number of missing values (-9999)</a:t>
            </a:r>
          </a:p>
          <a:p>
            <a:endParaRPr lang="en-US" sz="2000" dirty="0">
              <a:solidFill>
                <a:schemeClr val="tx1"/>
              </a:solidFill>
            </a:endParaRPr>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22</a:t>
            </a:fld>
            <a:endParaRPr lang="en-US">
              <a:solidFill>
                <a:prstClr val="white"/>
              </a:solidFill>
            </a:endParaRPr>
          </a:p>
        </p:txBody>
      </p:sp>
      <p:pic>
        <p:nvPicPr>
          <p:cNvPr id="7170" name="Picture 2"/>
          <p:cNvPicPr>
            <a:picLocks noChangeAspect="1" noChangeArrowheads="1"/>
          </p:cNvPicPr>
          <p:nvPr/>
        </p:nvPicPr>
        <p:blipFill>
          <a:blip r:embed="rId3" cstate="print"/>
          <a:srcRect/>
          <a:stretch>
            <a:fillRect/>
          </a:stretch>
        </p:blipFill>
        <p:spPr bwMode="auto">
          <a:xfrm>
            <a:off x="2590800" y="2354552"/>
            <a:ext cx="3657600" cy="4351048"/>
          </a:xfrm>
          <a:prstGeom prst="rect">
            <a:avLst/>
          </a:prstGeom>
          <a:noFill/>
          <a:ln w="9525">
            <a:noFill/>
            <a:miter lim="800000"/>
            <a:headEnd/>
            <a:tailEnd/>
          </a:ln>
        </p:spPr>
      </p:pic>
      <p:sp>
        <p:nvSpPr>
          <p:cNvPr id="6"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Vogel</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Calculating Velocities and Time-of-Travel</a:t>
            </a:r>
            <a:endParaRPr lang="en-US" dirty="0"/>
          </a:p>
        </p:txBody>
      </p:sp>
      <p:sp>
        <p:nvSpPr>
          <p:cNvPr id="3" name="Text Placeholder 2"/>
          <p:cNvSpPr>
            <a:spLocks noGrp="1"/>
          </p:cNvSpPr>
          <p:nvPr>
            <p:ph idx="1"/>
          </p:nvPr>
        </p:nvSpPr>
        <p:spPr/>
        <p:txBody>
          <a:bodyPr/>
          <a:lstStyle/>
          <a:p>
            <a:r>
              <a:rPr lang="en-US" dirty="0" smtClean="0"/>
              <a:t>Velocities are calculated using a method developed by Harvey Jobson of USGS.</a:t>
            </a:r>
          </a:p>
          <a:p>
            <a:r>
              <a:rPr lang="en-US" dirty="0" smtClean="0"/>
              <a:t>It is a multiple regression method using:</a:t>
            </a:r>
          </a:p>
          <a:p>
            <a:pPr lvl="1"/>
            <a:r>
              <a:rPr lang="en-US" dirty="0" smtClean="0"/>
              <a:t>Drainage Area</a:t>
            </a:r>
          </a:p>
          <a:p>
            <a:pPr lvl="1"/>
            <a:r>
              <a:rPr lang="en-US" dirty="0" smtClean="0"/>
              <a:t>Slope</a:t>
            </a:r>
          </a:p>
          <a:p>
            <a:pPr lvl="1"/>
            <a:r>
              <a:rPr lang="en-US" dirty="0" smtClean="0"/>
              <a:t>Flow</a:t>
            </a:r>
          </a:p>
          <a:p>
            <a:pPr lvl="1"/>
            <a:r>
              <a:rPr lang="en-US" dirty="0" smtClean="0"/>
              <a:t>There is also a method that does not require slope; used when there is a “missing” slope value.</a:t>
            </a:r>
          </a:p>
          <a:p>
            <a:endParaRPr lang="en-US" dirty="0"/>
          </a:p>
        </p:txBody>
      </p:sp>
      <p:sp>
        <p:nvSpPr>
          <p:cNvPr id="5" name="Subtitle 2"/>
          <p:cNvSpPr txBox="1">
            <a:spLocks/>
          </p:cNvSpPr>
          <p:nvPr/>
        </p:nvSpPr>
        <p:spPr>
          <a:xfrm>
            <a:off x="0" y="6400800"/>
            <a:ext cx="2209800" cy="457200"/>
          </a:xfrm>
          <a:prstGeom prst="rect">
            <a:avLst/>
          </a:prstGeom>
        </p:spPr>
        <p:txBody>
          <a:bodyPr vert="horz" lIns="45720" rIns="45720">
            <a:normAutofit fontScale="92500" lnSpcReduction="1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Velocity</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Calculating Velocities and Time-of-Travel (2)</a:t>
            </a:r>
            <a:endParaRPr lang="en-US" dirty="0"/>
          </a:p>
        </p:txBody>
      </p:sp>
      <p:sp>
        <p:nvSpPr>
          <p:cNvPr id="3" name="Text Placeholder 2"/>
          <p:cNvSpPr>
            <a:spLocks noGrp="1"/>
          </p:cNvSpPr>
          <p:nvPr>
            <p:ph idx="1"/>
          </p:nvPr>
        </p:nvSpPr>
        <p:spPr/>
        <p:txBody>
          <a:bodyPr/>
          <a:lstStyle/>
          <a:p>
            <a:r>
              <a:rPr lang="en-US" dirty="0" smtClean="0"/>
              <a:t> NHDPlus V1 and initial V2.1 extensions</a:t>
            </a:r>
          </a:p>
          <a:p>
            <a:pPr lvl="1"/>
            <a:r>
              <a:rPr lang="en-US" dirty="0" smtClean="0"/>
              <a:t>Velocity - Jobson method used for streams, lakes and estuaries</a:t>
            </a:r>
          </a:p>
          <a:p>
            <a:pPr lvl="1"/>
            <a:r>
              <a:rPr lang="en-US" dirty="0" smtClean="0"/>
              <a:t>Time-of-travel – none</a:t>
            </a:r>
          </a:p>
          <a:p>
            <a:r>
              <a:rPr lang="en-US" dirty="0" smtClean="0"/>
              <a:t> NHDPlus V2.1 improved extensions</a:t>
            </a:r>
          </a:p>
          <a:p>
            <a:pPr lvl="1"/>
            <a:r>
              <a:rPr lang="en-US" dirty="0" smtClean="0"/>
              <a:t>Velocity - Jobson method used for streams; back-calculated from modeled residence time for lakes; none for estuaries</a:t>
            </a:r>
          </a:p>
          <a:p>
            <a:pPr lvl="1"/>
            <a:r>
              <a:rPr lang="en-US" dirty="0" smtClean="0"/>
              <a:t>Time-of-travel – length/velocity for streams; modeled residence time for lakes; none for estuaries</a:t>
            </a:r>
          </a:p>
        </p:txBody>
      </p:sp>
      <p:sp>
        <p:nvSpPr>
          <p:cNvPr id="5" name="Subtitle 2"/>
          <p:cNvSpPr txBox="1">
            <a:spLocks/>
          </p:cNvSpPr>
          <p:nvPr/>
        </p:nvSpPr>
        <p:spPr>
          <a:xfrm>
            <a:off x="0" y="6400800"/>
            <a:ext cx="2209800" cy="457200"/>
          </a:xfrm>
          <a:prstGeom prst="rect">
            <a:avLst/>
          </a:prstGeom>
        </p:spPr>
        <p:txBody>
          <a:bodyPr vert="horz" lIns="45720" rIns="45720">
            <a:normAutofit fontScale="92500" lnSpcReduction="1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Velocity</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96903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Calculating Velocities and Time-of-Travel (3)</a:t>
            </a:r>
            <a:endParaRPr lang="en-US" dirty="0"/>
          </a:p>
        </p:txBody>
      </p:sp>
      <p:sp>
        <p:nvSpPr>
          <p:cNvPr id="3" name="Text Placeholder 2"/>
          <p:cNvSpPr>
            <a:spLocks noGrp="1"/>
          </p:cNvSpPr>
          <p:nvPr>
            <p:ph idx="1"/>
          </p:nvPr>
        </p:nvSpPr>
        <p:spPr/>
        <p:txBody>
          <a:bodyPr/>
          <a:lstStyle/>
          <a:p>
            <a:r>
              <a:rPr lang="en-US" smtClean="0"/>
              <a:t> The Jobson method is valid ONLY for flowing waters</a:t>
            </a:r>
          </a:p>
          <a:p>
            <a:pPr lvl="1"/>
            <a:r>
              <a:rPr lang="en-US" smtClean="0"/>
              <a:t>It should not be used in lakes, reservoirs or estuaries</a:t>
            </a:r>
          </a:p>
          <a:p>
            <a:r>
              <a:rPr lang="en-US" smtClean="0"/>
              <a:t> Time-of-Travel (TOT) = length/velocity, can route upstream or downstream </a:t>
            </a:r>
          </a:p>
          <a:p>
            <a:endParaRPr lang="en-US" dirty="0"/>
          </a:p>
        </p:txBody>
      </p:sp>
      <p:sp>
        <p:nvSpPr>
          <p:cNvPr id="5"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Velocity</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26</a:t>
            </a:fld>
            <a:endParaRPr lang="en-US">
              <a:solidFill>
                <a:prstClr val="white"/>
              </a:solidFill>
              <a:cs typeface="Arial" charset="0"/>
            </a:endParaRPr>
          </a:p>
        </p:txBody>
      </p:sp>
      <p:sp>
        <p:nvSpPr>
          <p:cNvPr id="3" name="Title 2"/>
          <p:cNvSpPr>
            <a:spLocks noGrp="1"/>
          </p:cNvSpPr>
          <p:nvPr>
            <p:ph type="title"/>
          </p:nvPr>
        </p:nvSpPr>
        <p:spPr>
          <a:xfrm>
            <a:off x="0" y="838200"/>
            <a:ext cx="9144000" cy="1362456"/>
          </a:xfrm>
        </p:spPr>
        <p:txBody>
          <a:bodyPr/>
          <a:lstStyle/>
          <a:p>
            <a:r>
              <a:rPr lang="en-US" dirty="0" err="1" smtClean="0">
                <a:solidFill>
                  <a:schemeClr val="tx1"/>
                </a:solidFill>
              </a:rPr>
              <a:t>VPUAttribute</a:t>
            </a:r>
            <a:r>
              <a:rPr lang="en-US" dirty="0" smtClean="0">
                <a:solidFill>
                  <a:schemeClr val="tx1"/>
                </a:solidFill>
              </a:rPr>
              <a:t> Data Needed for Flow:</a:t>
            </a:r>
            <a:endParaRPr lang="en-US" dirty="0">
              <a:solidFill>
                <a:schemeClr val="tx1"/>
              </a:solidFill>
            </a:endParaRPr>
          </a:p>
        </p:txBody>
      </p:sp>
      <p:sp>
        <p:nvSpPr>
          <p:cNvPr id="4" name="Text Placeholder 2"/>
          <p:cNvSpPr txBox="1">
            <a:spLocks/>
          </p:cNvSpPr>
          <p:nvPr/>
        </p:nvSpPr>
        <p:spPr>
          <a:xfrm>
            <a:off x="228600" y="2590800"/>
            <a:ext cx="8915400" cy="5410200"/>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99CCFF"/>
              </a:buClr>
              <a:buSzPct val="95000"/>
              <a:buFont typeface="Wingdings 2" pitchFamily="18" charset="2"/>
              <a:buChar char=""/>
              <a:tabLst/>
              <a:defRPr/>
            </a:pPr>
            <a:r>
              <a:rPr kumimoji="0" lang="en-US" sz="2800" b="0" i="0" u="none" strike="noStrike" kern="1200" cap="none" spc="0" normalizeH="0" baseline="0" noProof="0" dirty="0" smtClean="0">
                <a:ln>
                  <a:noFill/>
                </a:ln>
                <a:effectLst/>
                <a:uLnTx/>
                <a:uFillTx/>
                <a:latin typeface="Arial" pitchFamily="34" charset="0"/>
                <a:ea typeface="+mn-ea"/>
                <a:cs typeface="+mn-cs"/>
              </a:rPr>
              <a:t>EROM:</a:t>
            </a:r>
          </a:p>
          <a:p>
            <a:pPr marL="730250" lvl="1" indent="-273050" eaLnBrk="0" fontAlgn="base" hangingPunct="0">
              <a:spcBef>
                <a:spcPct val="20000"/>
              </a:spcBef>
              <a:spcAft>
                <a:spcPct val="0"/>
              </a:spcAft>
              <a:buClr>
                <a:srgbClr val="99CCFF"/>
              </a:buClr>
              <a:buSzPct val="95000"/>
              <a:buFont typeface="Wingdings 2" pitchFamily="18" charset="2"/>
              <a:buChar char=""/>
            </a:pPr>
            <a:r>
              <a:rPr lang="en-US" sz="2800" dirty="0" smtClean="0"/>
              <a:t>Allocations of mean annual and mean monthly r</a:t>
            </a:r>
            <a:r>
              <a:rPr kumimoji="0" lang="en-US" sz="2800" b="0" i="0" u="none" strike="noStrike" kern="1200" cap="none" spc="0" normalizeH="0" baseline="0" noProof="0" dirty="0" err="1" smtClean="0">
                <a:ln>
                  <a:noFill/>
                </a:ln>
                <a:effectLst/>
                <a:uLnTx/>
                <a:uFillTx/>
                <a:latin typeface="Arial" pitchFamily="34" charset="0"/>
                <a:ea typeface="+mn-ea"/>
                <a:cs typeface="+mn-cs"/>
              </a:rPr>
              <a:t>unoff</a:t>
            </a:r>
            <a:r>
              <a:rPr kumimoji="0" lang="en-US" sz="2800" b="0" i="0" u="none" strike="noStrike" kern="1200" cap="none" spc="0" normalizeH="0" baseline="0" noProof="0" dirty="0" smtClean="0">
                <a:ln>
                  <a:noFill/>
                </a:ln>
                <a:effectLst/>
                <a:uLnTx/>
                <a:uFillTx/>
                <a:latin typeface="Arial" pitchFamily="34" charset="0"/>
                <a:ea typeface="+mn-ea"/>
                <a:cs typeface="+mn-cs"/>
              </a:rPr>
              <a:t>, t</a:t>
            </a:r>
            <a:r>
              <a:rPr lang="en-US" sz="2800" dirty="0" err="1" smtClean="0"/>
              <a:t>emperature</a:t>
            </a:r>
            <a:r>
              <a:rPr lang="en-US" sz="2800" dirty="0" smtClean="0"/>
              <a:t> and p</a:t>
            </a:r>
            <a:r>
              <a:rPr kumimoji="0" lang="en-US" sz="2800" b="0" i="0" u="none" strike="noStrike" kern="1200" cap="none" spc="0" normalizeH="0" baseline="0" noProof="0" dirty="0" err="1" smtClean="0">
                <a:ln>
                  <a:noFill/>
                </a:ln>
                <a:effectLst/>
                <a:uLnTx/>
                <a:uFillTx/>
                <a:latin typeface="Arial" pitchFamily="34" charset="0"/>
                <a:ea typeface="+mn-ea"/>
                <a:cs typeface="+mn-cs"/>
              </a:rPr>
              <a:t>recipitation</a:t>
            </a:r>
            <a:endParaRPr lang="en-US" sz="2800" dirty="0" smtClean="0"/>
          </a:p>
          <a:p>
            <a:pPr marL="273050" indent="-273050" eaLnBrk="0" hangingPunct="0">
              <a:spcBef>
                <a:spcPct val="20000"/>
              </a:spcBef>
              <a:buClr>
                <a:srgbClr val="99CCFF"/>
              </a:buClr>
              <a:buSzPct val="95000"/>
              <a:buFont typeface="Wingdings 2" pitchFamily="18" charset="2"/>
              <a:buChar char=""/>
            </a:pPr>
            <a:r>
              <a:rPr kumimoji="0" lang="en-US" sz="2800" b="0" i="0" u="none" strike="noStrike" kern="1200" cap="none" spc="0" normalizeH="0" baseline="0" noProof="0" dirty="0" smtClean="0">
                <a:ln>
                  <a:noFill/>
                </a:ln>
                <a:effectLst/>
                <a:uLnTx/>
                <a:uFillTx/>
                <a:latin typeface="Arial" pitchFamily="34" charset="0"/>
                <a:ea typeface="+mn-ea"/>
                <a:cs typeface="+mn-cs"/>
              </a:rPr>
              <a:t>For Vogel:</a:t>
            </a:r>
            <a:r>
              <a:rPr kumimoji="0" lang="en-US" sz="2800" b="0" i="0" u="none" strike="noStrike" kern="1200" cap="none" spc="0" normalizeH="0" noProof="0" dirty="0" smtClean="0">
                <a:ln>
                  <a:noFill/>
                </a:ln>
                <a:effectLst/>
                <a:uLnTx/>
                <a:uFillTx/>
                <a:latin typeface="Arial" pitchFamily="34" charset="0"/>
                <a:ea typeface="+mn-ea"/>
                <a:cs typeface="+mn-cs"/>
              </a:rPr>
              <a:t> </a:t>
            </a:r>
            <a:r>
              <a:rPr kumimoji="0" lang="en-US" sz="2800" b="0" i="0" u="none" strike="noStrike" kern="1200" cap="none" spc="0" normalizeH="0" baseline="0" noProof="0" dirty="0" smtClean="0">
                <a:ln>
                  <a:noFill/>
                </a:ln>
                <a:effectLst/>
                <a:uLnTx/>
                <a:uFillTx/>
                <a:latin typeface="Arial" pitchFamily="34" charset="0"/>
                <a:ea typeface="+mn-ea"/>
                <a:cs typeface="+mn-cs"/>
              </a:rPr>
              <a:t>Accumulations of drainage area, mean annual temperature and precipitation</a:t>
            </a:r>
          </a:p>
          <a:p>
            <a:pPr marL="273050" indent="-273050" eaLnBrk="0" fontAlgn="base" hangingPunct="0">
              <a:spcBef>
                <a:spcPct val="20000"/>
              </a:spcBef>
              <a:spcAft>
                <a:spcPct val="0"/>
              </a:spcAft>
              <a:buClr>
                <a:srgbClr val="99CCFF"/>
              </a:buClr>
              <a:buSzPct val="95000"/>
              <a:buFont typeface="Wingdings 2" pitchFamily="18" charset="2"/>
              <a:buChar char=""/>
            </a:pPr>
            <a:r>
              <a:rPr kumimoji="0" lang="en-US" sz="2800" b="0" i="0" u="none" strike="noStrike" kern="1200" cap="none" spc="0" normalizeH="0" baseline="0" noProof="0" dirty="0" smtClean="0">
                <a:ln>
                  <a:noFill/>
                </a:ln>
                <a:effectLst/>
                <a:uLnTx/>
                <a:uFillTx/>
                <a:latin typeface="Arial" pitchFamily="34" charset="0"/>
                <a:ea typeface="+mn-ea"/>
                <a:cs typeface="+mn-cs"/>
              </a:rPr>
              <a:t>Note: Divergence-routed methods are used to maintain a flow </a:t>
            </a:r>
            <a:r>
              <a:rPr kumimoji="0" lang="en-US" sz="2800" b="0" i="0" u="none" strike="noStrike" kern="1200" cap="none" spc="0" normalizeH="0" baseline="0" noProof="0" dirty="0" err="1" smtClean="0">
                <a:ln>
                  <a:noFill/>
                </a:ln>
                <a:effectLst/>
                <a:uLnTx/>
                <a:uFillTx/>
                <a:latin typeface="Arial" pitchFamily="34" charset="0"/>
                <a:ea typeface="+mn-ea"/>
                <a:cs typeface="+mn-cs"/>
              </a:rPr>
              <a:t>balan</a:t>
            </a:r>
            <a:r>
              <a:rPr lang="en-US" sz="2800" dirty="0" err="1" smtClean="0"/>
              <a:t>ce</a:t>
            </a:r>
            <a:endParaRPr kumimoji="0" lang="en-US" sz="2800" b="0" i="0" u="none" strike="noStrike" kern="1200" cap="none" spc="0" normalizeH="0" baseline="0" noProof="0" dirty="0">
              <a:ln>
                <a:noFill/>
              </a:ln>
              <a:effectLst/>
              <a:uLnTx/>
              <a:uFillTx/>
              <a:latin typeface="Arial" pitchFamily="34" charset="0"/>
              <a:ea typeface="+mn-ea"/>
              <a:cs typeface="+mn-cs"/>
            </a:endParaRPr>
          </a:p>
        </p:txBody>
      </p:sp>
      <p:sp>
        <p:nvSpPr>
          <p:cNvPr id="6" name="Subtitle 2"/>
          <p:cNvSpPr txBox="1">
            <a:spLocks/>
          </p:cNvSpPr>
          <p:nvPr/>
        </p:nvSpPr>
        <p:spPr>
          <a:xfrm>
            <a:off x="0" y="6191696"/>
            <a:ext cx="2209800" cy="666304"/>
          </a:xfrm>
          <a:prstGeom prst="rect">
            <a:avLst/>
          </a:prstGeom>
        </p:spPr>
        <p:txBody>
          <a:bodyPr vert="horz" lIns="45720" rIns="45720">
            <a:normAutofit fontScale="925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err="1" smtClean="0">
                <a:solidFill>
                  <a:schemeClr val="bg1"/>
                </a:solidFill>
                <a:latin typeface="Arial" panose="020B0604020202020204" pitchFamily="34" charset="0"/>
                <a:cs typeface="Arial" panose="020B0604020202020204" pitchFamily="34" charset="0"/>
              </a:rPr>
              <a:t>VPUAttributes</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27</a:t>
            </a:fld>
            <a:endParaRPr lang="en-US">
              <a:solidFill>
                <a:prstClr val="white"/>
              </a:solidFill>
              <a:cs typeface="Arial" charset="0"/>
            </a:endParaRPr>
          </a:p>
        </p:txBody>
      </p:sp>
      <p:sp>
        <p:nvSpPr>
          <p:cNvPr id="3" name="Title 2"/>
          <p:cNvSpPr>
            <a:spLocks noGrp="1"/>
          </p:cNvSpPr>
          <p:nvPr>
            <p:ph type="title"/>
          </p:nvPr>
        </p:nvSpPr>
        <p:spPr>
          <a:xfrm>
            <a:off x="0" y="2438400"/>
            <a:ext cx="9144000" cy="1362456"/>
          </a:xfrm>
        </p:spPr>
        <p:txBody>
          <a:bodyPr/>
          <a:lstStyle/>
          <a:p>
            <a:r>
              <a:rPr lang="en-US" dirty="0" err="1" smtClean="0">
                <a:solidFill>
                  <a:schemeClr val="tx1"/>
                </a:solidFill>
              </a:rPr>
              <a:t>VPUAttributeExtension</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4000" b="0" dirty="0" smtClean="0">
                <a:solidFill>
                  <a:schemeClr val="tx1"/>
                </a:solidFill>
              </a:rPr>
              <a:t>Data Built Using the</a:t>
            </a:r>
            <a:br>
              <a:rPr lang="en-US" sz="4000" b="0" dirty="0" smtClean="0">
                <a:solidFill>
                  <a:schemeClr val="tx1"/>
                </a:solidFill>
              </a:rPr>
            </a:br>
            <a:r>
              <a:rPr lang="en-US" sz="4400" b="0" dirty="0" smtClean="0">
                <a:solidFill>
                  <a:schemeClr val="tx1"/>
                </a:solidFill>
              </a:rPr>
              <a:t>NHDPlus Catchment Attribute Allocation and Accumulation Tool</a:t>
            </a:r>
            <a:r>
              <a:rPr lang="en-US" sz="4400" dirty="0" smtClean="0">
                <a:solidFill>
                  <a:schemeClr val="tx1"/>
                </a:solidFill>
              </a:rPr>
              <a:t/>
            </a:r>
            <a:br>
              <a:rPr lang="en-US" sz="4400" dirty="0" smtClean="0">
                <a:solidFill>
                  <a:schemeClr val="tx1"/>
                </a:solidFill>
              </a:rPr>
            </a:br>
            <a:r>
              <a:rPr lang="en-US" sz="4400" dirty="0" smtClean="0">
                <a:solidFill>
                  <a:schemeClr val="tx1"/>
                </a:solidFill>
              </a:rPr>
              <a:t>(CA3T)</a:t>
            </a:r>
            <a:endParaRPr lang="en-US" sz="4400" dirty="0">
              <a:solidFill>
                <a:schemeClr val="tx1"/>
              </a:solidFill>
            </a:endParaRPr>
          </a:p>
        </p:txBody>
      </p:sp>
      <p:sp>
        <p:nvSpPr>
          <p:cNvPr id="4" name="TextBox 3"/>
          <p:cNvSpPr txBox="1"/>
          <p:nvPr/>
        </p:nvSpPr>
        <p:spPr>
          <a:xfrm>
            <a:off x="609600" y="5562600"/>
            <a:ext cx="7673896"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CA3T has been released as a user tool</a:t>
            </a:r>
            <a:endParaRPr lang="en-US" sz="3200" b="1" dirty="0">
              <a:effectLst>
                <a:outerShdw blurRad="38100" dist="38100" dir="2700000" algn="tl">
                  <a:srgbClr val="000000">
                    <a:alpha val="43137"/>
                  </a:srgbClr>
                </a:outerShdw>
              </a:effectLst>
            </a:endParaRPr>
          </a:p>
        </p:txBody>
      </p:sp>
      <p:sp>
        <p:nvSpPr>
          <p:cNvPr id="6"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CA3T</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CA3T Starts with a Grid</a:t>
            </a:r>
            <a:endParaRPr lang="en-US" dirty="0">
              <a:solidFill>
                <a:schemeClr val="tx1"/>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28</a:t>
            </a:fld>
            <a:endParaRPr lang="en-US">
              <a:solidFill>
                <a:prstClr val="white"/>
              </a:solidFill>
              <a:cs typeface="Arial" charset="0"/>
            </a:endParaRPr>
          </a:p>
        </p:txBody>
      </p:sp>
      <p:sp>
        <p:nvSpPr>
          <p:cNvPr id="4" name="Text Placeholder 2"/>
          <p:cNvSpPr txBox="1">
            <a:spLocks/>
          </p:cNvSpPr>
          <p:nvPr/>
        </p:nvSpPr>
        <p:spPr>
          <a:xfrm>
            <a:off x="228600" y="1295400"/>
            <a:ext cx="8915400" cy="5562600"/>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99CCFF"/>
              </a:buClr>
              <a:buSzPct val="95000"/>
              <a:buFont typeface="Wingdings 2" pitchFamily="18" charset="2"/>
              <a:buChar char=""/>
              <a:tabLst/>
              <a:defRPr/>
            </a:pPr>
            <a:endParaRPr lang="en-US" sz="3600" dirty="0" smtClean="0">
              <a:solidFill>
                <a:schemeClr val="accent2">
                  <a:lumMod val="75000"/>
                </a:schemeClr>
              </a:solidFill>
            </a:endParaRPr>
          </a:p>
        </p:txBody>
      </p:sp>
      <p:pic>
        <p:nvPicPr>
          <p:cNvPr id="34818" name="Picture 2"/>
          <p:cNvPicPr>
            <a:picLocks noChangeAspect="1" noChangeArrowheads="1"/>
          </p:cNvPicPr>
          <p:nvPr/>
        </p:nvPicPr>
        <p:blipFill>
          <a:blip r:embed="rId3" cstate="print"/>
          <a:srcRect/>
          <a:stretch>
            <a:fillRect/>
          </a:stretch>
        </p:blipFill>
        <p:spPr bwMode="auto">
          <a:xfrm>
            <a:off x="1219200" y="1636528"/>
            <a:ext cx="6324600" cy="5221472"/>
          </a:xfrm>
          <a:prstGeom prst="rect">
            <a:avLst/>
          </a:prstGeom>
          <a:noFill/>
          <a:ln w="9525">
            <a:noFill/>
            <a:miter lim="800000"/>
            <a:headEnd/>
            <a:tailEnd/>
          </a:ln>
        </p:spPr>
      </p:pic>
      <p:sp>
        <p:nvSpPr>
          <p:cNvPr id="6" name="Text Box 10"/>
          <p:cNvSpPr txBox="1">
            <a:spLocks noChangeArrowheads="1"/>
          </p:cNvSpPr>
          <p:nvPr/>
        </p:nvSpPr>
        <p:spPr bwMode="auto">
          <a:xfrm>
            <a:off x="1905000" y="1138535"/>
            <a:ext cx="4971104" cy="461665"/>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sz="2400" dirty="0" smtClean="0">
                <a:solidFill>
                  <a:schemeClr val="bg1"/>
                </a:solidFill>
                <a:cs typeface="Arial" charset="0"/>
              </a:rPr>
              <a:t>For Example, Mean Annual Runoff:</a:t>
            </a:r>
          </a:p>
        </p:txBody>
      </p:sp>
      <p:sp>
        <p:nvSpPr>
          <p:cNvPr id="8"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CA3T</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2" name="Subtitle 1"/>
          <p:cNvSpPr>
            <a:spLocks noGrp="1"/>
          </p:cNvSpPr>
          <p:nvPr>
            <p:ph idx="1"/>
          </p:nvPr>
        </p:nvSpPr>
        <p:spPr/>
        <p:txBody>
          <a:bodyPr/>
          <a:lstStyle/>
          <a:p>
            <a:r>
              <a:rPr lang="en-US" dirty="0" smtClean="0"/>
              <a:t>How the Data is Organized</a:t>
            </a:r>
          </a:p>
          <a:p>
            <a:r>
              <a:rPr lang="en-US" dirty="0" err="1" smtClean="0"/>
              <a:t>EROMExtension</a:t>
            </a:r>
            <a:r>
              <a:rPr lang="en-US" dirty="0" smtClean="0"/>
              <a:t> –Flow and QA </a:t>
            </a:r>
          </a:p>
          <a:p>
            <a:r>
              <a:rPr lang="en-US" dirty="0" err="1" smtClean="0"/>
              <a:t>VogelExtension</a:t>
            </a:r>
            <a:r>
              <a:rPr lang="en-US" dirty="0" smtClean="0"/>
              <a:t> – Flow Estimate Method</a:t>
            </a:r>
          </a:p>
          <a:p>
            <a:r>
              <a:rPr lang="en-US" dirty="0" err="1" smtClean="0"/>
              <a:t>VPUAttributeExtension</a:t>
            </a:r>
            <a:r>
              <a:rPr lang="en-US" dirty="0" smtClean="0"/>
              <a:t> – How the data is developed and what is available using CA3T</a:t>
            </a:r>
          </a:p>
          <a:p>
            <a:r>
              <a:rPr lang="en-US" dirty="0" smtClean="0"/>
              <a:t>What is in the data tables; the most-used data fields</a:t>
            </a:r>
          </a:p>
          <a:p>
            <a:r>
              <a:rPr lang="en-US" dirty="0" smtClean="0"/>
              <a:t>How velocity is calculated</a:t>
            </a:r>
            <a:endParaRPr lang="en-US" dirty="0"/>
          </a:p>
        </p:txBody>
      </p:sp>
      <p:sp>
        <p:nvSpPr>
          <p:cNvPr id="5"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Introduction</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29</a:t>
            </a:fld>
            <a:endParaRPr lang="en-US">
              <a:solidFill>
                <a:prstClr val="white"/>
              </a:solidFill>
              <a:cs typeface="Arial" charset="0"/>
            </a:endParaRPr>
          </a:p>
        </p:txBody>
      </p:sp>
      <p:sp>
        <p:nvSpPr>
          <p:cNvPr id="3" name="Title 2"/>
          <p:cNvSpPr>
            <a:spLocks noGrp="1"/>
          </p:cNvSpPr>
          <p:nvPr>
            <p:ph type="title"/>
          </p:nvPr>
        </p:nvSpPr>
        <p:spPr>
          <a:xfrm>
            <a:off x="0" y="0"/>
            <a:ext cx="9144000" cy="914400"/>
          </a:xfrm>
        </p:spPr>
        <p:txBody>
          <a:bodyPr/>
          <a:lstStyle/>
          <a:p>
            <a:r>
              <a:rPr lang="en-US" dirty="0" smtClean="0">
                <a:solidFill>
                  <a:schemeClr val="tx1"/>
                </a:solidFill>
              </a:rPr>
              <a:t>Allocates to Catchments</a:t>
            </a:r>
            <a:endParaRPr lang="en-US" dirty="0">
              <a:solidFill>
                <a:schemeClr val="tx1"/>
              </a:solidFill>
            </a:endParaRPr>
          </a:p>
        </p:txBody>
      </p:sp>
      <p:pic>
        <p:nvPicPr>
          <p:cNvPr id="35843" name="Picture 3"/>
          <p:cNvPicPr>
            <a:picLocks noChangeAspect="1" noChangeArrowheads="1"/>
          </p:cNvPicPr>
          <p:nvPr/>
        </p:nvPicPr>
        <p:blipFill>
          <a:blip r:embed="rId3" cstate="print"/>
          <a:srcRect/>
          <a:stretch>
            <a:fillRect/>
          </a:stretch>
        </p:blipFill>
        <p:spPr bwMode="auto">
          <a:xfrm>
            <a:off x="1143000" y="838200"/>
            <a:ext cx="7173531" cy="5854261"/>
          </a:xfrm>
          <a:prstGeom prst="rect">
            <a:avLst/>
          </a:prstGeom>
          <a:noFill/>
          <a:ln w="9525">
            <a:noFill/>
            <a:miter lim="800000"/>
            <a:headEnd/>
            <a:tailEnd/>
          </a:ln>
        </p:spPr>
      </p:pic>
      <p:cxnSp>
        <p:nvCxnSpPr>
          <p:cNvPr id="6" name="Straight Connector 5"/>
          <p:cNvCxnSpPr/>
          <p:nvPr/>
        </p:nvCxnSpPr>
        <p:spPr>
          <a:xfrm>
            <a:off x="2057400" y="1905000"/>
            <a:ext cx="12192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CA3T</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Accumulates Down the Network</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30</a:t>
            </a:fld>
            <a:endParaRPr lang="en-US">
              <a:solidFill>
                <a:prstClr val="white"/>
              </a:solidFill>
              <a:cs typeface="Arial" charset="0"/>
            </a:endParaRPr>
          </a:p>
        </p:txBody>
      </p:sp>
      <p:pic>
        <p:nvPicPr>
          <p:cNvPr id="36866" name="Picture 2"/>
          <p:cNvPicPr>
            <a:picLocks noChangeAspect="1" noChangeArrowheads="1"/>
          </p:cNvPicPr>
          <p:nvPr/>
        </p:nvPicPr>
        <p:blipFill>
          <a:blip r:embed="rId3" cstate="print"/>
          <a:srcRect/>
          <a:stretch>
            <a:fillRect/>
          </a:stretch>
        </p:blipFill>
        <p:spPr bwMode="auto">
          <a:xfrm>
            <a:off x="304800" y="1218446"/>
            <a:ext cx="5105400" cy="4953754"/>
          </a:xfrm>
          <a:prstGeom prst="rect">
            <a:avLst/>
          </a:prstGeom>
          <a:noFill/>
          <a:ln w="9525">
            <a:noFill/>
            <a:miter lim="800000"/>
            <a:headEnd/>
            <a:tailEnd/>
          </a:ln>
        </p:spPr>
      </p:pic>
      <p:sp>
        <p:nvSpPr>
          <p:cNvPr id="5" name="Text Box 10"/>
          <p:cNvSpPr txBox="1">
            <a:spLocks noChangeArrowheads="1"/>
          </p:cNvSpPr>
          <p:nvPr/>
        </p:nvSpPr>
        <p:spPr bwMode="auto">
          <a:xfrm>
            <a:off x="5486400" y="2438400"/>
            <a:ext cx="3429000" cy="1754326"/>
          </a:xfrm>
          <a:prstGeom prst="rect">
            <a:avLst/>
          </a:prstGeom>
          <a:solidFill>
            <a:schemeClr val="tx2"/>
          </a:solidFill>
          <a:ln w="9525">
            <a:solidFill>
              <a:schemeClr val="bg1"/>
            </a:solidFill>
            <a:miter lim="800000"/>
            <a:headEnd/>
            <a:tailEnd/>
          </a:ln>
          <a:effectLst/>
        </p:spPr>
        <p:txBody>
          <a:bodyPr wrap="square">
            <a:spAutoFit/>
          </a:bodyPr>
          <a:lstStyle/>
          <a:p>
            <a:pPr algn="l" eaLnBrk="1" hangingPunct="1"/>
            <a:r>
              <a:rPr lang="en-US" dirty="0" smtClean="0">
                <a:solidFill>
                  <a:schemeClr val="bg1"/>
                </a:solidFill>
                <a:cs typeface="Arial" charset="0"/>
              </a:rPr>
              <a:t>Average temperature (</a:t>
            </a:r>
            <a:r>
              <a:rPr lang="en-US" dirty="0" err="1" smtClean="0">
                <a:solidFill>
                  <a:schemeClr val="bg1"/>
                </a:solidFill>
                <a:cs typeface="Arial" charset="0"/>
              </a:rPr>
              <a:t>Deg.C</a:t>
            </a:r>
            <a:r>
              <a:rPr lang="en-US" dirty="0" smtClean="0">
                <a:solidFill>
                  <a:schemeClr val="bg1"/>
                </a:solidFill>
                <a:cs typeface="Arial" charset="0"/>
              </a:rPr>
              <a:t>*100) is computed by accumulating catchment allocations and then dividing by the cumulative drainage area (</a:t>
            </a:r>
            <a:r>
              <a:rPr lang="en-US" dirty="0" err="1" smtClean="0">
                <a:solidFill>
                  <a:schemeClr val="bg1"/>
                </a:solidFill>
                <a:cs typeface="Arial" charset="0"/>
              </a:rPr>
              <a:t>CumulativeArea.DivDASqKM</a:t>
            </a:r>
            <a:r>
              <a:rPr lang="en-US" dirty="0" smtClean="0">
                <a:solidFill>
                  <a:schemeClr val="bg1"/>
                </a:solidFill>
                <a:cs typeface="Arial" charset="0"/>
              </a:rPr>
              <a:t>)</a:t>
            </a:r>
          </a:p>
        </p:txBody>
      </p:sp>
      <p:cxnSp>
        <p:nvCxnSpPr>
          <p:cNvPr id="6" name="Straight Connector 5"/>
          <p:cNvCxnSpPr/>
          <p:nvPr/>
        </p:nvCxnSpPr>
        <p:spPr>
          <a:xfrm>
            <a:off x="685800" y="2590800"/>
            <a:ext cx="6096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00200" y="1905000"/>
            <a:ext cx="1371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Accumulations and Divergences</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31</a:t>
            </a:fld>
            <a:endParaRPr lang="en-US">
              <a:solidFill>
                <a:prstClr val="white"/>
              </a:solidFill>
              <a:cs typeface="Arial" charset="0"/>
            </a:endParaRPr>
          </a:p>
        </p:txBody>
      </p:sp>
      <p:pic>
        <p:nvPicPr>
          <p:cNvPr id="4" name="Picture 3" descr="Cumulativearea.jpg"/>
          <p:cNvPicPr>
            <a:picLocks noChangeAspect="1"/>
          </p:cNvPicPr>
          <p:nvPr/>
        </p:nvPicPr>
        <p:blipFill>
          <a:blip r:embed="rId3" cstate="print"/>
          <a:stretch>
            <a:fillRect/>
          </a:stretch>
        </p:blipFill>
        <p:spPr>
          <a:xfrm>
            <a:off x="0" y="1774077"/>
            <a:ext cx="9144000" cy="5083923"/>
          </a:xfrm>
          <a:prstGeom prst="rect">
            <a:avLst/>
          </a:prstGeom>
        </p:spPr>
      </p:pic>
      <p:cxnSp>
        <p:nvCxnSpPr>
          <p:cNvPr id="13" name="Straight Arrow Connector 12"/>
          <p:cNvCxnSpPr/>
          <p:nvPr/>
        </p:nvCxnSpPr>
        <p:spPr>
          <a:xfrm flipH="1">
            <a:off x="7620000" y="3124200"/>
            <a:ext cx="1219200" cy="152400"/>
          </a:xfrm>
          <a:prstGeom prst="straightConnector1">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038600" y="2057400"/>
            <a:ext cx="3581400" cy="1219200"/>
          </a:xfrm>
          <a:prstGeom prst="straightConnector1">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rot="1237099">
            <a:off x="2053095" y="2762201"/>
            <a:ext cx="3687741" cy="646331"/>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err="1" smtClean="0">
                <a:solidFill>
                  <a:schemeClr val="bg1"/>
                </a:solidFill>
                <a:cs typeface="Arial" charset="0"/>
              </a:rPr>
              <a:t>PlusFlowLineVAA.Divergence</a:t>
            </a:r>
            <a:r>
              <a:rPr lang="en-US" dirty="0" smtClean="0">
                <a:solidFill>
                  <a:schemeClr val="bg1"/>
                </a:solidFill>
                <a:cs typeface="Arial" charset="0"/>
              </a:rPr>
              <a:t> = 1</a:t>
            </a:r>
          </a:p>
          <a:p>
            <a:pPr algn="l" eaLnBrk="1" hangingPunct="1"/>
            <a:r>
              <a:rPr lang="en-US" dirty="0" smtClean="0">
                <a:solidFill>
                  <a:schemeClr val="bg1"/>
                </a:solidFill>
                <a:cs typeface="Arial" charset="0"/>
              </a:rPr>
              <a:t>Major Path</a:t>
            </a:r>
          </a:p>
        </p:txBody>
      </p:sp>
      <p:sp>
        <p:nvSpPr>
          <p:cNvPr id="17" name="Text Box 10"/>
          <p:cNvSpPr txBox="1">
            <a:spLocks noChangeArrowheads="1"/>
          </p:cNvSpPr>
          <p:nvPr/>
        </p:nvSpPr>
        <p:spPr bwMode="auto">
          <a:xfrm rot="20430579">
            <a:off x="3531504" y="4566272"/>
            <a:ext cx="3546677" cy="646331"/>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err="1" smtClean="0">
                <a:solidFill>
                  <a:schemeClr val="bg1"/>
                </a:solidFill>
                <a:cs typeface="Arial" charset="0"/>
              </a:rPr>
              <a:t>PlusFlowlineVAA.Divergence</a:t>
            </a:r>
            <a:r>
              <a:rPr lang="en-US" dirty="0" smtClean="0">
                <a:solidFill>
                  <a:schemeClr val="bg1"/>
                </a:solidFill>
                <a:cs typeface="Arial" charset="0"/>
              </a:rPr>
              <a:t> = 2</a:t>
            </a:r>
          </a:p>
          <a:p>
            <a:pPr algn="l" eaLnBrk="1" hangingPunct="1"/>
            <a:r>
              <a:rPr lang="en-US" dirty="0" smtClean="0">
                <a:solidFill>
                  <a:schemeClr val="bg1"/>
                </a:solidFill>
                <a:cs typeface="Arial" charset="0"/>
              </a:rPr>
              <a:t>Minor path</a:t>
            </a:r>
          </a:p>
        </p:txBody>
      </p:sp>
      <p:cxnSp>
        <p:nvCxnSpPr>
          <p:cNvPr id="14" name="Straight Arrow Connector 13"/>
          <p:cNvCxnSpPr/>
          <p:nvPr/>
        </p:nvCxnSpPr>
        <p:spPr>
          <a:xfrm flipH="1" flipV="1">
            <a:off x="685800" y="2895600"/>
            <a:ext cx="609600" cy="11430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209800" y="5715000"/>
            <a:ext cx="76200" cy="5334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505200" y="4495800"/>
            <a:ext cx="685800" cy="2286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419600" y="2438400"/>
            <a:ext cx="838200" cy="3048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077200" y="3810000"/>
            <a:ext cx="762000" cy="1524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latin typeface="Arial" panose="020B0604020202020204" pitchFamily="34" charset="0"/>
                <a:cs typeface="Arial" panose="020B0604020202020204" pitchFamily="34" charset="0"/>
              </a:rPr>
              <a:t>CA3T</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
        <p:nvSpPr>
          <p:cNvPr id="22"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Accumulations and Divergences</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32</a:t>
            </a:fld>
            <a:endParaRPr lang="en-US">
              <a:solidFill>
                <a:prstClr val="white"/>
              </a:solidFill>
              <a:cs typeface="Arial" charset="0"/>
            </a:endParaRPr>
          </a:p>
        </p:txBody>
      </p:sp>
      <p:pic>
        <p:nvPicPr>
          <p:cNvPr id="4" name="Picture 3" descr="Cumulativearea.jpg"/>
          <p:cNvPicPr>
            <a:picLocks noChangeAspect="1"/>
          </p:cNvPicPr>
          <p:nvPr/>
        </p:nvPicPr>
        <p:blipFill>
          <a:blip r:embed="rId3" cstate="print"/>
          <a:stretch>
            <a:fillRect/>
          </a:stretch>
        </p:blipFill>
        <p:spPr>
          <a:xfrm>
            <a:off x="0" y="1774077"/>
            <a:ext cx="9144000" cy="5083923"/>
          </a:xfrm>
          <a:prstGeom prst="rect">
            <a:avLst/>
          </a:prstGeom>
        </p:spPr>
      </p:pic>
      <p:cxnSp>
        <p:nvCxnSpPr>
          <p:cNvPr id="13" name="Straight Arrow Connector 12"/>
          <p:cNvCxnSpPr/>
          <p:nvPr/>
        </p:nvCxnSpPr>
        <p:spPr>
          <a:xfrm flipH="1">
            <a:off x="7620000" y="3124200"/>
            <a:ext cx="1219200" cy="152400"/>
          </a:xfrm>
          <a:prstGeom prst="straightConnector1">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038600" y="2057400"/>
            <a:ext cx="3581400" cy="1219200"/>
          </a:xfrm>
          <a:prstGeom prst="straightConnector1">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rot="1237099">
            <a:off x="2585653" y="2821655"/>
            <a:ext cx="2890535" cy="646331"/>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Divergence routing routes </a:t>
            </a:r>
          </a:p>
          <a:p>
            <a:pPr algn="l" eaLnBrk="1" hangingPunct="1"/>
            <a:r>
              <a:rPr lang="en-US" dirty="0" smtClean="0">
                <a:solidFill>
                  <a:schemeClr val="bg1"/>
                </a:solidFill>
                <a:cs typeface="Arial" charset="0"/>
              </a:rPr>
              <a:t>flow down major path</a:t>
            </a:r>
          </a:p>
        </p:txBody>
      </p:sp>
      <p:sp>
        <p:nvSpPr>
          <p:cNvPr id="17" name="Text Box 10"/>
          <p:cNvSpPr txBox="1">
            <a:spLocks noChangeArrowheads="1"/>
          </p:cNvSpPr>
          <p:nvPr/>
        </p:nvSpPr>
        <p:spPr bwMode="auto">
          <a:xfrm rot="20430579">
            <a:off x="3731333" y="4566272"/>
            <a:ext cx="3147015" cy="646331"/>
          </a:xfrm>
          <a:prstGeom prst="rect">
            <a:avLst/>
          </a:prstGeom>
          <a:solidFill>
            <a:schemeClr val="tx2"/>
          </a:solidFill>
          <a:ln w="9525">
            <a:solidFill>
              <a:schemeClr val="bg1"/>
            </a:solidFill>
            <a:miter lim="800000"/>
            <a:headEnd/>
            <a:tailEnd/>
          </a:ln>
          <a:effectLst/>
        </p:spPr>
        <p:txBody>
          <a:bodyPr wrap="none">
            <a:spAutoFit/>
          </a:bodyPr>
          <a:lstStyle/>
          <a:p>
            <a:pPr algn="l" eaLnBrk="1" hangingPunct="1"/>
            <a:r>
              <a:rPr lang="en-US" dirty="0" smtClean="0">
                <a:solidFill>
                  <a:schemeClr val="bg1"/>
                </a:solidFill>
                <a:cs typeface="Arial" charset="0"/>
              </a:rPr>
              <a:t>Divergence routing treats the</a:t>
            </a:r>
          </a:p>
          <a:p>
            <a:pPr algn="l" eaLnBrk="1" hangingPunct="1"/>
            <a:r>
              <a:rPr lang="en-US" dirty="0" smtClean="0">
                <a:solidFill>
                  <a:schemeClr val="bg1"/>
                </a:solidFill>
                <a:cs typeface="Arial" charset="0"/>
              </a:rPr>
              <a:t>Minor path as a start reach</a:t>
            </a:r>
          </a:p>
        </p:txBody>
      </p:sp>
      <p:cxnSp>
        <p:nvCxnSpPr>
          <p:cNvPr id="14" name="Straight Arrow Connector 13"/>
          <p:cNvCxnSpPr/>
          <p:nvPr/>
        </p:nvCxnSpPr>
        <p:spPr>
          <a:xfrm flipH="1" flipV="1">
            <a:off x="685800" y="2895600"/>
            <a:ext cx="609600" cy="11430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209800" y="5715000"/>
            <a:ext cx="76200" cy="5334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05200" y="4495800"/>
            <a:ext cx="685800" cy="2286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419600" y="2438400"/>
            <a:ext cx="838200" cy="3048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077200" y="3810000"/>
            <a:ext cx="762000" cy="1524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latin typeface="Arial" panose="020B0604020202020204" pitchFamily="34" charset="0"/>
                <a:cs typeface="Arial" panose="020B0604020202020204" pitchFamily="34" charset="0"/>
              </a:rPr>
              <a:t>CA3T</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
        <p:nvSpPr>
          <p:cNvPr id="22"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Accumulations and Divergences</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33</a:t>
            </a:fld>
            <a:endParaRPr lang="en-US">
              <a:solidFill>
                <a:prstClr val="white"/>
              </a:solidFill>
              <a:cs typeface="Arial" charset="0"/>
            </a:endParaRPr>
          </a:p>
        </p:txBody>
      </p:sp>
      <p:pic>
        <p:nvPicPr>
          <p:cNvPr id="4" name="Picture 3" descr="Cumulativearea.jpg"/>
          <p:cNvPicPr>
            <a:picLocks noChangeAspect="1"/>
          </p:cNvPicPr>
          <p:nvPr/>
        </p:nvPicPr>
        <p:blipFill>
          <a:blip r:embed="rId3" cstate="print"/>
          <a:stretch>
            <a:fillRect/>
          </a:stretch>
        </p:blipFill>
        <p:spPr>
          <a:xfrm>
            <a:off x="0" y="1774077"/>
            <a:ext cx="9144000" cy="5083923"/>
          </a:xfrm>
          <a:prstGeom prst="rect">
            <a:avLst/>
          </a:prstGeom>
        </p:spPr>
      </p:pic>
      <p:cxnSp>
        <p:nvCxnSpPr>
          <p:cNvPr id="13" name="Straight Arrow Connector 12"/>
          <p:cNvCxnSpPr/>
          <p:nvPr/>
        </p:nvCxnSpPr>
        <p:spPr>
          <a:xfrm flipH="1">
            <a:off x="7620000" y="3124200"/>
            <a:ext cx="1219200" cy="152400"/>
          </a:xfrm>
          <a:prstGeom prst="straightConnector1">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038600" y="2057400"/>
            <a:ext cx="3581400" cy="1219200"/>
          </a:xfrm>
          <a:prstGeom prst="straightConnector1">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rot="1237099">
            <a:off x="1423355" y="2644322"/>
            <a:ext cx="4316578" cy="646331"/>
          </a:xfrm>
          <a:prstGeom prst="rect">
            <a:avLst/>
          </a:prstGeom>
          <a:solidFill>
            <a:schemeClr val="tx2"/>
          </a:solidFill>
          <a:ln w="9525">
            <a:solidFill>
              <a:schemeClr val="bg1"/>
            </a:solidFill>
            <a:miter lim="800000"/>
            <a:headEnd/>
            <a:tailEnd/>
          </a:ln>
          <a:effectLst/>
        </p:spPr>
        <p:txBody>
          <a:bodyPr wrap="square">
            <a:spAutoFit/>
          </a:bodyPr>
          <a:lstStyle/>
          <a:p>
            <a:pPr algn="l" eaLnBrk="1" hangingPunct="1"/>
            <a:r>
              <a:rPr lang="en-US" dirty="0" err="1" smtClean="0">
                <a:solidFill>
                  <a:schemeClr val="bg1"/>
                </a:solidFill>
                <a:cs typeface="Arial" charset="0"/>
              </a:rPr>
              <a:t>CumulativeArea.DivDASqKM</a:t>
            </a:r>
            <a:r>
              <a:rPr lang="en-US" dirty="0" smtClean="0">
                <a:solidFill>
                  <a:schemeClr val="bg1"/>
                </a:solidFill>
                <a:cs typeface="Arial" charset="0"/>
              </a:rPr>
              <a:t> = 2.0682</a:t>
            </a:r>
          </a:p>
          <a:p>
            <a:r>
              <a:rPr lang="en-US" dirty="0" err="1" smtClean="0">
                <a:solidFill>
                  <a:schemeClr val="bg1"/>
                </a:solidFill>
                <a:cs typeface="Arial" charset="0"/>
              </a:rPr>
              <a:t>CumulativeArea.TotDASqKM</a:t>
            </a:r>
            <a:r>
              <a:rPr lang="en-US" dirty="0" smtClean="0">
                <a:solidFill>
                  <a:schemeClr val="bg1"/>
                </a:solidFill>
                <a:cs typeface="Arial" charset="0"/>
              </a:rPr>
              <a:t> = 2.0682</a:t>
            </a:r>
          </a:p>
        </p:txBody>
      </p:sp>
      <p:sp>
        <p:nvSpPr>
          <p:cNvPr id="17" name="Text Box 10"/>
          <p:cNvSpPr txBox="1">
            <a:spLocks noChangeArrowheads="1"/>
          </p:cNvSpPr>
          <p:nvPr/>
        </p:nvSpPr>
        <p:spPr bwMode="auto">
          <a:xfrm rot="20430579">
            <a:off x="3187006" y="4589167"/>
            <a:ext cx="4106293" cy="646331"/>
          </a:xfrm>
          <a:prstGeom prst="rect">
            <a:avLst/>
          </a:prstGeom>
          <a:solidFill>
            <a:schemeClr val="tx2"/>
          </a:solidFill>
          <a:ln w="9525">
            <a:solidFill>
              <a:schemeClr val="bg1"/>
            </a:solidFill>
            <a:miter lim="800000"/>
            <a:headEnd/>
            <a:tailEnd/>
          </a:ln>
          <a:effectLst/>
        </p:spPr>
        <p:txBody>
          <a:bodyPr wrap="square">
            <a:spAutoFit/>
          </a:bodyPr>
          <a:lstStyle/>
          <a:p>
            <a:r>
              <a:rPr lang="en-US" dirty="0" err="1" smtClean="0">
                <a:solidFill>
                  <a:schemeClr val="bg1"/>
                </a:solidFill>
                <a:cs typeface="Arial" charset="0"/>
              </a:rPr>
              <a:t>CumulativeArea.DivDASqKM</a:t>
            </a:r>
            <a:r>
              <a:rPr lang="en-US" dirty="0" smtClean="0">
                <a:solidFill>
                  <a:schemeClr val="bg1"/>
                </a:solidFill>
                <a:cs typeface="Arial" charset="0"/>
              </a:rPr>
              <a:t> = 0.342</a:t>
            </a:r>
          </a:p>
          <a:p>
            <a:r>
              <a:rPr lang="en-US" dirty="0" err="1" smtClean="0">
                <a:solidFill>
                  <a:schemeClr val="bg1"/>
                </a:solidFill>
                <a:cs typeface="Arial" charset="0"/>
              </a:rPr>
              <a:t>CumulativeArea.TotDASqKM</a:t>
            </a:r>
            <a:r>
              <a:rPr lang="en-US" dirty="0" smtClean="0">
                <a:solidFill>
                  <a:schemeClr val="bg1"/>
                </a:solidFill>
                <a:cs typeface="Arial" charset="0"/>
              </a:rPr>
              <a:t> = 2.0295</a:t>
            </a:r>
          </a:p>
        </p:txBody>
      </p:sp>
      <p:cxnSp>
        <p:nvCxnSpPr>
          <p:cNvPr id="9" name="Straight Arrow Connector 8"/>
          <p:cNvCxnSpPr/>
          <p:nvPr/>
        </p:nvCxnSpPr>
        <p:spPr>
          <a:xfrm flipH="1" flipV="1">
            <a:off x="685800" y="2895600"/>
            <a:ext cx="609600" cy="11430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209800" y="5715000"/>
            <a:ext cx="76200" cy="5334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05200" y="4495800"/>
            <a:ext cx="685800" cy="2286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419600" y="2438400"/>
            <a:ext cx="838200" cy="3048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077200" y="3810000"/>
            <a:ext cx="762000" cy="1524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latin typeface="Arial" panose="020B0604020202020204" pitchFamily="34" charset="0"/>
                <a:cs typeface="Arial" panose="020B0604020202020204" pitchFamily="34" charset="0"/>
              </a:rPr>
              <a:t>CA3T</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
        <p:nvSpPr>
          <p:cNvPr id="19"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Accumulations and Divergences</a:t>
            </a:r>
            <a:endParaRPr lang="en-US" dirty="0">
              <a:solidFill>
                <a:schemeClr val="tx1"/>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34</a:t>
            </a:fld>
            <a:endParaRPr lang="en-US">
              <a:solidFill>
                <a:prstClr val="white"/>
              </a:solidFill>
              <a:cs typeface="Arial" charset="0"/>
            </a:endParaRPr>
          </a:p>
        </p:txBody>
      </p:sp>
      <p:pic>
        <p:nvPicPr>
          <p:cNvPr id="4" name="Picture 3" descr="Cumulativearea.jpg"/>
          <p:cNvPicPr>
            <a:picLocks noChangeAspect="1"/>
          </p:cNvPicPr>
          <p:nvPr/>
        </p:nvPicPr>
        <p:blipFill>
          <a:blip r:embed="rId3" cstate="print"/>
          <a:stretch>
            <a:fillRect/>
          </a:stretch>
        </p:blipFill>
        <p:spPr>
          <a:xfrm>
            <a:off x="0" y="1774077"/>
            <a:ext cx="9144000" cy="5083923"/>
          </a:xfrm>
          <a:prstGeom prst="rect">
            <a:avLst/>
          </a:prstGeom>
        </p:spPr>
      </p:pic>
      <p:cxnSp>
        <p:nvCxnSpPr>
          <p:cNvPr id="13" name="Straight Arrow Connector 12"/>
          <p:cNvCxnSpPr/>
          <p:nvPr/>
        </p:nvCxnSpPr>
        <p:spPr>
          <a:xfrm flipH="1">
            <a:off x="7620000" y="3124200"/>
            <a:ext cx="1219200" cy="152400"/>
          </a:xfrm>
          <a:prstGeom prst="straightConnector1">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038600" y="2057400"/>
            <a:ext cx="3581400" cy="1219200"/>
          </a:xfrm>
          <a:prstGeom prst="straightConnector1">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rot="797054">
            <a:off x="853328" y="2861325"/>
            <a:ext cx="4419600" cy="646331"/>
          </a:xfrm>
          <a:prstGeom prst="rect">
            <a:avLst/>
          </a:prstGeom>
          <a:solidFill>
            <a:schemeClr val="tx2"/>
          </a:solidFill>
          <a:ln w="9525">
            <a:solidFill>
              <a:schemeClr val="bg1"/>
            </a:solidFill>
            <a:miter lim="800000"/>
            <a:headEnd/>
            <a:tailEnd/>
          </a:ln>
          <a:effectLst/>
        </p:spPr>
        <p:txBody>
          <a:bodyPr wrap="square">
            <a:spAutoFit/>
          </a:bodyPr>
          <a:lstStyle/>
          <a:p>
            <a:pPr algn="l" eaLnBrk="1" hangingPunct="1"/>
            <a:r>
              <a:rPr lang="en-US" dirty="0" err="1" smtClean="0">
                <a:solidFill>
                  <a:schemeClr val="bg1"/>
                </a:solidFill>
                <a:cs typeface="Arial" charset="0"/>
              </a:rPr>
              <a:t>CumulativeArea.DivDASqKM</a:t>
            </a:r>
            <a:r>
              <a:rPr lang="en-US" dirty="0" smtClean="0">
                <a:solidFill>
                  <a:schemeClr val="bg1"/>
                </a:solidFill>
                <a:cs typeface="Arial" charset="0"/>
              </a:rPr>
              <a:t> = 495.4995</a:t>
            </a:r>
          </a:p>
          <a:p>
            <a:r>
              <a:rPr lang="en-US" dirty="0" err="1" smtClean="0">
                <a:solidFill>
                  <a:schemeClr val="bg1"/>
                </a:solidFill>
                <a:cs typeface="Arial" charset="0"/>
              </a:rPr>
              <a:t>CumulativeArea.TotDASqKM</a:t>
            </a:r>
            <a:r>
              <a:rPr lang="en-US" dirty="0" smtClean="0">
                <a:solidFill>
                  <a:schemeClr val="bg1"/>
                </a:solidFill>
                <a:cs typeface="Arial" charset="0"/>
              </a:rPr>
              <a:t> = 497.187</a:t>
            </a:r>
          </a:p>
        </p:txBody>
      </p:sp>
      <p:sp>
        <p:nvSpPr>
          <p:cNvPr id="17" name="Text Box 10"/>
          <p:cNvSpPr txBox="1">
            <a:spLocks noChangeArrowheads="1"/>
          </p:cNvSpPr>
          <p:nvPr/>
        </p:nvSpPr>
        <p:spPr bwMode="auto">
          <a:xfrm>
            <a:off x="1371600" y="5943600"/>
            <a:ext cx="7772400" cy="646331"/>
          </a:xfrm>
          <a:prstGeom prst="rect">
            <a:avLst/>
          </a:prstGeom>
          <a:solidFill>
            <a:schemeClr val="tx2"/>
          </a:solidFill>
          <a:ln w="9525">
            <a:solidFill>
              <a:schemeClr val="bg1"/>
            </a:solidFill>
            <a:miter lim="800000"/>
            <a:headEnd/>
            <a:tailEnd/>
          </a:ln>
          <a:effectLst/>
        </p:spPr>
        <p:txBody>
          <a:bodyPr wrap="square">
            <a:spAutoFit/>
          </a:bodyPr>
          <a:lstStyle/>
          <a:p>
            <a:r>
              <a:rPr lang="en-US" dirty="0" smtClean="0">
                <a:solidFill>
                  <a:schemeClr val="bg1"/>
                </a:solidFill>
                <a:cs typeface="Arial" charset="0"/>
              </a:rPr>
              <a:t>The effects of total versus divergence accumulations carry downstream</a:t>
            </a:r>
          </a:p>
          <a:p>
            <a:r>
              <a:rPr lang="en-US" dirty="0" smtClean="0">
                <a:solidFill>
                  <a:schemeClr val="bg1"/>
                </a:solidFill>
                <a:cs typeface="Arial" charset="0"/>
              </a:rPr>
              <a:t>This makes total routing complex</a:t>
            </a:r>
          </a:p>
        </p:txBody>
      </p:sp>
      <p:cxnSp>
        <p:nvCxnSpPr>
          <p:cNvPr id="10" name="Straight Arrow Connector 9"/>
          <p:cNvCxnSpPr>
            <a:stCxn id="16" idx="2"/>
          </p:cNvCxnSpPr>
          <p:nvPr/>
        </p:nvCxnSpPr>
        <p:spPr>
          <a:xfrm flipH="1">
            <a:off x="1295400" y="3499009"/>
            <a:ext cx="1693470" cy="53959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28600" y="3124200"/>
            <a:ext cx="609600" cy="11430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590800" y="5334000"/>
            <a:ext cx="228600" cy="4572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05200" y="4495800"/>
            <a:ext cx="685800" cy="2286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419600" y="2438400"/>
            <a:ext cx="838200" cy="3048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077200" y="3810000"/>
            <a:ext cx="762000" cy="1524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latin typeface="Arial" panose="020B0604020202020204" pitchFamily="34" charset="0"/>
                <a:cs typeface="Arial" panose="020B0604020202020204" pitchFamily="34" charset="0"/>
              </a:rPr>
              <a:t>CA3T</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
        <p:nvSpPr>
          <p:cNvPr id="21"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Accumulations and Divergences</a:t>
            </a:r>
            <a:endParaRPr lang="en-US" dirty="0">
              <a:solidFill>
                <a:schemeClr val="tx1"/>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35</a:t>
            </a:fld>
            <a:endParaRPr lang="en-US">
              <a:solidFill>
                <a:prstClr val="white"/>
              </a:solidFill>
              <a:cs typeface="Arial" charset="0"/>
            </a:endParaRPr>
          </a:p>
        </p:txBody>
      </p:sp>
      <p:pic>
        <p:nvPicPr>
          <p:cNvPr id="5" name="Picture 4" descr="Cumulativearea_2.jpg"/>
          <p:cNvPicPr>
            <a:picLocks noChangeAspect="1"/>
          </p:cNvPicPr>
          <p:nvPr/>
        </p:nvPicPr>
        <p:blipFill>
          <a:blip r:embed="rId3" cstate="print"/>
          <a:stretch>
            <a:fillRect/>
          </a:stretch>
        </p:blipFill>
        <p:spPr>
          <a:xfrm>
            <a:off x="0" y="1774077"/>
            <a:ext cx="9144000" cy="5083923"/>
          </a:xfrm>
          <a:prstGeom prst="rect">
            <a:avLst/>
          </a:prstGeom>
        </p:spPr>
      </p:pic>
      <p:sp>
        <p:nvSpPr>
          <p:cNvPr id="6" name="Text Box 10"/>
          <p:cNvSpPr txBox="1">
            <a:spLocks noChangeArrowheads="1"/>
          </p:cNvSpPr>
          <p:nvPr/>
        </p:nvSpPr>
        <p:spPr bwMode="auto">
          <a:xfrm>
            <a:off x="1295400" y="4114800"/>
            <a:ext cx="3276600" cy="923330"/>
          </a:xfrm>
          <a:prstGeom prst="rect">
            <a:avLst/>
          </a:prstGeom>
          <a:solidFill>
            <a:schemeClr val="tx2"/>
          </a:solidFill>
          <a:ln w="9525">
            <a:solidFill>
              <a:schemeClr val="bg1"/>
            </a:solidFill>
            <a:miter lim="800000"/>
            <a:headEnd/>
            <a:tailEnd/>
          </a:ln>
          <a:effectLst/>
        </p:spPr>
        <p:txBody>
          <a:bodyPr wrap="square">
            <a:spAutoFit/>
          </a:bodyPr>
          <a:lstStyle/>
          <a:p>
            <a:r>
              <a:rPr lang="en-US" dirty="0" smtClean="0">
                <a:solidFill>
                  <a:schemeClr val="bg1"/>
                </a:solidFill>
                <a:cs typeface="Arial" charset="0"/>
              </a:rPr>
              <a:t>Total Accumulations get more </a:t>
            </a:r>
          </a:p>
          <a:p>
            <a:r>
              <a:rPr lang="en-US" dirty="0" smtClean="0">
                <a:solidFill>
                  <a:schemeClr val="bg1"/>
                </a:solidFill>
                <a:cs typeface="Arial" charset="0"/>
              </a:rPr>
              <a:t>“interesting” with multiple divergences</a:t>
            </a:r>
          </a:p>
        </p:txBody>
      </p:sp>
      <p:cxnSp>
        <p:nvCxnSpPr>
          <p:cNvPr id="7" name="Straight Arrow Connector 6"/>
          <p:cNvCxnSpPr/>
          <p:nvPr/>
        </p:nvCxnSpPr>
        <p:spPr>
          <a:xfrm flipH="1" flipV="1">
            <a:off x="838200" y="2667000"/>
            <a:ext cx="457200" cy="1447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12670" y="5029200"/>
            <a:ext cx="1049730" cy="685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28600" y="3962400"/>
            <a:ext cx="609600" cy="11430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514600" y="6400800"/>
            <a:ext cx="228600" cy="4572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191000" y="5257800"/>
            <a:ext cx="685800" cy="2286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124200" y="2971800"/>
            <a:ext cx="457200" cy="2286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04800" y="1828800"/>
            <a:ext cx="228600" cy="4572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81000" y="2362200"/>
            <a:ext cx="609600" cy="1524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229600" y="4343400"/>
            <a:ext cx="533400" cy="7620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latin typeface="Arial" panose="020B0604020202020204" pitchFamily="34" charset="0"/>
                <a:cs typeface="Arial" panose="020B0604020202020204" pitchFamily="34" charset="0"/>
              </a:rPr>
              <a:t>CA3T</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
        <p:nvSpPr>
          <p:cNvPr id="18"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Accumulations Across Drainage Areas</a:t>
            </a:r>
            <a:endParaRPr lang="en-US" dirty="0">
              <a:solidFill>
                <a:schemeClr val="tx1"/>
              </a:solidFill>
            </a:endParaRPr>
          </a:p>
        </p:txBody>
      </p:sp>
      <p:sp>
        <p:nvSpPr>
          <p:cNvPr id="12" name="Slide Number Placeholder 1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36</a:t>
            </a:fld>
            <a:endParaRPr lang="en-US">
              <a:solidFill>
                <a:prstClr val="white"/>
              </a:solidFill>
              <a:cs typeface="Arial" charset="0"/>
            </a:endParaRPr>
          </a:p>
        </p:txBody>
      </p:sp>
      <p:pic>
        <p:nvPicPr>
          <p:cNvPr id="4" name="Picture 3" descr="VPUs.jpg"/>
          <p:cNvPicPr>
            <a:picLocks noChangeAspect="1"/>
          </p:cNvPicPr>
          <p:nvPr/>
        </p:nvPicPr>
        <p:blipFill>
          <a:blip r:embed="rId3" cstate="print"/>
          <a:stretch>
            <a:fillRect/>
          </a:stretch>
        </p:blipFill>
        <p:spPr>
          <a:xfrm>
            <a:off x="0" y="1774077"/>
            <a:ext cx="9144000" cy="5083923"/>
          </a:xfrm>
          <a:prstGeom prst="rect">
            <a:avLst/>
          </a:prstGeom>
        </p:spPr>
      </p:pic>
      <p:cxnSp>
        <p:nvCxnSpPr>
          <p:cNvPr id="6" name="Straight Arrow Connector 5"/>
          <p:cNvCxnSpPr/>
          <p:nvPr/>
        </p:nvCxnSpPr>
        <p:spPr>
          <a:xfrm>
            <a:off x="4114800" y="3810000"/>
            <a:ext cx="2286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24400" y="4267200"/>
            <a:ext cx="3810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4572000"/>
            <a:ext cx="76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34000" y="4648200"/>
            <a:ext cx="3048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562600" y="4648200"/>
            <a:ext cx="228600" cy="38100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24400" y="49530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743200" y="4572000"/>
            <a:ext cx="2286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latin typeface="Arial" panose="020B0604020202020204" pitchFamily="34" charset="0"/>
                <a:cs typeface="Arial" panose="020B0604020202020204" pitchFamily="34" charset="0"/>
              </a:rPr>
              <a:t>CA3T</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
        <p:nvSpPr>
          <p:cNvPr id="14"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solidFill>
                  <a:schemeClr val="tx1"/>
                </a:solidFill>
              </a:rPr>
              <a:t>VPUAttributeExtension</a:t>
            </a:r>
            <a:endParaRPr lang="en-US" dirty="0">
              <a:solidFill>
                <a:schemeClr val="tx1"/>
              </a:solidFill>
            </a:endParaRPr>
          </a:p>
        </p:txBody>
      </p:sp>
      <p:sp>
        <p:nvSpPr>
          <p:cNvPr id="12" name="Slide Number Placeholder 1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37</a:t>
            </a:fld>
            <a:endParaRPr lang="en-US">
              <a:solidFill>
                <a:prstClr val="white"/>
              </a:solidFill>
              <a:cs typeface="Arial" charset="0"/>
            </a:endParaRPr>
          </a:p>
        </p:txBody>
      </p:sp>
      <p:pic>
        <p:nvPicPr>
          <p:cNvPr id="33794" name="Picture 2"/>
          <p:cNvPicPr>
            <a:picLocks noChangeAspect="1" noChangeArrowheads="1"/>
          </p:cNvPicPr>
          <p:nvPr/>
        </p:nvPicPr>
        <p:blipFill>
          <a:blip r:embed="rId3" cstate="print"/>
          <a:srcRect/>
          <a:stretch>
            <a:fillRect/>
          </a:stretch>
        </p:blipFill>
        <p:spPr bwMode="auto">
          <a:xfrm>
            <a:off x="2209800" y="1356217"/>
            <a:ext cx="6934200" cy="5501783"/>
          </a:xfrm>
          <a:prstGeom prst="rect">
            <a:avLst/>
          </a:prstGeom>
          <a:noFill/>
          <a:ln w="9525">
            <a:noFill/>
            <a:miter lim="800000"/>
            <a:headEnd/>
            <a:tailEnd/>
          </a:ln>
        </p:spPr>
      </p:pic>
      <p:sp>
        <p:nvSpPr>
          <p:cNvPr id="5" name="Rectangle 4"/>
          <p:cNvSpPr/>
          <p:nvPr/>
        </p:nvSpPr>
        <p:spPr>
          <a:xfrm>
            <a:off x="2286000" y="1371600"/>
            <a:ext cx="23622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6" name="Rectangle 5"/>
          <p:cNvSpPr/>
          <p:nvPr/>
        </p:nvSpPr>
        <p:spPr>
          <a:xfrm>
            <a:off x="2286000" y="2743200"/>
            <a:ext cx="2362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 name="Rectangle 6"/>
          <p:cNvSpPr/>
          <p:nvPr/>
        </p:nvSpPr>
        <p:spPr>
          <a:xfrm>
            <a:off x="2286000" y="3124200"/>
            <a:ext cx="2362200" cy="3733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8" name="Rectangle 7"/>
          <p:cNvSpPr/>
          <p:nvPr/>
        </p:nvSpPr>
        <p:spPr>
          <a:xfrm>
            <a:off x="4724400" y="1371600"/>
            <a:ext cx="23622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9" name="Rectangle 8"/>
          <p:cNvSpPr/>
          <p:nvPr/>
        </p:nvSpPr>
        <p:spPr>
          <a:xfrm>
            <a:off x="4724400" y="2133600"/>
            <a:ext cx="2362200" cy="441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0" name="Rectangle 9"/>
          <p:cNvSpPr/>
          <p:nvPr/>
        </p:nvSpPr>
        <p:spPr>
          <a:xfrm>
            <a:off x="7162800" y="1371600"/>
            <a:ext cx="1981200" cy="419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1" name="Rectangle 10"/>
          <p:cNvSpPr/>
          <p:nvPr/>
        </p:nvSpPr>
        <p:spPr>
          <a:xfrm>
            <a:off x="4724400" y="6553200"/>
            <a:ext cx="2362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3" name="Subtitle 2"/>
          <p:cNvSpPr txBox="1">
            <a:spLocks/>
          </p:cNvSpPr>
          <p:nvPr/>
        </p:nvSpPr>
        <p:spPr>
          <a:xfrm>
            <a:off x="0" y="6400800"/>
            <a:ext cx="2209800" cy="457200"/>
          </a:xfrm>
          <a:prstGeom prst="rect">
            <a:avLst/>
          </a:prstGeom>
        </p:spPr>
        <p:txBody>
          <a:bodyPr vert="horz" lIns="45720" rIns="45720">
            <a:normAutofit fontScale="92500" lnSpcReduction="1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err="1" smtClean="0">
                <a:solidFill>
                  <a:schemeClr val="bg1"/>
                </a:solidFill>
                <a:latin typeface="Arial" panose="020B0604020202020204" pitchFamily="34" charset="0"/>
                <a:cs typeface="Arial" panose="020B0604020202020204" pitchFamily="34" charset="0"/>
              </a:rPr>
              <a:t>VPUAttributes</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4"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Review of Extensions: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38</a:t>
            </a:fld>
            <a:endParaRPr lang="en-US">
              <a:solidFill>
                <a:prstClr val="white"/>
              </a:solidFill>
            </a:endParaRPr>
          </a:p>
        </p:txBody>
      </p:sp>
      <p:graphicFrame>
        <p:nvGraphicFramePr>
          <p:cNvPr id="5" name="Table 4"/>
          <p:cNvGraphicFramePr>
            <a:graphicFrameLocks noGrp="1"/>
          </p:cNvGraphicFramePr>
          <p:nvPr/>
        </p:nvGraphicFramePr>
        <p:xfrm>
          <a:off x="1524000" y="1397000"/>
          <a:ext cx="6096000" cy="40792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latin typeface="Arial" pitchFamily="34" charset="0"/>
                        </a:rPr>
                        <a:t>Folder</a:t>
                      </a:r>
                      <a:endParaRPr lang="en-US" dirty="0">
                        <a:latin typeface="Arial" pitchFamily="34" charset="0"/>
                      </a:endParaRPr>
                    </a:p>
                  </a:txBody>
                  <a:tcPr/>
                </a:tc>
                <a:tc>
                  <a:txBody>
                    <a:bodyPr/>
                    <a:lstStyle/>
                    <a:p>
                      <a:r>
                        <a:rPr lang="en-US" dirty="0" smtClean="0">
                          <a:latin typeface="Arial" pitchFamily="34" charset="0"/>
                        </a:rPr>
                        <a:t>Table(s)</a:t>
                      </a:r>
                      <a:endParaRPr lang="en-US" dirty="0">
                        <a:latin typeface="Arial" pitchFamily="34" charset="0"/>
                      </a:endParaRPr>
                    </a:p>
                  </a:txBody>
                  <a:tcPr/>
                </a:tc>
              </a:tr>
              <a:tr h="370840">
                <a:tc>
                  <a:txBody>
                    <a:bodyPr/>
                    <a:lstStyle/>
                    <a:p>
                      <a:r>
                        <a:rPr lang="en-US" dirty="0" err="1" smtClean="0">
                          <a:latin typeface="Arial" pitchFamily="34" charset="0"/>
                        </a:rPr>
                        <a:t>EROMExtension</a:t>
                      </a:r>
                      <a:endParaRPr lang="en-US" dirty="0">
                        <a:latin typeface="Arial" pitchFamily="34" charset="0"/>
                      </a:endParaRPr>
                    </a:p>
                  </a:txBody>
                  <a:tcPr/>
                </a:tc>
                <a:tc>
                  <a:txBody>
                    <a:bodyPr/>
                    <a:lstStyle/>
                    <a:p>
                      <a:r>
                        <a:rPr lang="en-US" dirty="0" smtClean="0">
                          <a:latin typeface="Arial" pitchFamily="34" charset="0"/>
                        </a:rPr>
                        <a:t>EROM_nn0001.DBF</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EROMQA_0001.PDF</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EROMQA_nn0001.DBF</a:t>
                      </a:r>
                      <a:endParaRPr lang="en-US" dirty="0">
                        <a:latin typeface="Arial" pitchFamily="34" charset="0"/>
                      </a:endParaRPr>
                    </a:p>
                  </a:txBody>
                  <a:tcPr/>
                </a:tc>
              </a:tr>
              <a:tr h="370840">
                <a:tc>
                  <a:txBody>
                    <a:bodyPr/>
                    <a:lstStyle/>
                    <a:p>
                      <a:r>
                        <a:rPr lang="en-US" dirty="0" err="1" smtClean="0">
                          <a:latin typeface="Arial" pitchFamily="34" charset="0"/>
                        </a:rPr>
                        <a:t>VogelExtension</a:t>
                      </a:r>
                      <a:endParaRPr lang="en-US" dirty="0">
                        <a:latin typeface="Arial" pitchFamily="34" charset="0"/>
                      </a:endParaRPr>
                    </a:p>
                  </a:txBody>
                  <a:tcPr/>
                </a:tc>
                <a:tc>
                  <a:txBody>
                    <a:bodyPr/>
                    <a:lstStyle/>
                    <a:p>
                      <a:r>
                        <a:rPr lang="en-US" dirty="0" smtClean="0">
                          <a:latin typeface="Arial" pitchFamily="34" charset="0"/>
                        </a:rPr>
                        <a:t>VogelFlow.DBF</a:t>
                      </a:r>
                      <a:endParaRPr lang="en-US" dirty="0">
                        <a:latin typeface="Arial" pitchFamily="34" charset="0"/>
                      </a:endParaRPr>
                    </a:p>
                  </a:txBody>
                  <a:tcPr/>
                </a:tc>
              </a:tr>
              <a:tr h="370840">
                <a:tc>
                  <a:txBody>
                    <a:bodyPr/>
                    <a:lstStyle/>
                    <a:p>
                      <a:r>
                        <a:rPr lang="en-US" dirty="0" err="1" smtClean="0">
                          <a:latin typeface="Arial" pitchFamily="34" charset="0"/>
                        </a:rPr>
                        <a:t>VPUAttributeExtension</a:t>
                      </a:r>
                      <a:endParaRPr lang="en-US" dirty="0">
                        <a:latin typeface="Arial" pitchFamily="34" charset="0"/>
                      </a:endParaRPr>
                    </a:p>
                  </a:txBody>
                  <a:tcPr/>
                </a:tc>
                <a:tc>
                  <a:txBody>
                    <a:bodyPr/>
                    <a:lstStyle/>
                    <a:p>
                      <a:r>
                        <a:rPr lang="en-US" dirty="0" smtClean="0">
                          <a:latin typeface="Arial" pitchFamily="34" charset="0"/>
                        </a:rPr>
                        <a:t>Cum…Precip.txt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Cum…Temp.txt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Incrlat.txt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err="1" smtClean="0">
                          <a:latin typeface="Arial" pitchFamily="34" charset="0"/>
                        </a:rPr>
                        <a:t>IncrPrecip</a:t>
                      </a:r>
                      <a:r>
                        <a:rPr lang="en-US" dirty="0" smtClean="0">
                          <a:latin typeface="Arial" pitchFamily="34" charset="0"/>
                        </a:rPr>
                        <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err="1" smtClean="0">
                          <a:latin typeface="Arial" pitchFamily="34" charset="0"/>
                        </a:rPr>
                        <a:t>IncrTemp</a:t>
                      </a:r>
                      <a:r>
                        <a:rPr lang="en-US" dirty="0" smtClean="0">
                          <a:latin typeface="Arial" pitchFamily="34" charset="0"/>
                        </a:rPr>
                        <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RO….txt</a:t>
                      </a:r>
                      <a:endParaRPr lang="en-US" dirty="0">
                        <a:latin typeface="Arial" pitchFamily="34" charset="0"/>
                      </a:endParaRPr>
                    </a:p>
                  </a:txBody>
                  <a:tcPr/>
                </a:tc>
              </a:tr>
            </a:tbl>
          </a:graphicData>
        </a:graphic>
      </p:graphicFrame>
      <p:graphicFrame>
        <p:nvGraphicFramePr>
          <p:cNvPr id="6" name="Table 5"/>
          <p:cNvGraphicFramePr>
            <a:graphicFrameLocks noGrp="1"/>
          </p:cNvGraphicFramePr>
          <p:nvPr/>
        </p:nvGraphicFramePr>
        <p:xfrm>
          <a:off x="1524000" y="1397000"/>
          <a:ext cx="6096000" cy="44500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latin typeface="Arial" pitchFamily="34" charset="0"/>
                        </a:rPr>
                        <a:t>Folder</a:t>
                      </a:r>
                      <a:endParaRPr lang="en-US" dirty="0">
                        <a:latin typeface="Arial" pitchFamily="34" charset="0"/>
                      </a:endParaRPr>
                    </a:p>
                  </a:txBody>
                  <a:tcPr/>
                </a:tc>
                <a:tc>
                  <a:txBody>
                    <a:bodyPr/>
                    <a:lstStyle/>
                    <a:p>
                      <a:r>
                        <a:rPr lang="en-US" dirty="0" smtClean="0">
                          <a:latin typeface="Arial" pitchFamily="34" charset="0"/>
                        </a:rPr>
                        <a:t>Table(s)</a:t>
                      </a:r>
                      <a:endParaRPr lang="en-US" dirty="0">
                        <a:latin typeface="Arial" pitchFamily="34" charset="0"/>
                      </a:endParaRPr>
                    </a:p>
                  </a:txBody>
                  <a:tcPr/>
                </a:tc>
              </a:tr>
              <a:tr h="370840">
                <a:tc>
                  <a:txBody>
                    <a:bodyPr/>
                    <a:lstStyle/>
                    <a:p>
                      <a:r>
                        <a:rPr lang="en-US" dirty="0" err="1" smtClean="0">
                          <a:latin typeface="Arial" pitchFamily="34" charset="0"/>
                        </a:rPr>
                        <a:t>EROMExtension</a:t>
                      </a:r>
                      <a:endParaRPr lang="en-US" dirty="0">
                        <a:latin typeface="Arial" pitchFamily="34" charset="0"/>
                      </a:endParaRPr>
                    </a:p>
                  </a:txBody>
                  <a:tcPr/>
                </a:tc>
                <a:tc>
                  <a:txBody>
                    <a:bodyPr/>
                    <a:lstStyle/>
                    <a:p>
                      <a:r>
                        <a:rPr lang="en-US" dirty="0" smtClean="0">
                          <a:latin typeface="Arial" pitchFamily="34" charset="0"/>
                        </a:rPr>
                        <a:t>EROM_nn0001.DBF</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EROMQA_0001.PDF</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EROMQA_nn0001.DBF</a:t>
                      </a:r>
                      <a:endParaRPr lang="en-US" dirty="0">
                        <a:latin typeface="Arial" pitchFamily="34" charset="0"/>
                      </a:endParaRPr>
                    </a:p>
                  </a:txBody>
                  <a:tcPr/>
                </a:tc>
              </a:tr>
              <a:tr h="370840">
                <a:tc>
                  <a:txBody>
                    <a:bodyPr/>
                    <a:lstStyle/>
                    <a:p>
                      <a:r>
                        <a:rPr lang="en-US" dirty="0" err="1" smtClean="0">
                          <a:latin typeface="Arial" pitchFamily="34" charset="0"/>
                        </a:rPr>
                        <a:t>VogelExtension</a:t>
                      </a:r>
                      <a:endParaRPr lang="en-US" dirty="0">
                        <a:latin typeface="Arial" pitchFamily="34" charset="0"/>
                      </a:endParaRPr>
                    </a:p>
                  </a:txBody>
                  <a:tcPr/>
                </a:tc>
                <a:tc>
                  <a:txBody>
                    <a:bodyPr/>
                    <a:lstStyle/>
                    <a:p>
                      <a:r>
                        <a:rPr lang="en-US" dirty="0" smtClean="0">
                          <a:latin typeface="Arial" pitchFamily="34" charset="0"/>
                        </a:rPr>
                        <a:t>VogelFlow.DBF</a:t>
                      </a:r>
                      <a:endParaRPr lang="en-US" dirty="0">
                        <a:latin typeface="Arial" pitchFamily="34" charset="0"/>
                      </a:endParaRPr>
                    </a:p>
                  </a:txBody>
                  <a:tcPr/>
                </a:tc>
              </a:tr>
              <a:tr h="370840">
                <a:tc>
                  <a:txBody>
                    <a:bodyPr/>
                    <a:lstStyle/>
                    <a:p>
                      <a:r>
                        <a:rPr lang="en-US" dirty="0" err="1" smtClean="0">
                          <a:latin typeface="Arial" pitchFamily="34" charset="0"/>
                        </a:rPr>
                        <a:t>VPUAttributeExtension</a:t>
                      </a:r>
                      <a:endParaRPr lang="en-US" dirty="0">
                        <a:latin typeface="Arial" pitchFamily="34" charset="0"/>
                      </a:endParaRPr>
                    </a:p>
                  </a:txBody>
                  <a:tcPr/>
                </a:tc>
                <a:tc>
                  <a:txBody>
                    <a:bodyPr/>
                    <a:lstStyle/>
                    <a:p>
                      <a:r>
                        <a:rPr lang="en-US" dirty="0" smtClean="0">
                          <a:latin typeface="Arial" pitchFamily="34" charset="0"/>
                        </a:rPr>
                        <a:t>Cum…Precip.txt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Cum…Temp.txt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Incrlat.txt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err="1" smtClean="0">
                          <a:latin typeface="Arial" pitchFamily="34" charset="0"/>
                        </a:rPr>
                        <a:t>IncrPrecip</a:t>
                      </a:r>
                      <a:r>
                        <a:rPr lang="en-US" dirty="0" smtClean="0">
                          <a:latin typeface="Arial" pitchFamily="34" charset="0"/>
                        </a:rPr>
                        <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err="1" smtClean="0">
                          <a:latin typeface="Arial" pitchFamily="34" charset="0"/>
                        </a:rPr>
                        <a:t>IncrTemp</a:t>
                      </a:r>
                      <a:r>
                        <a:rPr lang="en-US" dirty="0" smtClean="0">
                          <a:latin typeface="Arial" pitchFamily="34" charset="0"/>
                        </a:rPr>
                        <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RO….txt</a:t>
                      </a:r>
                      <a:endParaRPr lang="en-US" dirty="0">
                        <a:latin typeface="Arial" pitchFamily="34" charset="0"/>
                      </a:endParaRPr>
                    </a:p>
                  </a:txBody>
                  <a:tcPr/>
                </a:tc>
              </a:tr>
              <a:tr h="370840">
                <a:tc>
                  <a:txBody>
                    <a:bodyPr/>
                    <a:lstStyle/>
                    <a:p>
                      <a:r>
                        <a:rPr lang="en-US" dirty="0" smtClean="0">
                          <a:latin typeface="Arial" pitchFamily="34" charset="0"/>
                        </a:rPr>
                        <a:t>                        </a:t>
                      </a:r>
                      <a:endParaRPr lang="en-US" dirty="0">
                        <a:solidFill>
                          <a:srgbClr val="C00000"/>
                        </a:solidFill>
                        <a:latin typeface="Arial" pitchFamily="34" charset="0"/>
                      </a:endParaRPr>
                    </a:p>
                  </a:txBody>
                  <a:tcPr/>
                </a:tc>
                <a:tc>
                  <a:txBody>
                    <a:bodyPr/>
                    <a:lstStyle/>
                    <a:p>
                      <a:endParaRPr lang="en-US" b="1" dirty="0">
                        <a:solidFill>
                          <a:srgbClr val="C00000"/>
                        </a:solidFill>
                        <a:latin typeface="Arial" pitchFamily="34" charset="0"/>
                      </a:endParaRPr>
                    </a:p>
                  </a:txBody>
                  <a:tcPr/>
                </a:tc>
              </a:tr>
            </a:tbl>
          </a:graphicData>
        </a:graphic>
      </p:graphicFrame>
      <p:sp>
        <p:nvSpPr>
          <p:cNvPr id="7" name="Subtitle 2"/>
          <p:cNvSpPr txBox="1">
            <a:spLocks/>
          </p:cNvSpPr>
          <p:nvPr/>
        </p:nvSpPr>
        <p:spPr>
          <a:xfrm>
            <a:off x="0" y="6400800"/>
            <a:ext cx="2209800" cy="457200"/>
          </a:xfrm>
          <a:prstGeom prst="rect">
            <a:avLst/>
          </a:prstGeom>
        </p:spPr>
        <p:txBody>
          <a:bodyPr vert="horz" lIns="45720" rIns="45720">
            <a:normAutofit fontScale="92500" lnSpcReduction="1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err="1" smtClean="0">
                <a:solidFill>
                  <a:schemeClr val="bg1"/>
                </a:solidFill>
                <a:latin typeface="Arial" panose="020B0604020202020204" pitchFamily="34" charset="0"/>
                <a:cs typeface="Arial" panose="020B0604020202020204" pitchFamily="34" charset="0"/>
              </a:rPr>
              <a:t>VPUAttributes</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1"/>
                </a:solidFill>
              </a:rPr>
              <a:t>Two Methods For Flow Estimation</a:t>
            </a:r>
            <a:endParaRPr lang="en-US" dirty="0">
              <a:solidFill>
                <a:schemeClr val="tx1"/>
              </a:solidFill>
            </a:endParaRPr>
          </a:p>
        </p:txBody>
      </p:sp>
      <p:sp>
        <p:nvSpPr>
          <p:cNvPr id="2" name="Subtitle 1"/>
          <p:cNvSpPr>
            <a:spLocks noGrp="1"/>
          </p:cNvSpPr>
          <p:nvPr>
            <p:ph idx="1"/>
          </p:nvPr>
        </p:nvSpPr>
        <p:spPr/>
        <p:txBody>
          <a:bodyPr>
            <a:normAutofit/>
          </a:bodyPr>
          <a:lstStyle/>
          <a:p>
            <a:pPr marL="514350" indent="-514350" algn="l">
              <a:buFont typeface="+mj-lt"/>
              <a:buAutoNum type="arabicPeriod"/>
            </a:pPr>
            <a:r>
              <a:rPr lang="en-US" dirty="0" smtClean="0">
                <a:solidFill>
                  <a:schemeClr val="tx1"/>
                </a:solidFill>
              </a:rPr>
              <a:t>The Enhanced Runoff Method (</a:t>
            </a:r>
            <a:r>
              <a:rPr lang="en-US" b="1" dirty="0" smtClean="0">
                <a:solidFill>
                  <a:schemeClr val="tx1"/>
                </a:solidFill>
              </a:rPr>
              <a:t>EROM</a:t>
            </a:r>
            <a:r>
              <a:rPr lang="en-US" dirty="0" smtClean="0">
                <a:solidFill>
                  <a:schemeClr val="tx1"/>
                </a:solidFill>
              </a:rPr>
              <a:t>): A five-step process-based method</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smtClean="0">
                <a:solidFill>
                  <a:schemeClr val="tx1"/>
                </a:solidFill>
              </a:rPr>
              <a:t>The </a:t>
            </a:r>
            <a:r>
              <a:rPr lang="en-US" b="1" dirty="0" smtClean="0">
                <a:solidFill>
                  <a:schemeClr val="tx1"/>
                </a:solidFill>
              </a:rPr>
              <a:t>Vogel</a:t>
            </a:r>
            <a:r>
              <a:rPr lang="en-US" dirty="0" smtClean="0">
                <a:solidFill>
                  <a:schemeClr val="tx1"/>
                </a:solidFill>
              </a:rPr>
              <a:t> Method: A Regression-based method</a:t>
            </a:r>
          </a:p>
          <a:p>
            <a:pPr marL="514350" indent="-514350" algn="l"/>
            <a:endParaRPr lang="en-US" dirty="0" smtClean="0">
              <a:solidFill>
                <a:schemeClr val="tx1"/>
              </a:solidFill>
            </a:endParaRPr>
          </a:p>
          <a:p>
            <a:pPr marL="0" indent="0" algn="l">
              <a:buNone/>
            </a:pPr>
            <a:r>
              <a:rPr lang="en-US" dirty="0" smtClean="0">
                <a:solidFill>
                  <a:schemeClr val="tx1"/>
                </a:solidFill>
              </a:rPr>
              <a:t>There is also the supporting data used by these methods called </a:t>
            </a:r>
            <a:r>
              <a:rPr lang="en-US" b="1" dirty="0" err="1" smtClean="0">
                <a:solidFill>
                  <a:schemeClr val="tx1"/>
                </a:solidFill>
              </a:rPr>
              <a:t>VPUAttributeExtensions</a:t>
            </a:r>
            <a:endParaRPr lang="en-US" b="1" dirty="0">
              <a:solidFill>
                <a:schemeClr val="tx1"/>
              </a:solidFill>
            </a:endParaRPr>
          </a:p>
        </p:txBody>
      </p:sp>
      <p:sp>
        <p:nvSpPr>
          <p:cNvPr id="6" name="Slide Number Placeholder 5"/>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3</a:t>
            </a:fld>
            <a:endParaRPr lang="en-US">
              <a:solidFill>
                <a:prstClr val="white"/>
              </a:solidFill>
            </a:endParaRPr>
          </a:p>
        </p:txBody>
      </p:sp>
      <p:sp>
        <p:nvSpPr>
          <p:cNvPr id="5"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Introduction</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Review of Extensions: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39</a:t>
            </a:fld>
            <a:endParaRPr lang="en-US">
              <a:solidFill>
                <a:prstClr val="white"/>
              </a:solidFill>
            </a:endParaRPr>
          </a:p>
        </p:txBody>
      </p:sp>
      <p:graphicFrame>
        <p:nvGraphicFramePr>
          <p:cNvPr id="5" name="Table 4"/>
          <p:cNvGraphicFramePr>
            <a:graphicFrameLocks noGrp="1"/>
          </p:cNvGraphicFramePr>
          <p:nvPr/>
        </p:nvGraphicFramePr>
        <p:xfrm>
          <a:off x="1524000" y="1397000"/>
          <a:ext cx="6096000" cy="40792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latin typeface="Arial" pitchFamily="34" charset="0"/>
                        </a:rPr>
                        <a:t>Folder</a:t>
                      </a:r>
                      <a:endParaRPr lang="en-US" dirty="0">
                        <a:latin typeface="Arial" pitchFamily="34" charset="0"/>
                      </a:endParaRPr>
                    </a:p>
                  </a:txBody>
                  <a:tcPr/>
                </a:tc>
                <a:tc>
                  <a:txBody>
                    <a:bodyPr/>
                    <a:lstStyle/>
                    <a:p>
                      <a:r>
                        <a:rPr lang="en-US" dirty="0" smtClean="0">
                          <a:latin typeface="Arial" pitchFamily="34" charset="0"/>
                        </a:rPr>
                        <a:t>Table(s)</a:t>
                      </a:r>
                      <a:endParaRPr lang="en-US" dirty="0">
                        <a:latin typeface="Arial" pitchFamily="34" charset="0"/>
                      </a:endParaRPr>
                    </a:p>
                  </a:txBody>
                  <a:tcPr/>
                </a:tc>
              </a:tr>
              <a:tr h="370840">
                <a:tc>
                  <a:txBody>
                    <a:bodyPr/>
                    <a:lstStyle/>
                    <a:p>
                      <a:r>
                        <a:rPr lang="en-US" dirty="0" err="1" smtClean="0">
                          <a:latin typeface="Arial" pitchFamily="34" charset="0"/>
                        </a:rPr>
                        <a:t>EROMExtension</a:t>
                      </a:r>
                      <a:endParaRPr lang="en-US" dirty="0">
                        <a:latin typeface="Arial" pitchFamily="34" charset="0"/>
                      </a:endParaRPr>
                    </a:p>
                  </a:txBody>
                  <a:tcPr/>
                </a:tc>
                <a:tc>
                  <a:txBody>
                    <a:bodyPr/>
                    <a:lstStyle/>
                    <a:p>
                      <a:r>
                        <a:rPr lang="en-US" dirty="0" smtClean="0">
                          <a:latin typeface="Arial" pitchFamily="34" charset="0"/>
                        </a:rPr>
                        <a:t>EROM_nn0001.DBF</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EROMQA_0001.PDF</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EROMQA_nn0001.DBF</a:t>
                      </a:r>
                      <a:endParaRPr lang="en-US" dirty="0">
                        <a:latin typeface="Arial" pitchFamily="34" charset="0"/>
                      </a:endParaRPr>
                    </a:p>
                  </a:txBody>
                  <a:tcPr/>
                </a:tc>
              </a:tr>
              <a:tr h="370840">
                <a:tc>
                  <a:txBody>
                    <a:bodyPr/>
                    <a:lstStyle/>
                    <a:p>
                      <a:r>
                        <a:rPr lang="en-US" dirty="0" err="1" smtClean="0">
                          <a:latin typeface="Arial" pitchFamily="34" charset="0"/>
                        </a:rPr>
                        <a:t>VogelExtension</a:t>
                      </a:r>
                      <a:endParaRPr lang="en-US" dirty="0">
                        <a:latin typeface="Arial" pitchFamily="34" charset="0"/>
                      </a:endParaRPr>
                    </a:p>
                  </a:txBody>
                  <a:tcPr/>
                </a:tc>
                <a:tc>
                  <a:txBody>
                    <a:bodyPr/>
                    <a:lstStyle/>
                    <a:p>
                      <a:r>
                        <a:rPr lang="en-US" dirty="0" smtClean="0">
                          <a:latin typeface="Arial" pitchFamily="34" charset="0"/>
                        </a:rPr>
                        <a:t>VogelFlow.DBF</a:t>
                      </a:r>
                      <a:endParaRPr lang="en-US" dirty="0">
                        <a:latin typeface="Arial" pitchFamily="34" charset="0"/>
                      </a:endParaRPr>
                    </a:p>
                  </a:txBody>
                  <a:tcPr/>
                </a:tc>
              </a:tr>
              <a:tr h="370840">
                <a:tc>
                  <a:txBody>
                    <a:bodyPr/>
                    <a:lstStyle/>
                    <a:p>
                      <a:r>
                        <a:rPr lang="en-US" dirty="0" err="1" smtClean="0">
                          <a:latin typeface="Arial" pitchFamily="34" charset="0"/>
                        </a:rPr>
                        <a:t>VPUAttributeExtension</a:t>
                      </a:r>
                      <a:endParaRPr lang="en-US" dirty="0">
                        <a:latin typeface="Arial" pitchFamily="34" charset="0"/>
                      </a:endParaRPr>
                    </a:p>
                  </a:txBody>
                  <a:tcPr/>
                </a:tc>
                <a:tc>
                  <a:txBody>
                    <a:bodyPr/>
                    <a:lstStyle/>
                    <a:p>
                      <a:r>
                        <a:rPr lang="en-US" dirty="0" smtClean="0">
                          <a:latin typeface="Arial" pitchFamily="34" charset="0"/>
                        </a:rPr>
                        <a:t>Cum…Precip.txt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Cum…Temp.txt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Incrlat.txt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err="1" smtClean="0">
                          <a:latin typeface="Arial" pitchFamily="34" charset="0"/>
                        </a:rPr>
                        <a:t>IncrPrecip</a:t>
                      </a:r>
                      <a:r>
                        <a:rPr lang="en-US" dirty="0" smtClean="0">
                          <a:latin typeface="Arial" pitchFamily="34" charset="0"/>
                        </a:rPr>
                        <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err="1" smtClean="0">
                          <a:latin typeface="Arial" pitchFamily="34" charset="0"/>
                        </a:rPr>
                        <a:t>IncrTemp</a:t>
                      </a:r>
                      <a:r>
                        <a:rPr lang="en-US" dirty="0" smtClean="0">
                          <a:latin typeface="Arial" pitchFamily="34" charset="0"/>
                        </a:rPr>
                        <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RO….txt</a:t>
                      </a:r>
                      <a:endParaRPr lang="en-US" dirty="0">
                        <a:latin typeface="Arial" pitchFamily="34" charset="0"/>
                      </a:endParaRPr>
                    </a:p>
                  </a:txBody>
                  <a:tcPr/>
                </a:tc>
              </a:tr>
            </a:tbl>
          </a:graphicData>
        </a:graphic>
      </p:graphicFrame>
      <p:graphicFrame>
        <p:nvGraphicFramePr>
          <p:cNvPr id="6" name="Table 5"/>
          <p:cNvGraphicFramePr>
            <a:graphicFrameLocks noGrp="1"/>
          </p:cNvGraphicFramePr>
          <p:nvPr/>
        </p:nvGraphicFramePr>
        <p:xfrm>
          <a:off x="1524000" y="1397000"/>
          <a:ext cx="6096000" cy="44754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latin typeface="Arial" pitchFamily="34" charset="0"/>
                        </a:rPr>
                        <a:t>Folder</a:t>
                      </a:r>
                      <a:endParaRPr lang="en-US" dirty="0">
                        <a:latin typeface="Arial" pitchFamily="34" charset="0"/>
                      </a:endParaRPr>
                    </a:p>
                  </a:txBody>
                  <a:tcPr/>
                </a:tc>
                <a:tc>
                  <a:txBody>
                    <a:bodyPr/>
                    <a:lstStyle/>
                    <a:p>
                      <a:r>
                        <a:rPr lang="en-US" dirty="0" smtClean="0">
                          <a:latin typeface="Arial" pitchFamily="34" charset="0"/>
                        </a:rPr>
                        <a:t>Table(s)</a:t>
                      </a:r>
                      <a:endParaRPr lang="en-US" dirty="0">
                        <a:latin typeface="Arial" pitchFamily="34" charset="0"/>
                      </a:endParaRPr>
                    </a:p>
                  </a:txBody>
                  <a:tcPr/>
                </a:tc>
              </a:tr>
              <a:tr h="370840">
                <a:tc>
                  <a:txBody>
                    <a:bodyPr/>
                    <a:lstStyle/>
                    <a:p>
                      <a:r>
                        <a:rPr lang="en-US" dirty="0" err="1" smtClean="0">
                          <a:latin typeface="Arial" pitchFamily="34" charset="0"/>
                        </a:rPr>
                        <a:t>EROMExtension</a:t>
                      </a:r>
                      <a:endParaRPr lang="en-US" dirty="0">
                        <a:latin typeface="Arial" pitchFamily="34" charset="0"/>
                      </a:endParaRPr>
                    </a:p>
                  </a:txBody>
                  <a:tcPr/>
                </a:tc>
                <a:tc>
                  <a:txBody>
                    <a:bodyPr/>
                    <a:lstStyle/>
                    <a:p>
                      <a:r>
                        <a:rPr lang="en-US" dirty="0" smtClean="0">
                          <a:latin typeface="Arial" pitchFamily="34" charset="0"/>
                        </a:rPr>
                        <a:t>EROM_nn0001.DBF</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EROMQA_0001.PDF</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EROMQA_nn0001.DBF</a:t>
                      </a:r>
                      <a:endParaRPr lang="en-US" dirty="0">
                        <a:latin typeface="Arial" pitchFamily="34" charset="0"/>
                      </a:endParaRPr>
                    </a:p>
                  </a:txBody>
                  <a:tcPr/>
                </a:tc>
              </a:tr>
              <a:tr h="370840">
                <a:tc>
                  <a:txBody>
                    <a:bodyPr/>
                    <a:lstStyle/>
                    <a:p>
                      <a:r>
                        <a:rPr lang="en-US" dirty="0" err="1" smtClean="0">
                          <a:latin typeface="Arial" pitchFamily="34" charset="0"/>
                        </a:rPr>
                        <a:t>VogelExtension</a:t>
                      </a:r>
                      <a:endParaRPr lang="en-US" dirty="0">
                        <a:latin typeface="Arial" pitchFamily="34" charset="0"/>
                      </a:endParaRPr>
                    </a:p>
                  </a:txBody>
                  <a:tcPr/>
                </a:tc>
                <a:tc>
                  <a:txBody>
                    <a:bodyPr/>
                    <a:lstStyle/>
                    <a:p>
                      <a:r>
                        <a:rPr lang="en-US" dirty="0" smtClean="0">
                          <a:latin typeface="Arial" pitchFamily="34" charset="0"/>
                        </a:rPr>
                        <a:t>VogelFlow.DBF</a:t>
                      </a:r>
                      <a:endParaRPr lang="en-US" dirty="0">
                        <a:latin typeface="Arial" pitchFamily="34" charset="0"/>
                      </a:endParaRPr>
                    </a:p>
                  </a:txBody>
                  <a:tcPr/>
                </a:tc>
              </a:tr>
              <a:tr h="370840">
                <a:tc>
                  <a:txBody>
                    <a:bodyPr/>
                    <a:lstStyle/>
                    <a:p>
                      <a:r>
                        <a:rPr lang="en-US" dirty="0" err="1" smtClean="0">
                          <a:latin typeface="Arial" pitchFamily="34" charset="0"/>
                        </a:rPr>
                        <a:t>VPUAttributeExtension</a:t>
                      </a:r>
                      <a:endParaRPr lang="en-US" dirty="0">
                        <a:latin typeface="Arial" pitchFamily="34" charset="0"/>
                      </a:endParaRPr>
                    </a:p>
                  </a:txBody>
                  <a:tcPr/>
                </a:tc>
                <a:tc>
                  <a:txBody>
                    <a:bodyPr/>
                    <a:lstStyle/>
                    <a:p>
                      <a:r>
                        <a:rPr lang="en-US" dirty="0" smtClean="0">
                          <a:latin typeface="Arial" pitchFamily="34" charset="0"/>
                        </a:rPr>
                        <a:t>Cum…Precip.txt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Cum…Temp.txt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Incrlat.txt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err="1" smtClean="0">
                          <a:latin typeface="Arial" pitchFamily="34" charset="0"/>
                        </a:rPr>
                        <a:t>IncrPrecip</a:t>
                      </a:r>
                      <a:r>
                        <a:rPr lang="en-US" dirty="0" smtClean="0">
                          <a:latin typeface="Arial" pitchFamily="34" charset="0"/>
                        </a:rPr>
                        <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err="1" smtClean="0">
                          <a:latin typeface="Arial" pitchFamily="34" charset="0"/>
                        </a:rPr>
                        <a:t>IncrTemp</a:t>
                      </a:r>
                      <a:r>
                        <a:rPr lang="en-US" dirty="0" smtClean="0">
                          <a:latin typeface="Arial" pitchFamily="34" charset="0"/>
                        </a:rPr>
                        <a:t>….txt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RO….txt</a:t>
                      </a:r>
                      <a:endParaRPr lang="en-US" dirty="0">
                        <a:latin typeface="Arial" pitchFamily="34" charset="0"/>
                      </a:endParaRPr>
                    </a:p>
                  </a:txBody>
                  <a:tcPr/>
                </a:tc>
              </a:tr>
              <a:tr h="370840">
                <a:tc>
                  <a:txBody>
                    <a:bodyPr/>
                    <a:lstStyle/>
                    <a:p>
                      <a:r>
                        <a:rPr lang="en-US" dirty="0" smtClean="0">
                          <a:solidFill>
                            <a:srgbClr val="C00000"/>
                          </a:solidFill>
                          <a:latin typeface="Arial" pitchFamily="34" charset="0"/>
                        </a:rPr>
                        <a:t>                     NEW!  </a:t>
                      </a:r>
                      <a:r>
                        <a:rPr lang="en-US" sz="2000" baseline="0" dirty="0" smtClean="0">
                          <a:solidFill>
                            <a:srgbClr val="C00000"/>
                          </a:solidFill>
                          <a:latin typeface="Arial" pitchFamily="34" charset="0"/>
                        </a:rPr>
                        <a:t>--</a:t>
                      </a:r>
                      <a:r>
                        <a:rPr lang="en-US" sz="2000" baseline="0" dirty="0" smtClean="0">
                          <a:solidFill>
                            <a:srgbClr val="C00000"/>
                          </a:solidFill>
                          <a:latin typeface="Arial" pitchFamily="34" charset="0"/>
                          <a:sym typeface="Wingdings" pitchFamily="2" charset="2"/>
                        </a:rPr>
                        <a:t></a:t>
                      </a:r>
                      <a:endParaRPr lang="en-US" sz="2000" baseline="0" dirty="0">
                        <a:solidFill>
                          <a:srgbClr val="C00000"/>
                        </a:solidFill>
                        <a:latin typeface="Arial" pitchFamily="34" charset="0"/>
                      </a:endParaRPr>
                    </a:p>
                  </a:txBody>
                  <a:tcPr/>
                </a:tc>
                <a:tc>
                  <a:txBody>
                    <a:bodyPr/>
                    <a:lstStyle/>
                    <a:p>
                      <a:r>
                        <a:rPr lang="en-US" b="1" dirty="0" smtClean="0">
                          <a:solidFill>
                            <a:srgbClr val="C00000"/>
                          </a:solidFill>
                          <a:latin typeface="Arial" pitchFamily="34" charset="0"/>
                        </a:rPr>
                        <a:t>Cum….</a:t>
                      </a:r>
                      <a:r>
                        <a:rPr lang="en-US" b="1" dirty="0" err="1" smtClean="0">
                          <a:solidFill>
                            <a:srgbClr val="C00000"/>
                          </a:solidFill>
                          <a:latin typeface="Arial" pitchFamily="34" charset="0"/>
                        </a:rPr>
                        <a:t>RO.txt</a:t>
                      </a:r>
                      <a:endParaRPr lang="en-US" b="1" dirty="0">
                        <a:solidFill>
                          <a:srgbClr val="C00000"/>
                        </a:solidFill>
                        <a:latin typeface="Arial" pitchFamily="34" charset="0"/>
                      </a:endParaRPr>
                    </a:p>
                  </a:txBody>
                  <a:tcPr/>
                </a:tc>
              </a:tr>
            </a:tbl>
          </a:graphicData>
        </a:graphic>
      </p:graphicFrame>
      <p:sp>
        <p:nvSpPr>
          <p:cNvPr id="7" name="Subtitle 2"/>
          <p:cNvSpPr txBox="1">
            <a:spLocks/>
          </p:cNvSpPr>
          <p:nvPr/>
        </p:nvSpPr>
        <p:spPr>
          <a:xfrm>
            <a:off x="0" y="6400800"/>
            <a:ext cx="2209800" cy="457200"/>
          </a:xfrm>
          <a:prstGeom prst="rect">
            <a:avLst/>
          </a:prstGeom>
        </p:spPr>
        <p:txBody>
          <a:bodyPr vert="horz" lIns="45720" rIns="45720">
            <a:normAutofit fontScale="92500" lnSpcReduction="1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err="1" smtClean="0">
                <a:solidFill>
                  <a:schemeClr val="bg1"/>
                </a:solidFill>
                <a:latin typeface="Arial" panose="020B0604020202020204" pitchFamily="34" charset="0"/>
                <a:cs typeface="Arial" panose="020B0604020202020204" pitchFamily="34" charset="0"/>
              </a:rPr>
              <a:t>VPUAttributes</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There Are Other “Extensions”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40</a:t>
            </a:fld>
            <a:endParaRPr lang="en-US">
              <a:solidFill>
                <a:prstClr val="white"/>
              </a:solidFill>
            </a:endParaRPr>
          </a:p>
        </p:txBody>
      </p:sp>
      <p:pic>
        <p:nvPicPr>
          <p:cNvPr id="8194" name="Picture 2"/>
          <p:cNvPicPr>
            <a:picLocks noChangeAspect="1" noChangeArrowheads="1"/>
          </p:cNvPicPr>
          <p:nvPr/>
        </p:nvPicPr>
        <p:blipFill>
          <a:blip r:embed="rId3" cstate="print"/>
          <a:srcRect/>
          <a:stretch>
            <a:fillRect/>
          </a:stretch>
        </p:blipFill>
        <p:spPr bwMode="auto">
          <a:xfrm>
            <a:off x="0" y="1336607"/>
            <a:ext cx="9144001" cy="4683193"/>
          </a:xfrm>
          <a:prstGeom prst="rect">
            <a:avLst/>
          </a:prstGeom>
          <a:noFill/>
          <a:ln w="9525">
            <a:noFill/>
            <a:miter lim="800000"/>
            <a:headEnd/>
            <a:tailEnd/>
          </a:ln>
        </p:spPr>
      </p:pic>
      <p:cxnSp>
        <p:nvCxnSpPr>
          <p:cNvPr id="7" name="Straight Connector 6"/>
          <p:cNvCxnSpPr/>
          <p:nvPr/>
        </p:nvCxnSpPr>
        <p:spPr>
          <a:xfrm>
            <a:off x="228600" y="4343400"/>
            <a:ext cx="1371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ubtitle 2"/>
          <p:cNvSpPr txBox="1">
            <a:spLocks/>
          </p:cNvSpPr>
          <p:nvPr/>
        </p:nvSpPr>
        <p:spPr>
          <a:xfrm>
            <a:off x="0" y="6400800"/>
            <a:ext cx="2209800" cy="457200"/>
          </a:xfrm>
          <a:prstGeom prst="rect">
            <a:avLst/>
          </a:prstGeom>
        </p:spPr>
        <p:txBody>
          <a:bodyPr vert="horz" lIns="45720" rIns="45720">
            <a:normAutofit fontScale="92500" lnSpcReduction="1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err="1" smtClean="0">
                <a:solidFill>
                  <a:schemeClr val="bg1"/>
                </a:solidFill>
                <a:latin typeface="Arial" panose="020B0604020202020204" pitchFamily="34" charset="0"/>
                <a:cs typeface="Arial" panose="020B0604020202020204" pitchFamily="34" charset="0"/>
              </a:rPr>
              <a:t>VPUAttributes</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effectLst/>
              </a:rPr>
              <a:t>Resources</a:t>
            </a:r>
            <a:endParaRPr lang="en-US" sz="3200" dirty="0">
              <a:effectLst/>
            </a:endParaRPr>
          </a:p>
        </p:txBody>
      </p:sp>
      <p:sp>
        <p:nvSpPr>
          <p:cNvPr id="3" name="Content Placeholder 2"/>
          <p:cNvSpPr>
            <a:spLocks noGrp="1"/>
          </p:cNvSpPr>
          <p:nvPr>
            <p:ph idx="1"/>
          </p:nvPr>
        </p:nvSpPr>
        <p:spPr/>
        <p:txBody>
          <a:bodyPr>
            <a:normAutofit fontScale="85000" lnSpcReduction="20000"/>
          </a:bodyPr>
          <a:lstStyle/>
          <a:p>
            <a:pPr marL="0" indent="0">
              <a:buClr>
                <a:schemeClr val="accent3">
                  <a:lumMod val="75000"/>
                </a:schemeClr>
              </a:buClr>
              <a:buNone/>
            </a:pPr>
            <a:r>
              <a:rPr lang="en-US" sz="2800" dirty="0">
                <a:latin typeface="Arial" panose="020B0604020202020204" pitchFamily="34" charset="0"/>
                <a:cs typeface="Arial" panose="020B0604020202020204" pitchFamily="34" charset="0"/>
              </a:rPr>
              <a:t>Additional information on NHDPlus is available from the NHDPlus website documentation page.  You are encouraged to read and reference the NHDPlusV21 User Guide and other NHDPlus documentation.</a:t>
            </a: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maintains a user email list and periodically sends emails regarding new tools, data, documentation, and events.  If you would like to be on the user list, send an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also provides technical support to users of the data and tools.  If you have a technical support question, please send a detailed email </a:t>
            </a:r>
            <a:r>
              <a:rPr lang="en-US" sz="2800">
                <a:latin typeface="Arial" panose="020B0604020202020204" pitchFamily="34" charset="0"/>
                <a:cs typeface="Arial" panose="020B0604020202020204" pitchFamily="34" charset="0"/>
              </a:rPr>
              <a:t>to </a:t>
            </a:r>
            <a:r>
              <a:rPr lang="en-US" sz="2800" u="sng">
                <a:latin typeface="Arial" panose="020B0604020202020204" pitchFamily="34" charset="0"/>
                <a:cs typeface="Arial" panose="020B0604020202020204" pitchFamily="34" charset="0"/>
                <a:hlinkClick r:id="rId3"/>
              </a:rPr>
              <a:t>nhdplus-support@epa.gov</a:t>
            </a:r>
            <a:endParaRPr lang="en-US" sz="2800">
              <a:latin typeface="Arial" panose="020B0604020202020204" pitchFamily="34" charset="0"/>
              <a:cs typeface="Arial" panose="020B0604020202020204" pitchFamily="34" charset="0"/>
            </a:endParaRPr>
          </a:p>
          <a:p>
            <a:pPr marL="109728" indent="0">
              <a:buNone/>
            </a:pPr>
            <a:endParaRPr lang="en-US" dirty="0"/>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41</a:t>
            </a:fld>
            <a:endParaRPr lang="en-US">
              <a:solidFill>
                <a:prstClr val="white"/>
              </a:solidFill>
            </a:endParaRPr>
          </a:p>
        </p:txBody>
      </p:sp>
      <p:sp>
        <p:nvSpPr>
          <p:cNvPr id="9"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Resources</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0"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higanquarterlyreview.com/wp-content/uploads/2013/06/the-end-movie-postcard1.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6475" y="1838324"/>
            <a:ext cx="4505325" cy="29622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fld id="{878AE4B3-FE51-4F60-8523-600FF4E0E673}" type="slidenum">
              <a:rPr lang="en-US" smtClean="0">
                <a:latin typeface="Calibri" panose="020F0502020204030204" pitchFamily="34" charset="0"/>
              </a:rPr>
              <a:pPr/>
              <a:t>42</a:t>
            </a:fld>
            <a:endParaRPr lang="en-US">
              <a:latin typeface="Calibri" panose="020F0502020204030204" pitchFamily="34" charset="0"/>
            </a:endParaRPr>
          </a:p>
        </p:txBody>
      </p:sp>
    </p:spTree>
    <p:extLst>
      <p:ext uri="{BB962C8B-B14F-4D97-AF65-F5344CB8AC3E}">
        <p14:creationId xmlns:p14="http://schemas.microsoft.com/office/powerpoint/2010/main" val="3869594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800" dirty="0" smtClean="0">
                <a:solidFill>
                  <a:schemeClr val="tx1"/>
                </a:solidFill>
              </a:rPr>
              <a:t>Extensions Are Provided by Vector Processing Unit (VPU)</a:t>
            </a:r>
            <a:endParaRPr lang="en-US" sz="4800" dirty="0">
              <a:solidFill>
                <a:schemeClr val="tx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4</a:t>
            </a:fld>
            <a:endParaRPr lang="en-US">
              <a:solidFill>
                <a:prstClr val="white"/>
              </a:solidFill>
              <a:cs typeface="Arial" charset="0"/>
            </a:endParaRPr>
          </a:p>
        </p:txBody>
      </p:sp>
      <p:pic>
        <p:nvPicPr>
          <p:cNvPr id="4" name="Picture 3" descr="VPUs for extensions_2.jpg"/>
          <p:cNvPicPr>
            <a:picLocks noChangeAspect="1"/>
          </p:cNvPicPr>
          <p:nvPr/>
        </p:nvPicPr>
        <p:blipFill>
          <a:blip r:embed="rId3" cstate="print"/>
          <a:stretch>
            <a:fillRect/>
          </a:stretch>
        </p:blipFill>
        <p:spPr>
          <a:xfrm>
            <a:off x="0" y="2052394"/>
            <a:ext cx="9144000" cy="4805606"/>
          </a:xfrm>
          <a:prstGeom prst="rect">
            <a:avLst/>
          </a:prstGeom>
        </p:spPr>
      </p:pic>
      <p:cxnSp>
        <p:nvCxnSpPr>
          <p:cNvPr id="6" name="Straight Arrow Connector 5"/>
          <p:cNvCxnSpPr/>
          <p:nvPr/>
        </p:nvCxnSpPr>
        <p:spPr>
          <a:xfrm flipH="1" flipV="1">
            <a:off x="6400800" y="4800600"/>
            <a:ext cx="1219200" cy="1066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86600" y="5867400"/>
            <a:ext cx="1428596" cy="923330"/>
          </a:xfrm>
          <a:prstGeom prst="rect">
            <a:avLst/>
          </a:prstGeom>
          <a:noFill/>
        </p:spPr>
        <p:txBody>
          <a:bodyPr wrap="none" rtlCol="0">
            <a:spAutoFit/>
          </a:bodyPr>
          <a:lstStyle/>
          <a:p>
            <a:r>
              <a:rPr lang="en-US" dirty="0" smtClean="0"/>
              <a:t>Tennessee</a:t>
            </a:r>
          </a:p>
          <a:p>
            <a:r>
              <a:rPr lang="en-US" dirty="0" smtClean="0"/>
              <a:t>River Basin:</a:t>
            </a:r>
          </a:p>
          <a:p>
            <a:r>
              <a:rPr lang="en-US" dirty="0" smtClean="0"/>
              <a:t>\MS\06\</a:t>
            </a:r>
            <a:endParaRPr lang="en-US" dirty="0"/>
          </a:p>
        </p:txBody>
      </p:sp>
      <p:sp>
        <p:nvSpPr>
          <p:cNvPr id="8" name="Subtitle 2"/>
          <p:cNvSpPr txBox="1">
            <a:spLocks/>
          </p:cNvSpPr>
          <p:nvPr/>
        </p:nvSpPr>
        <p:spPr>
          <a:xfrm>
            <a:off x="0" y="6191696"/>
            <a:ext cx="2209800" cy="666304"/>
          </a:xfrm>
          <a:prstGeom prst="rect">
            <a:avLst/>
          </a:prstGeom>
        </p:spPr>
        <p:txBody>
          <a:bodyPr vert="horz" lIns="45720" rIns="45720">
            <a:normAutofit fontScale="85000" lnSpcReduction="2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latin typeface="Arial" panose="020B0604020202020204" pitchFamily="34" charset="0"/>
                <a:cs typeface="Arial" panose="020B0604020202020204" pitchFamily="34" charset="0"/>
              </a:rPr>
              <a:t>Data Organization</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
        <p:nvSpPr>
          <p:cNvPr id="9"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The Folder Structure and the Extensions</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5</a:t>
            </a:fld>
            <a:endParaRPr lang="en-US">
              <a:solidFill>
                <a:prstClr val="white"/>
              </a:solidFill>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4495800" y="2690499"/>
            <a:ext cx="2895601" cy="4167501"/>
          </a:xfrm>
          <a:prstGeom prst="rect">
            <a:avLst/>
          </a:prstGeom>
          <a:noFill/>
          <a:ln w="9525">
            <a:noFill/>
            <a:miter lim="800000"/>
            <a:headEnd/>
            <a:tailEnd/>
          </a:ln>
        </p:spPr>
      </p:pic>
      <p:sp>
        <p:nvSpPr>
          <p:cNvPr id="5" name="TextBox 4"/>
          <p:cNvSpPr txBox="1"/>
          <p:nvPr/>
        </p:nvSpPr>
        <p:spPr>
          <a:xfrm>
            <a:off x="2286000" y="1905000"/>
            <a:ext cx="5262979" cy="646331"/>
          </a:xfrm>
          <a:prstGeom prst="rect">
            <a:avLst/>
          </a:prstGeom>
          <a:noFill/>
        </p:spPr>
        <p:txBody>
          <a:bodyPr wrap="none" rtlCol="0">
            <a:spAutoFit/>
          </a:bodyPr>
          <a:lstStyle/>
          <a:p>
            <a:r>
              <a:rPr lang="en-US" sz="3600" dirty="0" smtClean="0"/>
              <a:t>In \NHDPlusV21\MS\06:</a:t>
            </a:r>
            <a:endParaRPr lang="en-US" sz="3600" dirty="0"/>
          </a:p>
        </p:txBody>
      </p:sp>
      <p:cxnSp>
        <p:nvCxnSpPr>
          <p:cNvPr id="7" name="Straight Arrow Connector 6"/>
          <p:cNvCxnSpPr/>
          <p:nvPr/>
        </p:nvCxnSpPr>
        <p:spPr>
          <a:xfrm>
            <a:off x="1600200" y="2971800"/>
            <a:ext cx="2895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ubtitle 2"/>
          <p:cNvSpPr txBox="1">
            <a:spLocks/>
          </p:cNvSpPr>
          <p:nvPr/>
        </p:nvSpPr>
        <p:spPr>
          <a:xfrm>
            <a:off x="0" y="6191696"/>
            <a:ext cx="2209800" cy="666304"/>
          </a:xfrm>
          <a:prstGeom prst="rect">
            <a:avLst/>
          </a:prstGeom>
        </p:spPr>
        <p:txBody>
          <a:bodyPr vert="horz" lIns="45720" rIns="45720">
            <a:normAutofit fontScale="85000" lnSpcReduction="2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Data Organization</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The Folder Structure and the Extensions</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6</a:t>
            </a:fld>
            <a:endParaRPr lang="en-US">
              <a:solidFill>
                <a:prstClr val="white"/>
              </a:solidFill>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4495800" y="2690499"/>
            <a:ext cx="2895601" cy="4167501"/>
          </a:xfrm>
          <a:prstGeom prst="rect">
            <a:avLst/>
          </a:prstGeom>
          <a:noFill/>
          <a:ln w="9525">
            <a:noFill/>
            <a:miter lim="800000"/>
            <a:headEnd/>
            <a:tailEnd/>
          </a:ln>
        </p:spPr>
      </p:pic>
      <p:sp>
        <p:nvSpPr>
          <p:cNvPr id="5" name="TextBox 4"/>
          <p:cNvSpPr txBox="1"/>
          <p:nvPr/>
        </p:nvSpPr>
        <p:spPr>
          <a:xfrm>
            <a:off x="2286000" y="1905000"/>
            <a:ext cx="5262979" cy="646331"/>
          </a:xfrm>
          <a:prstGeom prst="rect">
            <a:avLst/>
          </a:prstGeom>
          <a:noFill/>
        </p:spPr>
        <p:txBody>
          <a:bodyPr wrap="none" rtlCol="0">
            <a:spAutoFit/>
          </a:bodyPr>
          <a:lstStyle/>
          <a:p>
            <a:r>
              <a:rPr lang="en-US" sz="3600" dirty="0" smtClean="0"/>
              <a:t>In \NHDPlusV21\MS\06:</a:t>
            </a:r>
            <a:endParaRPr lang="en-US" sz="3600" dirty="0"/>
          </a:p>
        </p:txBody>
      </p:sp>
      <p:cxnSp>
        <p:nvCxnSpPr>
          <p:cNvPr id="7" name="Straight Arrow Connector 6"/>
          <p:cNvCxnSpPr/>
          <p:nvPr/>
        </p:nvCxnSpPr>
        <p:spPr>
          <a:xfrm>
            <a:off x="1600200" y="2971800"/>
            <a:ext cx="2895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00200" y="6096000"/>
            <a:ext cx="2895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0" y="6191696"/>
            <a:ext cx="2209800" cy="666304"/>
          </a:xfrm>
          <a:prstGeom prst="rect">
            <a:avLst/>
          </a:prstGeom>
        </p:spPr>
        <p:txBody>
          <a:bodyPr vert="horz" lIns="45720" rIns="45720">
            <a:normAutofit fontScale="85000" lnSpcReduction="2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Data Organization</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0"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7</a:t>
            </a:fld>
            <a:endParaRPr lang="en-US">
              <a:solidFill>
                <a:prstClr val="white"/>
              </a:solidFill>
              <a:cs typeface="Arial" charset="0"/>
            </a:endParaRPr>
          </a:p>
        </p:txBody>
      </p:sp>
      <p:sp>
        <p:nvSpPr>
          <p:cNvPr id="3" name="Title 2"/>
          <p:cNvSpPr>
            <a:spLocks noGrp="1"/>
          </p:cNvSpPr>
          <p:nvPr>
            <p:ph type="title"/>
          </p:nvPr>
        </p:nvSpPr>
        <p:spPr>
          <a:xfrm>
            <a:off x="609600" y="0"/>
            <a:ext cx="7772400" cy="1752600"/>
          </a:xfrm>
        </p:spPr>
        <p:txBody>
          <a:bodyPr/>
          <a:lstStyle/>
          <a:p>
            <a:r>
              <a:rPr lang="en-US" dirty="0" smtClean="0">
                <a:solidFill>
                  <a:schemeClr val="tx1"/>
                </a:solidFill>
              </a:rPr>
              <a:t>The Folder Structure and the Extensions</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4495800" y="2690499"/>
            <a:ext cx="2895601" cy="4167501"/>
          </a:xfrm>
          <a:prstGeom prst="rect">
            <a:avLst/>
          </a:prstGeom>
          <a:noFill/>
          <a:ln w="9525">
            <a:noFill/>
            <a:miter lim="800000"/>
            <a:headEnd/>
            <a:tailEnd/>
          </a:ln>
        </p:spPr>
      </p:pic>
      <p:sp>
        <p:nvSpPr>
          <p:cNvPr id="5" name="TextBox 4"/>
          <p:cNvSpPr txBox="1"/>
          <p:nvPr/>
        </p:nvSpPr>
        <p:spPr>
          <a:xfrm>
            <a:off x="2286000" y="1905000"/>
            <a:ext cx="5262979" cy="646331"/>
          </a:xfrm>
          <a:prstGeom prst="rect">
            <a:avLst/>
          </a:prstGeom>
          <a:noFill/>
        </p:spPr>
        <p:txBody>
          <a:bodyPr wrap="none" rtlCol="0">
            <a:spAutoFit/>
          </a:bodyPr>
          <a:lstStyle/>
          <a:p>
            <a:r>
              <a:rPr lang="en-US" sz="3600" dirty="0" smtClean="0"/>
              <a:t>In \NHDPlusV21\MS\06:</a:t>
            </a:r>
            <a:endParaRPr lang="en-US" sz="3600" dirty="0"/>
          </a:p>
        </p:txBody>
      </p:sp>
      <p:cxnSp>
        <p:nvCxnSpPr>
          <p:cNvPr id="7" name="Straight Arrow Connector 6"/>
          <p:cNvCxnSpPr/>
          <p:nvPr/>
        </p:nvCxnSpPr>
        <p:spPr>
          <a:xfrm>
            <a:off x="1600200" y="2971800"/>
            <a:ext cx="2895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00200" y="6096000"/>
            <a:ext cx="2895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6400800"/>
            <a:ext cx="2895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p:nvSpPr>
        <p:spPr>
          <a:xfrm>
            <a:off x="0" y="6191696"/>
            <a:ext cx="2209800" cy="666304"/>
          </a:xfrm>
          <a:prstGeom prst="rect">
            <a:avLst/>
          </a:prstGeom>
        </p:spPr>
        <p:txBody>
          <a:bodyPr vert="horz" lIns="45720" rIns="45720">
            <a:normAutofit fontScale="85000" lnSpcReduction="2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Data Organization</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1"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EROM Flow Estimation</a:t>
            </a:r>
            <a:endParaRPr lang="en-US" dirty="0"/>
          </a:p>
        </p:txBody>
      </p:sp>
      <p:sp>
        <p:nvSpPr>
          <p:cNvPr id="7" name="Content Placeholder 6"/>
          <p:cNvSpPr>
            <a:spLocks noGrp="1"/>
          </p:cNvSpPr>
          <p:nvPr>
            <p:ph idx="1"/>
          </p:nvPr>
        </p:nvSpPr>
        <p:spPr/>
        <p:txBody>
          <a:bodyPr>
            <a:normAutofit fontScale="92500" lnSpcReduction="10000"/>
          </a:bodyPr>
          <a:lstStyle/>
          <a:p>
            <a:pPr marL="624078" lvl="0" indent="-514350">
              <a:buFont typeface="+mj-lt"/>
              <a:buAutoNum type="arabicPeriod"/>
            </a:pPr>
            <a:r>
              <a:rPr lang="en-US" dirty="0" smtClean="0"/>
              <a:t>It is a five-step process for estimating flow</a:t>
            </a:r>
          </a:p>
          <a:p>
            <a:pPr marL="624078" lvl="0" indent="-514350">
              <a:buFont typeface="+mj-lt"/>
              <a:buAutoNum type="arabicPeriod"/>
            </a:pPr>
            <a:r>
              <a:rPr lang="en-US" dirty="0" smtClean="0"/>
              <a:t>A separate QA module is incorporated that produces flow QA statistics and data tables for users to do their own QA</a:t>
            </a:r>
          </a:p>
          <a:p>
            <a:pPr marL="624078" lvl="0" indent="-514350">
              <a:buFont typeface="+mj-lt"/>
              <a:buAutoNum type="arabicPeriod"/>
            </a:pPr>
            <a:r>
              <a:rPr lang="en-US" dirty="0" smtClean="0"/>
              <a:t>All of the input data is harmonized to the 1971-2000 time period, so the EROM flows  consistently reflect this time period </a:t>
            </a:r>
          </a:p>
          <a:p>
            <a:pPr marL="624078" lvl="0" indent="-514350">
              <a:buFont typeface="+mj-lt"/>
              <a:buAutoNum type="arabicPeriod"/>
            </a:pPr>
            <a:r>
              <a:rPr lang="en-US" dirty="0" smtClean="0"/>
              <a:t>EROM uses USGS gage flow data for adjustments and QA</a:t>
            </a:r>
          </a:p>
          <a:p>
            <a:pPr lvl="2"/>
            <a:r>
              <a:rPr lang="en-US" dirty="0" smtClean="0"/>
              <a:t>The gage data must meet specific criteria</a:t>
            </a:r>
          </a:p>
          <a:p>
            <a:pPr marL="624078" lvl="0" indent="-514350">
              <a:buFont typeface="+mj-lt"/>
              <a:buAutoNum type="arabicPeriod"/>
            </a:pPr>
            <a:r>
              <a:rPr lang="en-US" dirty="0" smtClean="0"/>
              <a:t>Mean annual (MA) and mean monthly flows are developed</a:t>
            </a:r>
            <a:endParaRPr lang="en-US" dirty="0"/>
          </a:p>
        </p:txBody>
      </p:sp>
      <p:sp>
        <p:nvSpPr>
          <p:cNvPr id="4" name="Rectangle 3"/>
          <p:cNvSpPr txBox="1">
            <a:spLocks noChangeArrowheads="1"/>
          </p:cNvSpPr>
          <p:nvPr/>
        </p:nvSpPr>
        <p:spPr>
          <a:xfrm>
            <a:off x="4533900" y="609600"/>
            <a:ext cx="8610600" cy="4724400"/>
          </a:xfrm>
          <a:prstGeom prst="rect">
            <a:avLst/>
          </a:prstGeom>
        </p:spPr>
        <p:txBody>
          <a:bodyPr/>
          <a:lstStyle/>
          <a:p>
            <a:pPr marL="609600" marR="0" lvl="0" indent="-609600" algn="l" defTabSz="914400" rtl="0" eaLnBrk="1" fontAlgn="base" latinLnBrk="0" hangingPunct="1">
              <a:lnSpc>
                <a:spcPct val="90000"/>
              </a:lnSpc>
              <a:spcBef>
                <a:spcPct val="20000"/>
              </a:spcBef>
              <a:spcAft>
                <a:spcPct val="0"/>
              </a:spcAft>
              <a:buClr>
                <a:schemeClr val="tx1"/>
              </a:buClr>
              <a:buSzPct val="95000"/>
              <a:buFont typeface="+mj-lt"/>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
        <p:nvSpPr>
          <p:cNvPr id="5"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EROM</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10970</TotalTime>
  <Words>4177</Words>
  <Application>Microsoft Office PowerPoint</Application>
  <PresentationFormat>Letter Paper (8.5x11 in)</PresentationFormat>
  <Paragraphs>417</Paragraphs>
  <Slides>43</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Concourse</vt:lpstr>
      <vt:lpstr>1_Concourse</vt:lpstr>
      <vt:lpstr>Chart</vt:lpstr>
      <vt:lpstr>NHDPlus Extensions</vt:lpstr>
      <vt:lpstr>Objectives</vt:lpstr>
      <vt:lpstr>Agenda</vt:lpstr>
      <vt:lpstr>Two Methods For Flow Estimation</vt:lpstr>
      <vt:lpstr>Extensions Are Provided by Vector Processing Unit (VPU)</vt:lpstr>
      <vt:lpstr>The Folder Structure and the Extensions</vt:lpstr>
      <vt:lpstr>The Folder Structure and the Extensions</vt:lpstr>
      <vt:lpstr>The Folder Structure and the Extensions</vt:lpstr>
      <vt:lpstr>EROM Flow Estimation</vt:lpstr>
      <vt:lpstr>EROM Flow Estimation Steps</vt:lpstr>
      <vt:lpstr>Step A: Runoff</vt:lpstr>
      <vt:lpstr>Step A: Runoff Map</vt:lpstr>
      <vt:lpstr>Step B: Excess Evapotranspiration</vt:lpstr>
      <vt:lpstr>Step C: Reference Gage Regression (Example from Souris-Red River VPU 09)</vt:lpstr>
      <vt:lpstr>Step D: “PlusFlowAR”</vt:lpstr>
      <vt:lpstr>Step E: Gage Adjustment</vt:lpstr>
      <vt:lpstr>EROM Results Files</vt:lpstr>
      <vt:lpstr>EROM Results Files</vt:lpstr>
      <vt:lpstr>EROM QA Report</vt:lpstr>
      <vt:lpstr>EROM QA Files</vt:lpstr>
      <vt:lpstr>EROM QA Graph</vt:lpstr>
      <vt:lpstr>Vogel Flow Method</vt:lpstr>
      <vt:lpstr>Vogel Results Files</vt:lpstr>
      <vt:lpstr>Calculating Velocities and Time-of-Travel</vt:lpstr>
      <vt:lpstr>Calculating Velocities and Time-of-Travel (2)</vt:lpstr>
      <vt:lpstr>Calculating Velocities and Time-of-Travel (3)</vt:lpstr>
      <vt:lpstr>VPUAttribute Data Needed for Flow:</vt:lpstr>
      <vt:lpstr>VPUAttributeExtension  Data Built Using the NHDPlus Catchment Attribute Allocation and Accumulation Tool (CA3T)</vt:lpstr>
      <vt:lpstr>CA3T Starts with a Grid</vt:lpstr>
      <vt:lpstr>Allocates to Catchments</vt:lpstr>
      <vt:lpstr>Accumulates Down the Network</vt:lpstr>
      <vt:lpstr>Accumulations and Divergences</vt:lpstr>
      <vt:lpstr>Accumulations and Divergences</vt:lpstr>
      <vt:lpstr>Accumulations and Divergences</vt:lpstr>
      <vt:lpstr>Accumulations and Divergences</vt:lpstr>
      <vt:lpstr>Accumulations and Divergences</vt:lpstr>
      <vt:lpstr>Accumulations Across Drainage Areas</vt:lpstr>
      <vt:lpstr>VPUAttributeExtension</vt:lpstr>
      <vt:lpstr>Review of Extensions:</vt:lpstr>
      <vt:lpstr>Review of Extensions:</vt:lpstr>
      <vt:lpstr>There Are Other “Extensions”</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NHDPlus Extensions</dc:title>
  <dc:creator>Tim Bondelid</dc:creator>
  <cp:lastModifiedBy>Isabelle Morin</cp:lastModifiedBy>
  <cp:revision>532</cp:revision>
  <cp:lastPrinted>2015-07-30T17:07:51Z</cp:lastPrinted>
  <dcterms:created xsi:type="dcterms:W3CDTF">2008-01-25T01:21:04Z</dcterms:created>
  <dcterms:modified xsi:type="dcterms:W3CDTF">2017-04-12T14:19:43Z</dcterms:modified>
</cp:coreProperties>
</file>