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theme/theme8.xml" ContentType="application/vnd.openxmlformats-officedocument.theme+xml"/>
  <Override PartName="/ppt/slideLayouts/slideLayout24.xml" ContentType="application/vnd.openxmlformats-officedocument.presentationml.slideLayout+xml"/>
  <Override PartName="/ppt/theme/theme9.xml" ContentType="application/vnd.openxmlformats-officedocument.theme+xml"/>
  <Override PartName="/ppt/slideLayouts/slideLayout25.xml" ContentType="application/vnd.openxmlformats-officedocument.presentationml.slideLayout+xml"/>
  <Override PartName="/ppt/theme/theme10.xml" ContentType="application/vnd.openxmlformats-officedocument.theme+xml"/>
  <Override PartName="/ppt/slideLayouts/slideLayout26.xml" ContentType="application/vnd.openxmlformats-officedocument.presentationml.slideLayout+xml"/>
  <Override PartName="/ppt/theme/theme11.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2.xml" ContentType="application/vnd.openxmlformats-officedocument.theme+xml"/>
  <Override PartName="/ppt/slideLayouts/slideLayout33.xml" ContentType="application/vnd.openxmlformats-officedocument.presentationml.slideLayout+xml"/>
  <Override PartName="/ppt/theme/theme1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7.xml" ContentType="application/vnd.openxmlformats-officedocument.theme+xml"/>
  <Override PartName="/ppt/slideLayouts/slideLayout57.xml" ContentType="application/vnd.openxmlformats-officedocument.presentationml.slideLayout+xml"/>
  <Override PartName="/ppt/theme/theme18.xml" ContentType="application/vnd.openxmlformats-officedocument.theme+xml"/>
  <Override PartName="/ppt/slideLayouts/slideLayout58.xml" ContentType="application/vnd.openxmlformats-officedocument.presentationml.slideLayout+xml"/>
  <Override PartName="/ppt/theme/theme19.xml" ContentType="application/vnd.openxmlformats-officedocument.theme+xml"/>
  <Override PartName="/ppt/slideLayouts/slideLayout59.xml" ContentType="application/vnd.openxmlformats-officedocument.presentationml.slideLayout+xml"/>
  <Override PartName="/ppt/theme/theme20.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1.xml" ContentType="application/vnd.openxmlformats-officedocument.theme+xml"/>
  <Override PartName="/ppt/slideLayouts/slideLayout66.xml" ContentType="application/vnd.openxmlformats-officedocument.presentationml.slideLayout+xml"/>
  <Override PartName="/ppt/theme/theme22.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3.xml" ContentType="application/vnd.openxmlformats-officedocument.theme+xml"/>
  <Override PartName="/ppt/slideLayouts/slideLayout72.xml" ContentType="application/vnd.openxmlformats-officedocument.presentationml.slideLayout+xml"/>
  <Override PartName="/ppt/theme/theme24.xml" ContentType="application/vnd.openxmlformats-officedocument.theme+xml"/>
  <Override PartName="/ppt/slideLayouts/slideLayout73.xml" ContentType="application/vnd.openxmlformats-officedocument.presentationml.slideLayout+xml"/>
  <Override PartName="/ppt/theme/theme25.xml" ContentType="application/vnd.openxmlformats-officedocument.theme+xml"/>
  <Override PartName="/ppt/slideLayouts/slideLayout74.xml" ContentType="application/vnd.openxmlformats-officedocument.presentationml.slideLayout+xml"/>
  <Override PartName="/ppt/theme/theme26.xml" ContentType="application/vnd.openxmlformats-officedocument.theme+xml"/>
  <Override PartName="/ppt/slideLayouts/slideLayout75.xml" ContentType="application/vnd.openxmlformats-officedocument.presentationml.slideLayout+xml"/>
  <Override PartName="/ppt/theme/theme27.xml" ContentType="application/vnd.openxmlformats-officedocument.theme+xml"/>
  <Override PartName="/ppt/slideLayouts/slideLayout76.xml" ContentType="application/vnd.openxmlformats-officedocument.presentationml.slideLayout+xml"/>
  <Override PartName="/ppt/theme/theme28.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9.xml" ContentType="application/vnd.openxmlformats-officedocument.theme+xml"/>
  <Override PartName="/ppt/slideLayouts/slideLayout83.xml" ContentType="application/vnd.openxmlformats-officedocument.presentationml.slideLayout+xml"/>
  <Override PartName="/ppt/theme/theme30.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43" r:id="rId1"/>
    <p:sldMasterId id="2147483750" r:id="rId2"/>
    <p:sldMasterId id="2147483752" r:id="rId3"/>
    <p:sldMasterId id="2147483754" r:id="rId4"/>
    <p:sldMasterId id="2147483756" r:id="rId5"/>
    <p:sldMasterId id="2147483758" r:id="rId6"/>
    <p:sldMasterId id="2147483764" r:id="rId7"/>
    <p:sldMasterId id="2147483766" r:id="rId8"/>
    <p:sldMasterId id="2147483768" r:id="rId9"/>
    <p:sldMasterId id="2147483770" r:id="rId10"/>
    <p:sldMasterId id="2147483772" r:id="rId11"/>
    <p:sldMasterId id="2147483774" r:id="rId12"/>
    <p:sldMasterId id="2147483781" r:id="rId13"/>
    <p:sldMasterId id="2147483783" r:id="rId14"/>
    <p:sldMasterId id="2147483785" r:id="rId15"/>
    <p:sldMasterId id="2147483787" r:id="rId16"/>
    <p:sldMasterId id="2147483804" r:id="rId17"/>
    <p:sldMasterId id="2147483810" r:id="rId18"/>
    <p:sldMasterId id="2147483812" r:id="rId19"/>
    <p:sldMasterId id="2147483814" r:id="rId20"/>
    <p:sldMasterId id="2147483816" r:id="rId21"/>
    <p:sldMasterId id="2147483818" r:id="rId22"/>
    <p:sldMasterId id="2147483825" r:id="rId23"/>
    <p:sldMasterId id="2147483831" r:id="rId24"/>
    <p:sldMasterId id="2147483838" r:id="rId25"/>
    <p:sldMasterId id="2147483840" r:id="rId26"/>
    <p:sldMasterId id="2147483842" r:id="rId27"/>
    <p:sldMasterId id="2147483844" r:id="rId28"/>
    <p:sldMasterId id="2147483846" r:id="rId29"/>
    <p:sldMasterId id="2147483852" r:id="rId30"/>
    <p:sldMasterId id="2147483855" r:id="rId31"/>
  </p:sldMasterIdLst>
  <p:notesMasterIdLst>
    <p:notesMasterId r:id="rId61"/>
  </p:notesMasterIdLst>
  <p:handoutMasterIdLst>
    <p:handoutMasterId r:id="rId62"/>
  </p:handoutMasterIdLst>
  <p:sldIdLst>
    <p:sldId id="744" r:id="rId32"/>
    <p:sldId id="768" r:id="rId33"/>
    <p:sldId id="745" r:id="rId34"/>
    <p:sldId id="746" r:id="rId35"/>
    <p:sldId id="747" r:id="rId36"/>
    <p:sldId id="748" r:id="rId37"/>
    <p:sldId id="749" r:id="rId38"/>
    <p:sldId id="750" r:id="rId39"/>
    <p:sldId id="751" r:id="rId40"/>
    <p:sldId id="754" r:id="rId41"/>
    <p:sldId id="770" r:id="rId42"/>
    <p:sldId id="752" r:id="rId43"/>
    <p:sldId id="760" r:id="rId44"/>
    <p:sldId id="759" r:id="rId45"/>
    <p:sldId id="753" r:id="rId46"/>
    <p:sldId id="755" r:id="rId47"/>
    <p:sldId id="756" r:id="rId48"/>
    <p:sldId id="757" r:id="rId49"/>
    <p:sldId id="758" r:id="rId50"/>
    <p:sldId id="772" r:id="rId51"/>
    <p:sldId id="761" r:id="rId52"/>
    <p:sldId id="763" r:id="rId53"/>
    <p:sldId id="764" r:id="rId54"/>
    <p:sldId id="765" r:id="rId55"/>
    <p:sldId id="762" r:id="rId56"/>
    <p:sldId id="771" r:id="rId57"/>
    <p:sldId id="769" r:id="rId58"/>
    <p:sldId id="773" r:id="rId59"/>
    <p:sldId id="767" r:id="rId60"/>
  </p:sldIdLst>
  <p:sldSz cx="9144000" cy="6858000" type="letter"/>
  <p:notesSz cx="9236075" cy="7010400"/>
  <p:defaultTex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208" userDrawn="1">
          <p15:clr>
            <a:srgbClr val="A4A3A4"/>
          </p15:clr>
        </p15:guide>
        <p15:guide id="2" pos="291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3F7FB"/>
    <a:srgbClr val="FCFDFE"/>
    <a:srgbClr val="F0F6FA"/>
    <a:srgbClr val="E8F2F8"/>
    <a:srgbClr val="F3F8FB"/>
    <a:srgbClr val="DCEBF4"/>
    <a:srgbClr val="FC2B08"/>
    <a:srgbClr val="4D4D4D"/>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39" autoAdjust="0"/>
    <p:restoredTop sz="83871" autoAdjust="0"/>
  </p:normalViewPr>
  <p:slideViewPr>
    <p:cSldViewPr>
      <p:cViewPr>
        <p:scale>
          <a:sx n="55" d="100"/>
          <a:sy n="55" d="100"/>
        </p:scale>
        <p:origin x="-830" y="-38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109" d="100"/>
          <a:sy n="109" d="100"/>
        </p:scale>
        <p:origin x="-150" y="-24"/>
      </p:cViewPr>
      <p:guideLst>
        <p:guide orient="horz" pos="2208"/>
        <p:guide pos="291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8.xml"/><Relationship Id="rId21" Type="http://schemas.openxmlformats.org/officeDocument/2006/relationships/slideMaster" Target="slideMasters/slideMaster21.xml"/><Relationship Id="rId34" Type="http://schemas.openxmlformats.org/officeDocument/2006/relationships/slide" Target="slides/slide3.xml"/><Relationship Id="rId42" Type="http://schemas.openxmlformats.org/officeDocument/2006/relationships/slide" Target="slides/slide11.xml"/><Relationship Id="rId47" Type="http://schemas.openxmlformats.org/officeDocument/2006/relationships/slide" Target="slides/slide16.xml"/><Relationship Id="rId50" Type="http://schemas.openxmlformats.org/officeDocument/2006/relationships/slide" Target="slides/slide19.xml"/><Relationship Id="rId55" Type="http://schemas.openxmlformats.org/officeDocument/2006/relationships/slide" Target="slides/slide24.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slide" Target="slides/slide14.xml"/><Relationship Id="rId53" Type="http://schemas.openxmlformats.org/officeDocument/2006/relationships/slide" Target="slides/slide22.xml"/><Relationship Id="rId58" Type="http://schemas.openxmlformats.org/officeDocument/2006/relationships/slide" Target="slides/slide27.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slide" Target="slides/slide26.xml"/><Relationship Id="rId61"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slide" Target="slides/slide25.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10" name="Rectangle 6"/>
          <p:cNvSpPr>
            <a:spLocks noGrp="1" noChangeArrowheads="1"/>
          </p:cNvSpPr>
          <p:nvPr>
            <p:ph type="ftr" sz="quarter" idx="2"/>
          </p:nvPr>
        </p:nvSpPr>
        <p:spPr bwMode="auto">
          <a:xfrm>
            <a:off x="0" y="6699714"/>
            <a:ext cx="2701236" cy="309095"/>
          </a:xfrm>
          <a:prstGeom prst="rect">
            <a:avLst/>
          </a:prstGeom>
          <a:noFill/>
          <a:ln w="9525">
            <a:noFill/>
            <a:miter lim="800000"/>
            <a:headEnd/>
            <a:tailEnd/>
          </a:ln>
          <a:effectLst/>
        </p:spPr>
        <p:txBody>
          <a:bodyPr vert="horz" wrap="square" lIns="93255" tIns="46628" rIns="93255" bIns="46628" numCol="1" anchor="b" anchorCtr="0" compatLnSpc="1">
            <a:prstTxWarp prst="textNoShape">
              <a:avLst/>
            </a:prstTxWarp>
          </a:bodyPr>
          <a:lstStyle>
            <a:lvl1pPr algn="l" defTabSz="933159">
              <a:defRPr sz="1200"/>
            </a:lvl1pPr>
          </a:lstStyle>
          <a:p>
            <a:pPr>
              <a:defRPr/>
            </a:pPr>
            <a:r>
              <a:rPr lang="en-US"/>
              <a:t>Tuesday March 30, 2010</a:t>
            </a:r>
          </a:p>
        </p:txBody>
      </p:sp>
      <p:sp>
        <p:nvSpPr>
          <p:cNvPr id="21511" name="Rectangle 7"/>
          <p:cNvSpPr>
            <a:spLocks noGrp="1" noChangeArrowheads="1"/>
          </p:cNvSpPr>
          <p:nvPr>
            <p:ph type="dt" sz="quarter" idx="1"/>
          </p:nvPr>
        </p:nvSpPr>
        <p:spPr bwMode="auto">
          <a:xfrm>
            <a:off x="5147848" y="6737951"/>
            <a:ext cx="4391880" cy="350520"/>
          </a:xfrm>
          <a:prstGeom prst="rect">
            <a:avLst/>
          </a:prstGeom>
          <a:noFill/>
          <a:ln w="9525">
            <a:noFill/>
            <a:miter lim="800000"/>
            <a:headEnd/>
            <a:tailEnd/>
          </a:ln>
          <a:effectLst/>
        </p:spPr>
        <p:txBody>
          <a:bodyPr vert="horz" wrap="square" lIns="93255" tIns="46628" rIns="93255" bIns="46628" numCol="1" anchor="t" anchorCtr="0" compatLnSpc="1">
            <a:prstTxWarp prst="textNoShape">
              <a:avLst/>
            </a:prstTxWarp>
          </a:bodyPr>
          <a:lstStyle>
            <a:lvl1pPr algn="l" defTabSz="933159">
              <a:defRPr sz="1200"/>
            </a:lvl1pPr>
          </a:lstStyle>
          <a:p>
            <a:pPr>
              <a:defRPr/>
            </a:pPr>
            <a:r>
              <a:rPr lang="en-US"/>
              <a:t>Application of NHDPlus for Regional SPARROW modeling </a:t>
            </a:r>
          </a:p>
        </p:txBody>
      </p:sp>
    </p:spTree>
    <p:extLst>
      <p:ext uri="{BB962C8B-B14F-4D97-AF65-F5344CB8AC3E}">
        <p14:creationId xmlns:p14="http://schemas.microsoft.com/office/powerpoint/2010/main" val="1866945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4004407" cy="350520"/>
          </a:xfrm>
          <a:prstGeom prst="rect">
            <a:avLst/>
          </a:prstGeom>
          <a:noFill/>
          <a:ln w="9525">
            <a:noFill/>
            <a:miter lim="800000"/>
            <a:headEnd/>
            <a:tailEnd/>
          </a:ln>
          <a:effectLst/>
        </p:spPr>
        <p:txBody>
          <a:bodyPr vert="horz" wrap="square" lIns="93255" tIns="46628" rIns="93255" bIns="46628" numCol="1" anchor="t" anchorCtr="0" compatLnSpc="1">
            <a:prstTxWarp prst="textNoShape">
              <a:avLst/>
            </a:prstTxWarp>
          </a:bodyPr>
          <a:lstStyle>
            <a:lvl1pPr algn="l" defTabSz="933159">
              <a:defRPr sz="1200">
                <a:latin typeface="Constantia" pitchFamily="18" charset="0"/>
              </a:defRPr>
            </a:lvl1pPr>
          </a:lstStyle>
          <a:p>
            <a:pPr>
              <a:defRPr/>
            </a:pPr>
            <a:endParaRPr lang="en-US"/>
          </a:p>
        </p:txBody>
      </p:sp>
      <p:sp>
        <p:nvSpPr>
          <p:cNvPr id="18435" name="Rectangle 3"/>
          <p:cNvSpPr>
            <a:spLocks noGrp="1" noChangeArrowheads="1"/>
          </p:cNvSpPr>
          <p:nvPr>
            <p:ph type="dt" idx="1"/>
          </p:nvPr>
        </p:nvSpPr>
        <p:spPr bwMode="auto">
          <a:xfrm>
            <a:off x="5230086" y="0"/>
            <a:ext cx="4004407" cy="350520"/>
          </a:xfrm>
          <a:prstGeom prst="rect">
            <a:avLst/>
          </a:prstGeom>
          <a:noFill/>
          <a:ln w="9525">
            <a:noFill/>
            <a:miter lim="800000"/>
            <a:headEnd/>
            <a:tailEnd/>
          </a:ln>
          <a:effectLst/>
        </p:spPr>
        <p:txBody>
          <a:bodyPr vert="horz" wrap="square" lIns="93255" tIns="46628" rIns="93255" bIns="46628" numCol="1" anchor="t" anchorCtr="0" compatLnSpc="1">
            <a:prstTxWarp prst="textNoShape">
              <a:avLst/>
            </a:prstTxWarp>
          </a:bodyPr>
          <a:lstStyle>
            <a:lvl1pPr algn="r" defTabSz="933159">
              <a:defRPr sz="1200">
                <a:latin typeface="Constantia" pitchFamily="18" charset="0"/>
              </a:defRPr>
            </a:lvl1pPr>
          </a:lstStyle>
          <a:p>
            <a:pPr>
              <a:defRPr/>
            </a:pPr>
            <a:fld id="{DE4DFB1C-23E3-4739-9FBC-4A2DBE894A07}" type="datetime1">
              <a:rPr lang="en-US"/>
              <a:pPr>
                <a:defRPr/>
              </a:pPr>
              <a:t>4/12/2017</a:t>
            </a:fld>
            <a:endParaRPr lang="en-US"/>
          </a:p>
        </p:txBody>
      </p:sp>
      <p:sp>
        <p:nvSpPr>
          <p:cNvPr id="30724" name="Rectangle 4"/>
          <p:cNvSpPr>
            <a:spLocks noGrp="1" noRot="1" noChangeAspect="1" noChangeArrowheads="1" noTextEdit="1"/>
          </p:cNvSpPr>
          <p:nvPr>
            <p:ph type="sldImg" idx="2"/>
          </p:nvPr>
        </p:nvSpPr>
        <p:spPr bwMode="auto">
          <a:xfrm>
            <a:off x="2865438" y="525463"/>
            <a:ext cx="3505200" cy="262890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922027" y="3329940"/>
            <a:ext cx="7392023" cy="3154680"/>
          </a:xfrm>
          <a:prstGeom prst="rect">
            <a:avLst/>
          </a:prstGeom>
          <a:noFill/>
          <a:ln w="9525">
            <a:noFill/>
            <a:miter lim="800000"/>
            <a:headEnd/>
            <a:tailEnd/>
          </a:ln>
          <a:effectLst/>
        </p:spPr>
        <p:txBody>
          <a:bodyPr vert="horz" wrap="square" lIns="93255" tIns="46628" rIns="93255" bIns="4662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6658287"/>
            <a:ext cx="4004407" cy="350520"/>
          </a:xfrm>
          <a:prstGeom prst="rect">
            <a:avLst/>
          </a:prstGeom>
          <a:noFill/>
          <a:ln w="9525">
            <a:noFill/>
            <a:miter lim="800000"/>
            <a:headEnd/>
            <a:tailEnd/>
          </a:ln>
          <a:effectLst/>
        </p:spPr>
        <p:txBody>
          <a:bodyPr vert="horz" wrap="square" lIns="93255" tIns="46628" rIns="93255" bIns="46628" numCol="1" anchor="b" anchorCtr="0" compatLnSpc="1">
            <a:prstTxWarp prst="textNoShape">
              <a:avLst/>
            </a:prstTxWarp>
          </a:bodyPr>
          <a:lstStyle>
            <a:lvl1pPr algn="l" defTabSz="933159">
              <a:defRPr sz="1200">
                <a:latin typeface="Constantia" pitchFamily="18" charset="0"/>
              </a:defRPr>
            </a:lvl1pPr>
          </a:lstStyle>
          <a:p>
            <a:pPr>
              <a:defRPr/>
            </a:pPr>
            <a:r>
              <a:rPr lang="en-US"/>
              <a:t>Day of Week, time am/pm</a:t>
            </a:r>
          </a:p>
        </p:txBody>
      </p:sp>
      <p:sp>
        <p:nvSpPr>
          <p:cNvPr id="18439" name="Rectangle 7"/>
          <p:cNvSpPr>
            <a:spLocks noGrp="1" noChangeArrowheads="1"/>
          </p:cNvSpPr>
          <p:nvPr>
            <p:ph type="sldNum" sz="quarter" idx="5"/>
          </p:nvPr>
        </p:nvSpPr>
        <p:spPr bwMode="auto">
          <a:xfrm>
            <a:off x="5230086" y="6658287"/>
            <a:ext cx="4004407" cy="350520"/>
          </a:xfrm>
          <a:prstGeom prst="rect">
            <a:avLst/>
          </a:prstGeom>
          <a:noFill/>
          <a:ln w="9525">
            <a:noFill/>
            <a:miter lim="800000"/>
            <a:headEnd/>
            <a:tailEnd/>
          </a:ln>
          <a:effectLst/>
        </p:spPr>
        <p:txBody>
          <a:bodyPr vert="horz" wrap="square" lIns="93255" tIns="46628" rIns="93255" bIns="46628" numCol="1" anchor="b" anchorCtr="0" compatLnSpc="1">
            <a:prstTxWarp prst="textNoShape">
              <a:avLst/>
            </a:prstTxWarp>
          </a:bodyPr>
          <a:lstStyle>
            <a:lvl1pPr algn="r" defTabSz="933159">
              <a:defRPr sz="1200">
                <a:latin typeface="Constantia" pitchFamily="18" charset="0"/>
              </a:defRPr>
            </a:lvl1pPr>
          </a:lstStyle>
          <a:p>
            <a:pPr>
              <a:defRPr/>
            </a:pPr>
            <a:fld id="{AEDDC3F6-7B8D-401F-8CE1-E87F7FF90607}" type="slidenum">
              <a:rPr lang="en-US"/>
              <a:pPr>
                <a:defRPr/>
              </a:pPr>
              <a:t>‹#›</a:t>
            </a:fld>
            <a:endParaRPr lang="en-US"/>
          </a:p>
        </p:txBody>
      </p:sp>
    </p:spTree>
    <p:extLst>
      <p:ext uri="{BB962C8B-B14F-4D97-AF65-F5344CB8AC3E}">
        <p14:creationId xmlns:p14="http://schemas.microsoft.com/office/powerpoint/2010/main" val="28870976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smtClean="0">
                <a:solidFill>
                  <a:schemeClr val="tx1"/>
                </a:solidFill>
                <a:effectLst/>
                <a:latin typeface="Calibri" pitchFamily="34" charset="0"/>
                <a:ea typeface="+mn-ea"/>
                <a:cs typeface="+mn-cs"/>
              </a:rPr>
              <a:t>The NHDPlusV2 Training Series is designed for new and experienced NHDPlus users.</a:t>
            </a:r>
            <a:r>
              <a:rPr lang="en-US" sz="1200" kern="1200" smtClean="0">
                <a:solidFill>
                  <a:schemeClr val="tx1"/>
                </a:solidFill>
                <a:effectLst/>
                <a:latin typeface="Calibri" pitchFamily="34" charset="0"/>
                <a:ea typeface="+mn-ea"/>
                <a:cs typeface="+mn-cs"/>
              </a:rPr>
              <a:t> To </a:t>
            </a:r>
            <a:r>
              <a:rPr lang="en-US" sz="1200" kern="1200" dirty="0" smtClean="0">
                <a:solidFill>
                  <a:schemeClr val="tx1"/>
                </a:solidFill>
                <a:effectLst/>
                <a:latin typeface="Calibri" pitchFamily="34" charset="0"/>
                <a:ea typeface="+mn-ea"/>
                <a:cs typeface="+mn-cs"/>
              </a:rPr>
              <a:t>get the most from the Series, students new to NHDPlusV2 are encouraged to read up through the "NHDPlusV2 Versioning System" section of the NHDPlusV21 User Guide, download and install some NHDPlus data (as described in Exercises 0 and 1 on the web site), and spend time exploring the content of NHDPlus.  </a:t>
            </a:r>
          </a:p>
          <a:p>
            <a:pPr fontAlgn="base"/>
            <a:r>
              <a:rPr lang="en-US" sz="1200" i="1" kern="1200" dirty="0" smtClean="0">
                <a:solidFill>
                  <a:schemeClr val="tx1"/>
                </a:solidFill>
                <a:effectLst/>
                <a:latin typeface="Calibri" pitchFamily="34" charset="0"/>
                <a:ea typeface="+mn-ea"/>
                <a:cs typeface="+mn-cs"/>
              </a:rPr>
              <a:t>The Training Series does not cover how the NHDPlusV2 components were built.  This information can be found in Appendix A of the NHDPlusV21 User Guide.</a:t>
            </a:r>
            <a:endParaRPr lang="en-US" sz="1200" kern="1200" dirty="0" smtClean="0">
              <a:solidFill>
                <a:schemeClr val="tx1"/>
              </a:solidFill>
              <a:effectLst/>
              <a:latin typeface="Calibri" pitchFamily="34" charset="0"/>
              <a:ea typeface="+mn-ea"/>
              <a:cs typeface="+mn-cs"/>
            </a:endParaRPr>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0</a:t>
            </a:fld>
            <a:endParaRPr lang="en-US"/>
          </a:p>
        </p:txBody>
      </p:sp>
    </p:spTree>
    <p:extLst>
      <p:ext uri="{BB962C8B-B14F-4D97-AF65-F5344CB8AC3E}">
        <p14:creationId xmlns:p14="http://schemas.microsoft.com/office/powerpoint/2010/main" val="841515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Calibri" pitchFamily="34" charset="0"/>
                <a:ea typeface="+mn-ea"/>
                <a:cs typeface="+mn-cs"/>
              </a:rPr>
              <a:t>The </a:t>
            </a:r>
            <a:r>
              <a:rPr lang="en-US" sz="1200" kern="1200" dirty="0" err="1" smtClean="0">
                <a:solidFill>
                  <a:schemeClr val="tx1"/>
                </a:solidFill>
                <a:effectLst/>
                <a:latin typeface="Calibri" pitchFamily="34" charset="0"/>
                <a:ea typeface="+mn-ea"/>
                <a:cs typeface="+mn-cs"/>
              </a:rPr>
              <a:t>DivFrac</a:t>
            </a:r>
            <a:r>
              <a:rPr lang="en-US" sz="1200" kern="1200" dirty="0" smtClean="0">
                <a:solidFill>
                  <a:schemeClr val="tx1"/>
                </a:solidFill>
                <a:effectLst/>
                <a:latin typeface="Calibri" pitchFamily="34" charset="0"/>
                <a:ea typeface="+mn-ea"/>
                <a:cs typeface="+mn-cs"/>
              </a:rPr>
              <a:t>  table is used to override the general “rule” that all flow goes down the major path. </a:t>
            </a:r>
            <a:r>
              <a:rPr lang="en-US" sz="1200" kern="1200" dirty="0" err="1" smtClean="0">
                <a:solidFill>
                  <a:schemeClr val="tx1"/>
                </a:solidFill>
                <a:effectLst/>
                <a:latin typeface="Calibri" pitchFamily="34" charset="0"/>
                <a:ea typeface="+mn-ea"/>
                <a:cs typeface="+mn-cs"/>
              </a:rPr>
              <a:t>DivFrac</a:t>
            </a:r>
            <a:r>
              <a:rPr lang="en-US" sz="1200" kern="1200" dirty="0" smtClean="0">
                <a:solidFill>
                  <a:schemeClr val="tx1"/>
                </a:solidFill>
                <a:effectLst/>
                <a:latin typeface="Calibri" pitchFamily="34" charset="0"/>
                <a:ea typeface="+mn-ea"/>
                <a:cs typeface="+mn-cs"/>
              </a:rPr>
              <a:t> provides a defined flow split that routes a fraction of the flow down each path. This is very important, especially at major flow splits. In this example, 61% of the Tennessee </a:t>
            </a:r>
            <a:r>
              <a:rPr lang="en-US" sz="1200" kern="1200" dirty="0" err="1" smtClean="0">
                <a:solidFill>
                  <a:schemeClr val="tx1"/>
                </a:solidFill>
                <a:effectLst/>
                <a:latin typeface="Calibri" pitchFamily="34" charset="0"/>
                <a:ea typeface="+mn-ea"/>
                <a:cs typeface="+mn-cs"/>
              </a:rPr>
              <a:t>mainstem</a:t>
            </a:r>
            <a:r>
              <a:rPr lang="en-US" sz="1200" kern="1200" dirty="0" smtClean="0">
                <a:solidFill>
                  <a:schemeClr val="tx1"/>
                </a:solidFill>
                <a:effectLst/>
                <a:latin typeface="Calibri" pitchFamily="34" charset="0"/>
                <a:ea typeface="+mn-ea"/>
                <a:cs typeface="+mn-cs"/>
              </a:rPr>
              <a:t> flow is routed down one path and 39% is routed down the other path. This is an important junction that divides the flow just before it enters the Ohio River. As of this Webinar, there are not a lot of </a:t>
            </a:r>
            <a:r>
              <a:rPr lang="en-US" sz="1200" kern="1200" dirty="0" err="1" smtClean="0">
                <a:solidFill>
                  <a:schemeClr val="tx1"/>
                </a:solidFill>
                <a:effectLst/>
                <a:latin typeface="Calibri" pitchFamily="34" charset="0"/>
                <a:ea typeface="+mn-ea"/>
                <a:cs typeface="+mn-cs"/>
              </a:rPr>
              <a:t>DivFrac</a:t>
            </a:r>
            <a:r>
              <a:rPr lang="en-US" sz="1200" kern="1200" dirty="0" smtClean="0">
                <a:solidFill>
                  <a:schemeClr val="tx1"/>
                </a:solidFill>
                <a:effectLst/>
                <a:latin typeface="Calibri" pitchFamily="34" charset="0"/>
                <a:ea typeface="+mn-ea"/>
                <a:cs typeface="+mn-cs"/>
              </a:rPr>
              <a:t> junctions defined, but we hope for more in the future.</a:t>
            </a:r>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9</a:t>
            </a:fld>
            <a:endParaRPr lang="en-US"/>
          </a:p>
        </p:txBody>
      </p:sp>
    </p:spTree>
    <p:extLst>
      <p:ext uri="{BB962C8B-B14F-4D97-AF65-F5344CB8AC3E}">
        <p14:creationId xmlns:p14="http://schemas.microsoft.com/office/powerpoint/2010/main" val="1704730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Now, </a:t>
            </a:r>
            <a:r>
              <a:rPr lang="en-US" sz="1200" kern="1200" dirty="0" smtClean="0">
                <a:solidFill>
                  <a:schemeClr val="tx1"/>
                </a:solidFill>
                <a:effectLst/>
                <a:latin typeface="Calibri" pitchFamily="34" charset="0"/>
                <a:ea typeface="+mn-ea"/>
                <a:cs typeface="+mn-cs"/>
              </a:rPr>
              <a:t>I will talk about 2 tables that provide extra information about drainage areas. These are the </a:t>
            </a:r>
            <a:r>
              <a:rPr lang="en-US" sz="1200" kern="1200" dirty="0" err="1" smtClean="0">
                <a:solidFill>
                  <a:schemeClr val="tx1"/>
                </a:solidFill>
                <a:effectLst/>
                <a:latin typeface="Calibri" pitchFamily="34" charset="0"/>
                <a:ea typeface="+mn-ea"/>
                <a:cs typeface="+mn-cs"/>
              </a:rPr>
              <a:t>CumulativeArea</a:t>
            </a:r>
            <a:r>
              <a:rPr lang="en-US" sz="1200" kern="1200" dirty="0" smtClean="0">
                <a:solidFill>
                  <a:schemeClr val="tx1"/>
                </a:solidFill>
                <a:effectLst/>
                <a:latin typeface="Calibri" pitchFamily="34" charset="0"/>
                <a:ea typeface="+mn-ea"/>
                <a:cs typeface="+mn-cs"/>
              </a:rPr>
              <a:t> and the </a:t>
            </a:r>
            <a:r>
              <a:rPr lang="en-US" sz="1200" kern="1200" dirty="0" err="1" smtClean="0">
                <a:solidFill>
                  <a:schemeClr val="tx1"/>
                </a:solidFill>
                <a:effectLst/>
                <a:latin typeface="Calibri" pitchFamily="34" charset="0"/>
                <a:ea typeface="+mn-ea"/>
                <a:cs typeface="+mn-cs"/>
              </a:rPr>
              <a:t>HeadwaterNodeArea</a:t>
            </a:r>
            <a:r>
              <a:rPr lang="en-US" sz="1200" kern="1200" dirty="0" smtClean="0">
                <a:solidFill>
                  <a:schemeClr val="tx1"/>
                </a:solidFill>
                <a:effectLst/>
                <a:latin typeface="Calibri" pitchFamily="34" charset="0"/>
                <a:ea typeface="+mn-ea"/>
                <a:cs typeface="+mn-cs"/>
              </a:rPr>
              <a:t> tables, circled in the schema.</a:t>
            </a:r>
          </a:p>
          <a:p>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pPr/>
              <a:t>10</a:t>
            </a:fld>
            <a:endParaRPr lang="en-US"/>
          </a:p>
        </p:txBody>
      </p:sp>
    </p:spTree>
    <p:extLst>
      <p:ext uri="{BB962C8B-B14F-4D97-AF65-F5344CB8AC3E}">
        <p14:creationId xmlns:p14="http://schemas.microsoft.com/office/powerpoint/2010/main" val="2173899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Calibri" pitchFamily="34" charset="0"/>
                <a:ea typeface="+mn-ea"/>
                <a:cs typeface="+mn-cs"/>
              </a:rPr>
              <a:t>The </a:t>
            </a:r>
            <a:r>
              <a:rPr lang="en-US" sz="1200" kern="1200" dirty="0" err="1" smtClean="0">
                <a:solidFill>
                  <a:schemeClr val="tx1"/>
                </a:solidFill>
                <a:effectLst/>
                <a:latin typeface="Calibri" pitchFamily="34" charset="0"/>
                <a:ea typeface="+mn-ea"/>
                <a:cs typeface="+mn-cs"/>
              </a:rPr>
              <a:t>CumulativeArea</a:t>
            </a:r>
            <a:r>
              <a:rPr lang="en-US" sz="1200" kern="1200" dirty="0" smtClean="0">
                <a:solidFill>
                  <a:schemeClr val="tx1"/>
                </a:solidFill>
                <a:effectLst/>
                <a:latin typeface="Calibri" pitchFamily="34" charset="0"/>
                <a:ea typeface="+mn-ea"/>
                <a:cs typeface="+mn-cs"/>
              </a:rPr>
              <a:t> table is very helpful in that it provides the total drainage area upstream of the downstream node of each networked flowline. Note that this table provides two drainage areas. The </a:t>
            </a:r>
            <a:r>
              <a:rPr lang="en-US" sz="1200" kern="1200" dirty="0" err="1" smtClean="0">
                <a:solidFill>
                  <a:schemeClr val="tx1"/>
                </a:solidFill>
                <a:effectLst/>
                <a:latin typeface="Calibri" pitchFamily="34" charset="0"/>
                <a:ea typeface="+mn-ea"/>
                <a:cs typeface="+mn-cs"/>
              </a:rPr>
              <a:t>TotDASqKm</a:t>
            </a:r>
            <a:r>
              <a:rPr lang="en-US" sz="1200" kern="1200" dirty="0" smtClean="0">
                <a:solidFill>
                  <a:schemeClr val="tx1"/>
                </a:solidFill>
                <a:effectLst/>
                <a:latin typeface="Calibri" pitchFamily="34" charset="0"/>
                <a:ea typeface="+mn-ea"/>
                <a:cs typeface="+mn-cs"/>
              </a:rPr>
              <a:t> value is the total drainage regardless of the effects of the divergences. The </a:t>
            </a:r>
            <a:r>
              <a:rPr lang="en-US" sz="1200" kern="1200" dirty="0" err="1" smtClean="0">
                <a:solidFill>
                  <a:schemeClr val="tx1"/>
                </a:solidFill>
                <a:effectLst/>
                <a:latin typeface="Calibri" pitchFamily="34" charset="0"/>
                <a:ea typeface="+mn-ea"/>
                <a:cs typeface="+mn-cs"/>
              </a:rPr>
              <a:t>DivDASqKM</a:t>
            </a:r>
            <a:r>
              <a:rPr lang="en-US" sz="1200" kern="1200" dirty="0" smtClean="0">
                <a:solidFill>
                  <a:schemeClr val="tx1"/>
                </a:solidFill>
                <a:effectLst/>
                <a:latin typeface="Calibri" pitchFamily="34" charset="0"/>
                <a:ea typeface="+mn-ea"/>
                <a:cs typeface="+mn-cs"/>
              </a:rPr>
              <a:t> value is the “divergence routed” drainage area; this value assigns the total  drainage area to the major path and the minor path is treated as a start flowline. Note that there can be a significant difference between these two drainage area values. Remember the map before that showed flowlines affected by divergences; all of these flowlines will have different values for total and divergent-routed drainage areas. These two drainage areas could both be useful, depending on your application.</a:t>
            </a:r>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11</a:t>
            </a:fld>
            <a:endParaRPr lang="en-US"/>
          </a:p>
        </p:txBody>
      </p:sp>
    </p:spTree>
    <p:extLst>
      <p:ext uri="{BB962C8B-B14F-4D97-AF65-F5344CB8AC3E}">
        <p14:creationId xmlns:p14="http://schemas.microsoft.com/office/powerpoint/2010/main" val="4196202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Calibri" pitchFamily="34" charset="0"/>
                <a:ea typeface="+mn-ea"/>
                <a:cs typeface="+mn-cs"/>
              </a:rPr>
              <a:t>The </a:t>
            </a:r>
            <a:r>
              <a:rPr lang="en-US" sz="1200" kern="1200" dirty="0" err="1" smtClean="0">
                <a:solidFill>
                  <a:schemeClr val="tx1"/>
                </a:solidFill>
                <a:effectLst/>
                <a:latin typeface="Calibri" pitchFamily="34" charset="0"/>
                <a:ea typeface="+mn-ea"/>
                <a:cs typeface="+mn-cs"/>
              </a:rPr>
              <a:t>HeadwaterNodeArea</a:t>
            </a:r>
            <a:r>
              <a:rPr lang="en-US" sz="1200" kern="1200" dirty="0" smtClean="0">
                <a:solidFill>
                  <a:schemeClr val="tx1"/>
                </a:solidFill>
                <a:effectLst/>
                <a:latin typeface="Calibri" pitchFamily="34" charset="0"/>
                <a:ea typeface="+mn-ea"/>
                <a:cs typeface="+mn-cs"/>
              </a:rPr>
              <a:t> relates  to the catchment that drains into the top of a start flowline. We will re-visit these </a:t>
            </a:r>
            <a:r>
              <a:rPr lang="en-US" sz="1200" kern="1200" dirty="0" err="1" smtClean="0">
                <a:solidFill>
                  <a:schemeClr val="tx1"/>
                </a:solidFill>
                <a:effectLst/>
                <a:latin typeface="Calibri" pitchFamily="34" charset="0"/>
                <a:ea typeface="+mn-ea"/>
                <a:cs typeface="+mn-cs"/>
              </a:rPr>
              <a:t>HeadwaterNodeAreas</a:t>
            </a:r>
            <a:r>
              <a:rPr lang="en-US" sz="1200" kern="1200" dirty="0" smtClean="0">
                <a:solidFill>
                  <a:schemeClr val="tx1"/>
                </a:solidFill>
                <a:effectLst/>
                <a:latin typeface="Calibri" pitchFamily="34" charset="0"/>
                <a:ea typeface="+mn-ea"/>
                <a:cs typeface="+mn-cs"/>
              </a:rPr>
              <a:t> when we get to elevations and slopes later in this presentation; these areas are very important for this.</a:t>
            </a:r>
          </a:p>
          <a:p>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12</a:t>
            </a:fld>
            <a:endParaRPr lang="en-US"/>
          </a:p>
        </p:txBody>
      </p:sp>
    </p:spTree>
    <p:extLst>
      <p:ext uri="{BB962C8B-B14F-4D97-AF65-F5344CB8AC3E}">
        <p14:creationId xmlns:p14="http://schemas.microsoft.com/office/powerpoint/2010/main" val="2490329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The </a:t>
            </a:r>
            <a:r>
              <a:rPr lang="en-US" sz="1200" kern="1200" dirty="0" err="1" smtClean="0">
                <a:solidFill>
                  <a:schemeClr val="tx1"/>
                </a:solidFill>
                <a:effectLst/>
                <a:latin typeface="Calibri" pitchFamily="34" charset="0"/>
                <a:ea typeface="+mn-ea"/>
                <a:cs typeface="+mn-cs"/>
              </a:rPr>
              <a:t>HeadwaterNodeArea</a:t>
            </a:r>
            <a:r>
              <a:rPr lang="en-US" sz="1200" kern="1200" dirty="0" smtClean="0">
                <a:solidFill>
                  <a:schemeClr val="tx1"/>
                </a:solidFill>
                <a:effectLst/>
                <a:latin typeface="Calibri" pitchFamily="34" charset="0"/>
                <a:ea typeface="+mn-ea"/>
                <a:cs typeface="+mn-cs"/>
              </a:rPr>
              <a:t> table provides the drainage areas of these catchments. This is very useful for setting modeling values for the most upstream nodes in a network.</a:t>
            </a:r>
          </a:p>
          <a:p>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13</a:t>
            </a:fld>
            <a:endParaRPr lang="en-US"/>
          </a:p>
        </p:txBody>
      </p:sp>
    </p:spTree>
    <p:extLst>
      <p:ext uri="{BB962C8B-B14F-4D97-AF65-F5344CB8AC3E}">
        <p14:creationId xmlns:p14="http://schemas.microsoft.com/office/powerpoint/2010/main" val="4027043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Here are the tables that affect flow. I have already covered the </a:t>
            </a:r>
            <a:r>
              <a:rPr lang="en-US" sz="1200" kern="1200" dirty="0" err="1" smtClean="0">
                <a:solidFill>
                  <a:schemeClr val="tx1"/>
                </a:solidFill>
                <a:effectLst/>
                <a:latin typeface="Calibri" pitchFamily="34" charset="0"/>
                <a:ea typeface="+mn-ea"/>
                <a:cs typeface="+mn-cs"/>
              </a:rPr>
              <a:t>DivFracMP</a:t>
            </a:r>
            <a:r>
              <a:rPr lang="en-US" sz="1200" kern="1200" dirty="0" smtClean="0">
                <a:solidFill>
                  <a:schemeClr val="tx1"/>
                </a:solidFill>
                <a:effectLst/>
                <a:latin typeface="Calibri" pitchFamily="34" charset="0"/>
                <a:ea typeface="+mn-ea"/>
                <a:cs typeface="+mn-cs"/>
              </a:rPr>
              <a:t> table when discussing divergences earlier in this presentation. This table, of course, will have a major effect on flow calculations. </a:t>
            </a:r>
          </a:p>
          <a:p>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pPr/>
              <a:t>14</a:t>
            </a:fld>
            <a:endParaRPr lang="en-US"/>
          </a:p>
        </p:txBody>
      </p:sp>
    </p:spTree>
    <p:extLst>
      <p:ext uri="{BB962C8B-B14F-4D97-AF65-F5344CB8AC3E}">
        <p14:creationId xmlns:p14="http://schemas.microsoft.com/office/powerpoint/2010/main" val="2173899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The other tables are the </a:t>
            </a:r>
            <a:r>
              <a:rPr lang="en-US" sz="1200" kern="1200" dirty="0" err="1" smtClean="0">
                <a:solidFill>
                  <a:schemeClr val="tx1"/>
                </a:solidFill>
                <a:effectLst/>
                <a:latin typeface="Calibri" pitchFamily="34" charset="0"/>
                <a:ea typeface="+mn-ea"/>
                <a:cs typeface="+mn-cs"/>
              </a:rPr>
              <a:t>PlusARPointEvent</a:t>
            </a:r>
            <a:r>
              <a:rPr lang="en-US" sz="1200" kern="1200" dirty="0" smtClean="0">
                <a:solidFill>
                  <a:schemeClr val="tx1"/>
                </a:solidFill>
                <a:effectLst/>
                <a:latin typeface="Calibri" pitchFamily="34" charset="0"/>
                <a:ea typeface="+mn-ea"/>
                <a:cs typeface="+mn-cs"/>
              </a:rPr>
              <a:t> and the </a:t>
            </a:r>
            <a:r>
              <a:rPr lang="en-US" sz="1200" kern="1200" dirty="0" err="1" smtClean="0">
                <a:solidFill>
                  <a:schemeClr val="tx1"/>
                </a:solidFill>
                <a:effectLst/>
                <a:latin typeface="Calibri" pitchFamily="34" charset="0"/>
                <a:ea typeface="+mn-ea"/>
                <a:cs typeface="+mn-cs"/>
              </a:rPr>
              <a:t>PlusFlowAR</a:t>
            </a:r>
            <a:r>
              <a:rPr lang="en-US" sz="1200" kern="1200" dirty="0" smtClean="0">
                <a:solidFill>
                  <a:schemeClr val="tx1"/>
                </a:solidFill>
                <a:effectLst/>
                <a:latin typeface="Calibri" pitchFamily="34" charset="0"/>
                <a:ea typeface="+mn-ea"/>
                <a:cs typeface="+mn-cs"/>
              </a:rPr>
              <a:t> tables . These tables provide an extended capability in NHDPlus and are used for defining flow transfers, withdrawals, and additions. An example is the transfer of flows from one river basin to another to augment the stream flow; this is a major water management issue in the West.</a:t>
            </a:r>
            <a:r>
              <a:rPr lang="en-US" dirty="0" smtClean="0">
                <a:effectLst/>
              </a:rPr>
              <a:t> </a:t>
            </a:r>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15</a:t>
            </a:fld>
            <a:endParaRPr lang="en-US"/>
          </a:p>
        </p:txBody>
      </p:sp>
    </p:spTree>
    <p:extLst>
      <p:ext uri="{BB962C8B-B14F-4D97-AF65-F5344CB8AC3E}">
        <p14:creationId xmlns:p14="http://schemas.microsoft.com/office/powerpoint/2010/main" val="355203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Calibri" pitchFamily="34" charset="0"/>
                <a:ea typeface="+mn-ea"/>
                <a:cs typeface="+mn-cs"/>
              </a:rPr>
              <a:t>Here  is the layout of these 2 tables. The </a:t>
            </a:r>
            <a:r>
              <a:rPr lang="en-US" sz="1200" kern="1200" dirty="0" err="1" smtClean="0">
                <a:solidFill>
                  <a:schemeClr val="tx1"/>
                </a:solidFill>
                <a:effectLst/>
                <a:latin typeface="Calibri" pitchFamily="34" charset="0"/>
                <a:ea typeface="+mn-ea"/>
                <a:cs typeface="+mn-cs"/>
              </a:rPr>
              <a:t>PlusARPointEvent</a:t>
            </a:r>
            <a:r>
              <a:rPr lang="en-US" sz="1200" kern="1200" dirty="0" smtClean="0">
                <a:solidFill>
                  <a:schemeClr val="tx1"/>
                </a:solidFill>
                <a:effectLst/>
                <a:latin typeface="Calibri" pitchFamily="34" charset="0"/>
                <a:ea typeface="+mn-ea"/>
                <a:cs typeface="+mn-cs"/>
              </a:rPr>
              <a:t> table defines points on the network that are either removals or additions of flow. These records are in turn associated with </a:t>
            </a:r>
            <a:r>
              <a:rPr lang="en-US" sz="1200" kern="1200" dirty="0" err="1" smtClean="0">
                <a:solidFill>
                  <a:schemeClr val="tx1"/>
                </a:solidFill>
                <a:effectLst/>
                <a:latin typeface="Calibri" pitchFamily="34" charset="0"/>
                <a:ea typeface="+mn-ea"/>
                <a:cs typeface="+mn-cs"/>
              </a:rPr>
              <a:t>PlusFlowAR</a:t>
            </a:r>
            <a:r>
              <a:rPr lang="en-US" sz="1200" kern="1200" dirty="0" smtClean="0">
                <a:solidFill>
                  <a:schemeClr val="tx1"/>
                </a:solidFill>
                <a:effectLst/>
                <a:latin typeface="Calibri" pitchFamily="34" charset="0"/>
                <a:ea typeface="+mn-ea"/>
                <a:cs typeface="+mn-cs"/>
              </a:rPr>
              <a:t> records that define </a:t>
            </a:r>
            <a:r>
              <a:rPr lang="en-US" sz="1200" i="1" kern="1200" dirty="0" smtClean="0">
                <a:solidFill>
                  <a:schemeClr val="tx1"/>
                </a:solidFill>
                <a:effectLst/>
                <a:latin typeface="Calibri" pitchFamily="34" charset="0"/>
                <a:ea typeface="+mn-ea"/>
                <a:cs typeface="+mn-cs"/>
              </a:rPr>
              <a:t>how much</a:t>
            </a:r>
            <a:r>
              <a:rPr lang="en-US" sz="1200" kern="1200" dirty="0" smtClean="0">
                <a:solidFill>
                  <a:schemeClr val="tx1"/>
                </a:solidFill>
                <a:effectLst/>
                <a:latin typeface="Calibri" pitchFamily="34" charset="0"/>
                <a:ea typeface="+mn-ea"/>
                <a:cs typeface="+mn-cs"/>
              </a:rPr>
              <a:t> flow is either removed or added at points on the network. Note that the 2</a:t>
            </a:r>
            <a:r>
              <a:rPr lang="en-US" sz="1200" kern="1200" baseline="30000" dirty="0" smtClean="0">
                <a:solidFill>
                  <a:schemeClr val="tx1"/>
                </a:solidFill>
                <a:effectLst/>
                <a:latin typeface="Calibri" pitchFamily="34" charset="0"/>
                <a:ea typeface="+mn-ea"/>
                <a:cs typeface="+mn-cs"/>
              </a:rPr>
              <a:t>nd</a:t>
            </a:r>
            <a:r>
              <a:rPr lang="en-US" sz="1200" kern="1200" dirty="0" smtClean="0">
                <a:solidFill>
                  <a:schemeClr val="tx1"/>
                </a:solidFill>
                <a:effectLst/>
                <a:latin typeface="Calibri" pitchFamily="34" charset="0"/>
                <a:ea typeface="+mn-ea"/>
                <a:cs typeface="+mn-cs"/>
              </a:rPr>
              <a:t> and 3</a:t>
            </a:r>
            <a:r>
              <a:rPr lang="en-US" sz="1200" kern="1200" baseline="30000" dirty="0" smtClean="0">
                <a:solidFill>
                  <a:schemeClr val="tx1"/>
                </a:solidFill>
                <a:effectLst/>
                <a:latin typeface="Calibri" pitchFamily="34" charset="0"/>
                <a:ea typeface="+mn-ea"/>
                <a:cs typeface="+mn-cs"/>
              </a:rPr>
              <a:t>rd</a:t>
            </a:r>
            <a:r>
              <a:rPr lang="en-US" sz="1200" kern="1200" dirty="0" smtClean="0">
                <a:solidFill>
                  <a:schemeClr val="tx1"/>
                </a:solidFill>
                <a:effectLst/>
                <a:latin typeface="Calibri" pitchFamily="34" charset="0"/>
                <a:ea typeface="+mn-ea"/>
                <a:cs typeface="+mn-cs"/>
              </a:rPr>
              <a:t> records in these 2 tables effectively define a flow transfer of 186 </a:t>
            </a:r>
            <a:r>
              <a:rPr lang="en-US" sz="1200" kern="1200" dirty="0" err="1" smtClean="0">
                <a:solidFill>
                  <a:schemeClr val="tx1"/>
                </a:solidFill>
                <a:effectLst/>
                <a:latin typeface="Calibri" pitchFamily="34" charset="0"/>
                <a:ea typeface="+mn-ea"/>
                <a:cs typeface="+mn-cs"/>
              </a:rPr>
              <a:t>cfs</a:t>
            </a:r>
            <a:r>
              <a:rPr lang="en-US" sz="1200" kern="1200" dirty="0" smtClean="0">
                <a:solidFill>
                  <a:schemeClr val="tx1"/>
                </a:solidFill>
                <a:effectLst/>
                <a:latin typeface="Calibri" pitchFamily="34" charset="0"/>
                <a:ea typeface="+mn-ea"/>
                <a:cs typeface="+mn-cs"/>
              </a:rPr>
              <a:t> from </a:t>
            </a:r>
            <a:r>
              <a:rPr lang="en-US" sz="1200" kern="1200" dirty="0" err="1" smtClean="0">
                <a:solidFill>
                  <a:schemeClr val="tx1"/>
                </a:solidFill>
                <a:effectLst/>
                <a:latin typeface="Calibri" pitchFamily="34" charset="0"/>
                <a:ea typeface="+mn-ea"/>
                <a:cs typeface="+mn-cs"/>
              </a:rPr>
              <a:t>Comid</a:t>
            </a:r>
            <a:r>
              <a:rPr lang="en-US" sz="1200" kern="1200" dirty="0" smtClean="0">
                <a:solidFill>
                  <a:schemeClr val="tx1"/>
                </a:solidFill>
                <a:effectLst/>
                <a:latin typeface="Calibri" pitchFamily="34" charset="0"/>
                <a:ea typeface="+mn-ea"/>
                <a:cs typeface="+mn-cs"/>
              </a:rPr>
              <a:t> 7692005 to </a:t>
            </a:r>
            <a:r>
              <a:rPr lang="en-US" sz="1200" kern="1200" dirty="0" err="1" smtClean="0">
                <a:solidFill>
                  <a:schemeClr val="tx1"/>
                </a:solidFill>
                <a:effectLst/>
                <a:latin typeface="Calibri" pitchFamily="34" charset="0"/>
                <a:ea typeface="+mn-ea"/>
                <a:cs typeface="+mn-cs"/>
              </a:rPr>
              <a:t>Comid</a:t>
            </a:r>
            <a:r>
              <a:rPr lang="en-US" sz="1200" kern="1200" dirty="0" smtClean="0">
                <a:solidFill>
                  <a:schemeClr val="tx1"/>
                </a:solidFill>
                <a:effectLst/>
                <a:latin typeface="Calibri" pitchFamily="34" charset="0"/>
                <a:ea typeface="+mn-ea"/>
                <a:cs typeface="+mn-cs"/>
              </a:rPr>
              <a:t> 6078297. The first record defines a flow removal of 102 </a:t>
            </a:r>
            <a:r>
              <a:rPr lang="en-US" sz="1200" kern="1200" dirty="0" err="1" smtClean="0">
                <a:solidFill>
                  <a:schemeClr val="tx1"/>
                </a:solidFill>
                <a:effectLst/>
                <a:latin typeface="Calibri" pitchFamily="34" charset="0"/>
                <a:ea typeface="+mn-ea"/>
                <a:cs typeface="+mn-cs"/>
              </a:rPr>
              <a:t>cfs</a:t>
            </a:r>
            <a:r>
              <a:rPr lang="en-US" sz="1200" kern="1200" dirty="0" smtClean="0">
                <a:solidFill>
                  <a:schemeClr val="tx1"/>
                </a:solidFill>
                <a:effectLst/>
                <a:latin typeface="Calibri" pitchFamily="34" charset="0"/>
                <a:ea typeface="+mn-ea"/>
                <a:cs typeface="+mn-cs"/>
              </a:rPr>
              <a:t> from </a:t>
            </a:r>
            <a:r>
              <a:rPr lang="en-US" sz="1200" kern="1200" dirty="0" err="1" smtClean="0">
                <a:solidFill>
                  <a:schemeClr val="tx1"/>
                </a:solidFill>
                <a:effectLst/>
                <a:latin typeface="Calibri" pitchFamily="34" charset="0"/>
                <a:ea typeface="+mn-ea"/>
                <a:cs typeface="+mn-cs"/>
              </a:rPr>
              <a:t>Comid</a:t>
            </a:r>
            <a:r>
              <a:rPr lang="en-US" sz="1200" kern="1200" dirty="0" smtClean="0">
                <a:solidFill>
                  <a:schemeClr val="tx1"/>
                </a:solidFill>
                <a:effectLst/>
                <a:latin typeface="Calibri" pitchFamily="34" charset="0"/>
                <a:ea typeface="+mn-ea"/>
                <a:cs typeface="+mn-cs"/>
              </a:rPr>
              <a:t> 6078203.</a:t>
            </a:r>
          </a:p>
          <a:p>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16</a:t>
            </a:fld>
            <a:endParaRPr lang="en-US"/>
          </a:p>
        </p:txBody>
      </p:sp>
    </p:spTree>
    <p:extLst>
      <p:ext uri="{BB962C8B-B14F-4D97-AF65-F5344CB8AC3E}">
        <p14:creationId xmlns:p14="http://schemas.microsoft.com/office/powerpoint/2010/main" val="4184489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This map shows the </a:t>
            </a:r>
            <a:r>
              <a:rPr lang="en-US" sz="1200" kern="1200" dirty="0" err="1" smtClean="0">
                <a:solidFill>
                  <a:schemeClr val="tx1"/>
                </a:solidFill>
                <a:effectLst/>
                <a:latin typeface="Calibri" pitchFamily="34" charset="0"/>
                <a:ea typeface="+mn-ea"/>
                <a:cs typeface="+mn-cs"/>
              </a:rPr>
              <a:t>PlusFlowAR</a:t>
            </a:r>
            <a:r>
              <a:rPr lang="en-US" sz="1200" kern="1200" dirty="0" smtClean="0">
                <a:solidFill>
                  <a:schemeClr val="tx1"/>
                </a:solidFill>
                <a:effectLst/>
                <a:latin typeface="Calibri" pitchFamily="34" charset="0"/>
                <a:ea typeface="+mn-ea"/>
                <a:cs typeface="+mn-cs"/>
              </a:rPr>
              <a:t> effects. The flow transfer is shown as well as the flow removal.</a:t>
            </a:r>
          </a:p>
          <a:p>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17</a:t>
            </a:fld>
            <a:endParaRPr lang="en-US"/>
          </a:p>
        </p:txBody>
      </p:sp>
    </p:spTree>
    <p:extLst>
      <p:ext uri="{BB962C8B-B14F-4D97-AF65-F5344CB8AC3E}">
        <p14:creationId xmlns:p14="http://schemas.microsoft.com/office/powerpoint/2010/main" val="1344709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Calibri" pitchFamily="34" charset="0"/>
                <a:ea typeface="+mn-ea"/>
                <a:cs typeface="+mn-cs"/>
              </a:rPr>
              <a:t>This  map helps explain what is happening with the flow transfer. Pipelines in NHDPlus are highlighted on the map. Note that these pipelines correspond to the flow transfer defined in the </a:t>
            </a:r>
            <a:r>
              <a:rPr lang="en-US" sz="1200" kern="1200" dirty="0" err="1" smtClean="0">
                <a:solidFill>
                  <a:schemeClr val="tx1"/>
                </a:solidFill>
                <a:effectLst/>
                <a:latin typeface="Calibri" pitchFamily="34" charset="0"/>
                <a:ea typeface="+mn-ea"/>
                <a:cs typeface="+mn-cs"/>
              </a:rPr>
              <a:t>PlusFlowAR</a:t>
            </a:r>
            <a:r>
              <a:rPr lang="en-US" sz="1200" kern="1200" dirty="0" smtClean="0">
                <a:solidFill>
                  <a:schemeClr val="tx1"/>
                </a:solidFill>
                <a:effectLst/>
                <a:latin typeface="Calibri" pitchFamily="34" charset="0"/>
                <a:ea typeface="+mn-ea"/>
                <a:cs typeface="+mn-cs"/>
              </a:rPr>
              <a:t> records.</a:t>
            </a:r>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18</a:t>
            </a:fld>
            <a:endParaRPr lang="en-US"/>
          </a:p>
        </p:txBody>
      </p:sp>
    </p:spTree>
    <p:extLst>
      <p:ext uri="{BB962C8B-B14F-4D97-AF65-F5344CB8AC3E}">
        <p14:creationId xmlns:p14="http://schemas.microsoft.com/office/powerpoint/2010/main" val="2322726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The  agenda  has of course an introduction, which we are doing now. I will then discuss tables for the following 4 aspects of the Plus part. Please note that the topic being covered is shown in the lower left corner, which can help you keep track of where we are in this Webinar.  </a:t>
            </a:r>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1</a:t>
            </a:fld>
            <a:endParaRPr lang="en-US"/>
          </a:p>
        </p:txBody>
      </p:sp>
    </p:spTree>
    <p:extLst>
      <p:ext uri="{BB962C8B-B14F-4D97-AF65-F5344CB8AC3E}">
        <p14:creationId xmlns:p14="http://schemas.microsoft.com/office/powerpoint/2010/main" val="2805136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Now I will talk about elevation and slope. The data are stored in the </a:t>
            </a:r>
            <a:r>
              <a:rPr lang="en-US" sz="1200" kern="1200" dirty="0" err="1" smtClean="0">
                <a:solidFill>
                  <a:schemeClr val="tx1"/>
                </a:solidFill>
                <a:effectLst/>
                <a:latin typeface="Calibri" pitchFamily="34" charset="0"/>
                <a:ea typeface="+mn-ea"/>
                <a:cs typeface="+mn-cs"/>
              </a:rPr>
              <a:t>ElevSlope</a:t>
            </a:r>
            <a:r>
              <a:rPr lang="en-US" sz="1200" kern="1200" dirty="0" smtClean="0">
                <a:solidFill>
                  <a:schemeClr val="tx1"/>
                </a:solidFill>
                <a:effectLst/>
                <a:latin typeface="Calibri" pitchFamily="34" charset="0"/>
                <a:ea typeface="+mn-ea"/>
                <a:cs typeface="+mn-cs"/>
              </a:rPr>
              <a:t> table. I have put a dashed line around the </a:t>
            </a:r>
            <a:r>
              <a:rPr lang="en-US" sz="1200" kern="1200" dirty="0" err="1" smtClean="0">
                <a:solidFill>
                  <a:schemeClr val="tx1"/>
                </a:solidFill>
                <a:effectLst/>
                <a:latin typeface="Calibri" pitchFamily="34" charset="0"/>
                <a:ea typeface="+mn-ea"/>
                <a:cs typeface="+mn-cs"/>
              </a:rPr>
              <a:t>HeadWaterNodeArea</a:t>
            </a:r>
            <a:r>
              <a:rPr lang="en-US" sz="1200" kern="1200" dirty="0" smtClean="0">
                <a:solidFill>
                  <a:schemeClr val="tx1"/>
                </a:solidFill>
                <a:effectLst/>
                <a:latin typeface="Calibri" pitchFamily="34" charset="0"/>
                <a:ea typeface="+mn-ea"/>
                <a:cs typeface="+mn-cs"/>
              </a:rPr>
              <a:t> table because the headwater node catchments are an important part of the NHDPlus elevations. </a:t>
            </a:r>
          </a:p>
          <a:p>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pPr/>
              <a:t>19</a:t>
            </a:fld>
            <a:endParaRPr lang="en-US"/>
          </a:p>
        </p:txBody>
      </p:sp>
    </p:spTree>
    <p:extLst>
      <p:ext uri="{BB962C8B-B14F-4D97-AF65-F5344CB8AC3E}">
        <p14:creationId xmlns:p14="http://schemas.microsoft.com/office/powerpoint/2010/main" val="2173899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The </a:t>
            </a:r>
            <a:r>
              <a:rPr lang="en-US" sz="1200" kern="1200" dirty="0" err="1" smtClean="0">
                <a:solidFill>
                  <a:schemeClr val="tx1"/>
                </a:solidFill>
                <a:effectLst/>
                <a:latin typeface="Calibri" pitchFamily="34" charset="0"/>
                <a:ea typeface="+mn-ea"/>
                <a:cs typeface="+mn-cs"/>
              </a:rPr>
              <a:t>ElevSlope</a:t>
            </a:r>
            <a:r>
              <a:rPr lang="en-US" sz="1200" kern="1200" dirty="0" smtClean="0">
                <a:solidFill>
                  <a:schemeClr val="tx1"/>
                </a:solidFill>
                <a:effectLst/>
                <a:latin typeface="Calibri" pitchFamily="34" charset="0"/>
                <a:ea typeface="+mn-ea"/>
                <a:cs typeface="+mn-cs"/>
              </a:rPr>
              <a:t> table provides max and min elevations and a slope for most networked flowlines. The elevations are very useful, for instance in modeling. As an example, saturation dissolved oxygen concentrations, which are important in modeling </a:t>
            </a:r>
            <a:r>
              <a:rPr lang="en-US" sz="1200" kern="1200" dirty="0" err="1" smtClean="0">
                <a:solidFill>
                  <a:schemeClr val="tx1"/>
                </a:solidFill>
                <a:effectLst/>
                <a:latin typeface="Calibri" pitchFamily="34" charset="0"/>
                <a:ea typeface="+mn-ea"/>
                <a:cs typeface="+mn-cs"/>
              </a:rPr>
              <a:t>wasteload</a:t>
            </a:r>
            <a:r>
              <a:rPr lang="en-US" sz="1200" kern="1200" dirty="0" smtClean="0">
                <a:solidFill>
                  <a:schemeClr val="tx1"/>
                </a:solidFill>
                <a:effectLst/>
                <a:latin typeface="Calibri" pitchFamily="34" charset="0"/>
                <a:ea typeface="+mn-ea"/>
                <a:cs typeface="+mn-cs"/>
              </a:rPr>
              <a:t> allocation, depend in part on elevation. Additionally, channel slopes help to estimate stream velocities. There are 3 steps used in estimating elevations and slopes: first, the “raw” elevations, derived from minimum catchment elevations, are assigned to flowlines including headwater catchments for the top of headwater flowlines. Then, a process refines the elevations so that they are consistent at nodes. Finally, a “smoothing” process ensures that the slope is a least flat or slopes in the downstream direction; it wouldn’t do to have the water flowing uphill. I go through the three steps in the following slides.</a:t>
            </a:r>
          </a:p>
          <a:p>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20</a:t>
            </a:fld>
            <a:endParaRPr lang="en-US"/>
          </a:p>
        </p:txBody>
      </p:sp>
    </p:spTree>
    <p:extLst>
      <p:ext uri="{BB962C8B-B14F-4D97-AF65-F5344CB8AC3E}">
        <p14:creationId xmlns:p14="http://schemas.microsoft.com/office/powerpoint/2010/main" val="3517765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Here is how the raw elevations are determined. They are based on the minimum elevation in each catchment, including headwater catchments. Note that in “interior” catchments, there is no upstream elevation; these get assigned based on the minimum elevations for the immediate upstream catchments.</a:t>
            </a:r>
          </a:p>
          <a:p>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21</a:t>
            </a:fld>
            <a:endParaRPr lang="en-US"/>
          </a:p>
        </p:txBody>
      </p:sp>
    </p:spTree>
    <p:extLst>
      <p:ext uri="{BB962C8B-B14F-4D97-AF65-F5344CB8AC3E}">
        <p14:creationId xmlns:p14="http://schemas.microsoft.com/office/powerpoint/2010/main" val="1822087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This map shows how consistent elevations at nodes are set. Also, elevations at the upstream ends of “interior” flowlines are set. The node elevation is the maximum of the downstream elevations at the node. For instance, at the junction shown, the two incoming flowlines in red have </a:t>
            </a:r>
            <a:r>
              <a:rPr lang="en-US" sz="1200" kern="1200" dirty="0" err="1" smtClean="0">
                <a:solidFill>
                  <a:schemeClr val="tx1"/>
                </a:solidFill>
                <a:effectLst/>
                <a:latin typeface="Calibri" pitchFamily="34" charset="0"/>
                <a:ea typeface="+mn-ea"/>
                <a:cs typeface="+mn-cs"/>
              </a:rPr>
              <a:t>MinElevRaw</a:t>
            </a:r>
            <a:r>
              <a:rPr lang="en-US" sz="1200" kern="1200" dirty="0" smtClean="0">
                <a:solidFill>
                  <a:schemeClr val="tx1"/>
                </a:solidFill>
                <a:effectLst/>
                <a:latin typeface="Calibri" pitchFamily="34" charset="0"/>
                <a:ea typeface="+mn-ea"/>
                <a:cs typeface="+mn-cs"/>
              </a:rPr>
              <a:t> values of 38864 and 38919; the maximum of these is 38919. Therefore the minimum “smoothed elevation at the downstream ends is 38919, and the maximum elevation for the downstream flowline is 38919. This process is done at all networked nodes.</a:t>
            </a:r>
          </a:p>
          <a:p>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22</a:t>
            </a:fld>
            <a:endParaRPr lang="en-US"/>
          </a:p>
        </p:txBody>
      </p:sp>
    </p:spTree>
    <p:extLst>
      <p:ext uri="{BB962C8B-B14F-4D97-AF65-F5344CB8AC3E}">
        <p14:creationId xmlns:p14="http://schemas.microsoft.com/office/powerpoint/2010/main" val="4021320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The final step is called “elevation smoothing”. This smoothing process is done along each </a:t>
            </a:r>
            <a:r>
              <a:rPr lang="en-US" sz="1200" kern="1200" dirty="0" err="1" smtClean="0">
                <a:solidFill>
                  <a:schemeClr val="tx1"/>
                </a:solidFill>
                <a:effectLst/>
                <a:latin typeface="Calibri" pitchFamily="34" charset="0"/>
                <a:ea typeface="+mn-ea"/>
                <a:cs typeface="+mn-cs"/>
              </a:rPr>
              <a:t>levelpath</a:t>
            </a:r>
            <a:r>
              <a:rPr lang="en-US" sz="1200" kern="1200" dirty="0" smtClean="0">
                <a:solidFill>
                  <a:schemeClr val="tx1"/>
                </a:solidFill>
                <a:effectLst/>
                <a:latin typeface="Calibri" pitchFamily="34" charset="0"/>
                <a:ea typeface="+mn-ea"/>
                <a:cs typeface="+mn-cs"/>
              </a:rPr>
              <a:t> . This graph shows the raw and smoothed elevations along a stream, going right-to-left from upstream to downstream. The smoothing process has to go down, or at least not go up; this otherwise would have the water flowing uphill – not good. The lower, blue line shows the raw elevations and the red line that “rides” along the tops of these raw elevations is the smoothed elevation.</a:t>
            </a:r>
            <a:r>
              <a:rPr lang="en-US" dirty="0" smtClean="0">
                <a:effectLst/>
              </a:rPr>
              <a:t> </a:t>
            </a:r>
            <a:endParaRPr lang="en-US" sz="1200" kern="1200" dirty="0" smtClean="0">
              <a:solidFill>
                <a:schemeClr val="tx1"/>
              </a:solidFill>
              <a:effectLst/>
              <a:latin typeface="Calibri" pitchFamily="34" charset="0"/>
              <a:ea typeface="+mn-ea"/>
              <a:cs typeface="+mn-cs"/>
            </a:endParaRPr>
          </a:p>
          <a:p>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23</a:t>
            </a:fld>
            <a:endParaRPr lang="en-US"/>
          </a:p>
        </p:txBody>
      </p:sp>
    </p:spTree>
    <p:extLst>
      <p:ext uri="{BB962C8B-B14F-4D97-AF65-F5344CB8AC3E}">
        <p14:creationId xmlns:p14="http://schemas.microsoft.com/office/powerpoint/2010/main" val="3139050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This is the file layout for the </a:t>
            </a:r>
            <a:r>
              <a:rPr lang="en-US" sz="1200" kern="1200" dirty="0" err="1" smtClean="0">
                <a:solidFill>
                  <a:schemeClr val="tx1"/>
                </a:solidFill>
                <a:effectLst/>
                <a:latin typeface="Calibri" pitchFamily="34" charset="0"/>
                <a:ea typeface="+mn-ea"/>
                <a:cs typeface="+mn-cs"/>
              </a:rPr>
              <a:t>ElevSlope</a:t>
            </a:r>
            <a:r>
              <a:rPr lang="en-US" sz="1200" kern="1200" dirty="0" smtClean="0">
                <a:solidFill>
                  <a:schemeClr val="tx1"/>
                </a:solidFill>
                <a:effectLst/>
                <a:latin typeface="Calibri" pitchFamily="34" charset="0"/>
                <a:ea typeface="+mn-ea"/>
                <a:cs typeface="+mn-cs"/>
              </a:rPr>
              <a:t> table. Of course it has the </a:t>
            </a:r>
            <a:r>
              <a:rPr lang="en-US" sz="1200" kern="1200" dirty="0" err="1" smtClean="0">
                <a:solidFill>
                  <a:schemeClr val="tx1"/>
                </a:solidFill>
                <a:effectLst/>
                <a:latin typeface="Calibri" pitchFamily="34" charset="0"/>
                <a:ea typeface="+mn-ea"/>
                <a:cs typeface="+mn-cs"/>
              </a:rPr>
              <a:t>Comid</a:t>
            </a:r>
            <a:r>
              <a:rPr lang="en-US" sz="1200" kern="1200" dirty="0" smtClean="0">
                <a:solidFill>
                  <a:schemeClr val="tx1"/>
                </a:solidFill>
                <a:effectLst/>
                <a:latin typeface="Calibri" pitchFamily="34" charset="0"/>
                <a:ea typeface="+mn-ea"/>
                <a:cs typeface="+mn-cs"/>
              </a:rPr>
              <a:t>. Then, the max and min “raw” elevations, then the smoothed elevations. Note the several occurrences of </a:t>
            </a:r>
            <a:r>
              <a:rPr lang="en-US" sz="1200" kern="1200" dirty="0" err="1" smtClean="0">
                <a:solidFill>
                  <a:schemeClr val="tx1"/>
                </a:solidFill>
                <a:effectLst/>
                <a:latin typeface="Calibri" pitchFamily="34" charset="0"/>
                <a:ea typeface="+mn-ea"/>
                <a:cs typeface="+mn-cs"/>
              </a:rPr>
              <a:t>MaxElevRaw</a:t>
            </a:r>
            <a:r>
              <a:rPr lang="en-US" sz="1200" kern="1200" dirty="0" smtClean="0">
                <a:solidFill>
                  <a:schemeClr val="tx1"/>
                </a:solidFill>
                <a:effectLst/>
                <a:latin typeface="Calibri" pitchFamily="34" charset="0"/>
                <a:ea typeface="+mn-ea"/>
                <a:cs typeface="+mn-cs"/>
              </a:rPr>
              <a:t> = -9998. These are interior flowlines where there is no </a:t>
            </a:r>
            <a:r>
              <a:rPr lang="en-US" sz="1200" kern="1200" dirty="0" err="1" smtClean="0">
                <a:solidFill>
                  <a:schemeClr val="tx1"/>
                </a:solidFill>
                <a:effectLst/>
                <a:latin typeface="Calibri" pitchFamily="34" charset="0"/>
                <a:ea typeface="+mn-ea"/>
                <a:cs typeface="+mn-cs"/>
              </a:rPr>
              <a:t>MaxElevRaw</a:t>
            </a:r>
            <a:r>
              <a:rPr lang="en-US" sz="1200" kern="1200" dirty="0" smtClean="0">
                <a:solidFill>
                  <a:schemeClr val="tx1"/>
                </a:solidFill>
                <a:effectLst/>
                <a:latin typeface="Calibri" pitchFamily="34" charset="0"/>
                <a:ea typeface="+mn-ea"/>
                <a:cs typeface="+mn-cs"/>
              </a:rPr>
              <a:t>; these get filled first in step 2, which is getting consistent elevations at nodes, and refined in step 3 as needed in the smoothing process. The slope is dimensionless – it is the difference between the max-min elevations divided the </a:t>
            </a:r>
            <a:r>
              <a:rPr lang="en-US" sz="1200" kern="1200" dirty="0" err="1" smtClean="0">
                <a:solidFill>
                  <a:schemeClr val="tx1"/>
                </a:solidFill>
                <a:effectLst/>
                <a:latin typeface="Calibri" pitchFamily="34" charset="0"/>
                <a:ea typeface="+mn-ea"/>
                <a:cs typeface="+mn-cs"/>
              </a:rPr>
              <a:t>SlopeLenKM</a:t>
            </a:r>
            <a:r>
              <a:rPr lang="en-US" sz="1200" kern="1200" dirty="0" smtClean="0">
                <a:solidFill>
                  <a:schemeClr val="tx1"/>
                </a:solidFill>
                <a:effectLst/>
                <a:latin typeface="Calibri" pitchFamily="34" charset="0"/>
                <a:ea typeface="+mn-ea"/>
                <a:cs typeface="+mn-cs"/>
              </a:rPr>
              <a:t>. The </a:t>
            </a:r>
            <a:r>
              <a:rPr lang="en-US" sz="1200" kern="1200" dirty="0" err="1" smtClean="0">
                <a:solidFill>
                  <a:schemeClr val="tx1"/>
                </a:solidFill>
                <a:effectLst/>
                <a:latin typeface="Calibri" pitchFamily="34" charset="0"/>
                <a:ea typeface="+mn-ea"/>
                <a:cs typeface="+mn-cs"/>
              </a:rPr>
              <a:t>SlopeLenKM</a:t>
            </a:r>
            <a:r>
              <a:rPr lang="en-US" sz="1200" kern="1200" dirty="0" smtClean="0">
                <a:solidFill>
                  <a:schemeClr val="tx1"/>
                </a:solidFill>
                <a:effectLst/>
                <a:latin typeface="Calibri" pitchFamily="34" charset="0"/>
                <a:ea typeface="+mn-ea"/>
                <a:cs typeface="+mn-cs"/>
              </a:rPr>
              <a:t> is usually the </a:t>
            </a:r>
            <a:r>
              <a:rPr lang="en-US" sz="1200" kern="1200" dirty="0" err="1" smtClean="0">
                <a:solidFill>
                  <a:schemeClr val="tx1"/>
                </a:solidFill>
                <a:effectLst/>
                <a:latin typeface="Calibri" pitchFamily="34" charset="0"/>
                <a:ea typeface="+mn-ea"/>
                <a:cs typeface="+mn-cs"/>
              </a:rPr>
              <a:t>BurnLenKM</a:t>
            </a:r>
            <a:r>
              <a:rPr lang="en-US" sz="1200" kern="1200" dirty="0" smtClean="0">
                <a:solidFill>
                  <a:schemeClr val="tx1"/>
                </a:solidFill>
                <a:effectLst/>
                <a:latin typeface="Calibri" pitchFamily="34" charset="0"/>
                <a:ea typeface="+mn-ea"/>
                <a:cs typeface="+mn-cs"/>
              </a:rPr>
              <a:t>, because the elevations are based on catchments and there is flowline trimming at headwaters. The HWTYPE field uses an “H” to denote headwater flowlines. Note that in this screen capture all of the “H” flowlines have a raw elevation and all of the others have a raw elevation = -9998. There are cases where the headwater elevation is -9998, which is when a flowline is basically trimmed to zero and has no </a:t>
            </a:r>
            <a:r>
              <a:rPr lang="en-US" sz="1200" kern="1200" dirty="0" err="1" smtClean="0">
                <a:solidFill>
                  <a:schemeClr val="tx1"/>
                </a:solidFill>
                <a:effectLst/>
                <a:latin typeface="Calibri" pitchFamily="34" charset="0"/>
                <a:ea typeface="+mn-ea"/>
                <a:cs typeface="+mn-cs"/>
              </a:rPr>
              <a:t>HeadwaterNode</a:t>
            </a:r>
            <a:r>
              <a:rPr lang="en-US" sz="1200" kern="1200" dirty="0" smtClean="0">
                <a:solidFill>
                  <a:schemeClr val="tx1"/>
                </a:solidFill>
                <a:effectLst/>
                <a:latin typeface="Calibri" pitchFamily="34" charset="0"/>
                <a:ea typeface="+mn-ea"/>
                <a:cs typeface="+mn-cs"/>
              </a:rPr>
              <a:t> catchment. As with all of these topics, there is more detailed information in the User Guide.</a:t>
            </a:r>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24</a:t>
            </a:fld>
            <a:endParaRPr lang="en-US"/>
          </a:p>
        </p:txBody>
      </p:sp>
    </p:spTree>
    <p:extLst>
      <p:ext uri="{BB962C8B-B14F-4D97-AF65-F5344CB8AC3E}">
        <p14:creationId xmlns:p14="http://schemas.microsoft.com/office/powerpoint/2010/main" val="3121186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pPr/>
              <a:t>25</a:t>
            </a:fld>
            <a:endParaRPr lang="en-US"/>
          </a:p>
        </p:txBody>
      </p:sp>
    </p:spTree>
    <p:extLst>
      <p:ext uri="{BB962C8B-B14F-4D97-AF65-F5344CB8AC3E}">
        <p14:creationId xmlns:p14="http://schemas.microsoft.com/office/powerpoint/2010/main" val="21738999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To recap, these are the VAA tables covered in this Webinar.</a:t>
            </a:r>
          </a:p>
          <a:p>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26</a:t>
            </a:fld>
            <a:endParaRPr lang="en-US"/>
          </a:p>
        </p:txBody>
      </p:sp>
    </p:spTree>
    <p:extLst>
      <p:ext uri="{BB962C8B-B14F-4D97-AF65-F5344CB8AC3E}">
        <p14:creationId xmlns:p14="http://schemas.microsoft.com/office/powerpoint/2010/main" val="7762717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604C91-09D5-4779-BFB3-49DF39F13E8C}" type="slidenum">
              <a:rPr lang="en-US" smtClean="0"/>
              <a:pPr/>
              <a:t>27</a:t>
            </a:fld>
            <a:endParaRPr lang="en-US"/>
          </a:p>
        </p:txBody>
      </p:sp>
    </p:spTree>
    <p:extLst>
      <p:ext uri="{BB962C8B-B14F-4D97-AF65-F5344CB8AC3E}">
        <p14:creationId xmlns:p14="http://schemas.microsoft.com/office/powerpoint/2010/main" val="2932366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This is the schema of the VAAs. The circled elements are the tables I’m covering in this presentation. All of these tables relate to themselves and to other components via the </a:t>
            </a:r>
            <a:r>
              <a:rPr lang="en-US" sz="1200" kern="1200" dirty="0" err="1" smtClean="0">
                <a:solidFill>
                  <a:schemeClr val="tx1"/>
                </a:solidFill>
                <a:effectLst/>
                <a:latin typeface="Calibri" pitchFamily="34" charset="0"/>
                <a:ea typeface="+mn-ea"/>
                <a:cs typeface="+mn-cs"/>
              </a:rPr>
              <a:t>ComID</a:t>
            </a:r>
            <a:r>
              <a:rPr lang="en-US" sz="1200" kern="1200" dirty="0" smtClean="0">
                <a:solidFill>
                  <a:schemeClr val="tx1"/>
                </a:solidFill>
                <a:effectLst/>
                <a:latin typeface="Calibri" pitchFamily="34" charset="0"/>
                <a:ea typeface="+mn-ea"/>
                <a:cs typeface="+mn-cs"/>
              </a:rPr>
              <a:t>. As I go through the topics in this presentation, I will show this schema and circle the particular tables for each topic being discussed.</a:t>
            </a:r>
          </a:p>
          <a:p>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pPr/>
              <a:t>2</a:t>
            </a:fld>
            <a:endParaRPr lang="en-US"/>
          </a:p>
        </p:txBody>
      </p:sp>
    </p:spTree>
    <p:extLst>
      <p:ext uri="{BB962C8B-B14F-4D97-AF65-F5344CB8AC3E}">
        <p14:creationId xmlns:p14="http://schemas.microsoft.com/office/powerpoint/2010/main" val="2173899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This is where to find the data in the NHDPlus data structure. The tables are stored in the directory named “</a:t>
            </a:r>
            <a:r>
              <a:rPr lang="en-US" sz="1200" kern="1200" dirty="0" err="1" smtClean="0">
                <a:solidFill>
                  <a:schemeClr val="tx1"/>
                </a:solidFill>
                <a:effectLst/>
                <a:latin typeface="Calibri" pitchFamily="34" charset="0"/>
                <a:ea typeface="+mn-ea"/>
                <a:cs typeface="+mn-cs"/>
              </a:rPr>
              <a:t>NHDPlusAttributes</a:t>
            </a:r>
            <a:r>
              <a:rPr lang="en-US" sz="1200" kern="1200" dirty="0" smtClean="0">
                <a:solidFill>
                  <a:schemeClr val="tx1"/>
                </a:solidFill>
                <a:effectLst/>
                <a:latin typeface="Calibri" pitchFamily="34" charset="0"/>
                <a:ea typeface="+mn-ea"/>
                <a:cs typeface="+mn-cs"/>
              </a:rPr>
              <a:t>”. </a:t>
            </a:r>
          </a:p>
          <a:p>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3</a:t>
            </a:fld>
            <a:endParaRPr lang="en-US"/>
          </a:p>
        </p:txBody>
      </p:sp>
    </p:spTree>
    <p:extLst>
      <p:ext uri="{BB962C8B-B14F-4D97-AF65-F5344CB8AC3E}">
        <p14:creationId xmlns:p14="http://schemas.microsoft.com/office/powerpoint/2010/main" val="3582617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The first topic is tables that use divergences. Many of us were taught about hydrology and hydrography based on dendritic stream networks. Dendrite networks are where the flow always goes from start reaches into convergences and then downstream to a larger stream. However, the real world doesn’t work that way! Streams join and then diverge down multiple paths. NHDPlus goes to a great deal of effort to help us work with divergences. Two of the tables I will talk about that deal with divergences are </a:t>
            </a:r>
            <a:r>
              <a:rPr lang="en-US" sz="1200" kern="1200" dirty="0" err="1" smtClean="0">
                <a:solidFill>
                  <a:schemeClr val="tx1"/>
                </a:solidFill>
                <a:effectLst/>
                <a:latin typeface="Calibri" pitchFamily="34" charset="0"/>
                <a:ea typeface="+mn-ea"/>
                <a:cs typeface="+mn-cs"/>
              </a:rPr>
              <a:t>MegaDiv</a:t>
            </a:r>
            <a:r>
              <a:rPr lang="en-US" sz="1200" kern="1200" dirty="0" smtClean="0">
                <a:solidFill>
                  <a:schemeClr val="tx1"/>
                </a:solidFill>
                <a:effectLst/>
                <a:latin typeface="Calibri" pitchFamily="34" charset="0"/>
                <a:ea typeface="+mn-ea"/>
                <a:cs typeface="+mn-cs"/>
              </a:rPr>
              <a:t> and </a:t>
            </a:r>
            <a:r>
              <a:rPr lang="en-US" sz="1200" kern="1200" dirty="0" err="1" smtClean="0">
                <a:solidFill>
                  <a:schemeClr val="tx1"/>
                </a:solidFill>
                <a:effectLst/>
                <a:latin typeface="Calibri" pitchFamily="34" charset="0"/>
                <a:ea typeface="+mn-ea"/>
                <a:cs typeface="+mn-cs"/>
              </a:rPr>
              <a:t>DivFrac</a:t>
            </a:r>
            <a:r>
              <a:rPr lang="en-US" sz="1200" kern="1200" dirty="0" smtClean="0">
                <a:solidFill>
                  <a:schemeClr val="tx1"/>
                </a:solidFill>
                <a:effectLst/>
                <a:latin typeface="Calibri" pitchFamily="34" charset="0"/>
                <a:ea typeface="+mn-ea"/>
                <a:cs typeface="+mn-cs"/>
              </a:rPr>
              <a:t>. First, I will explain the types of junctions and divergences in NHDPlus.</a:t>
            </a:r>
          </a:p>
          <a:p>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pPr/>
              <a:t>4</a:t>
            </a:fld>
            <a:endParaRPr lang="en-US"/>
          </a:p>
        </p:txBody>
      </p:sp>
    </p:spTree>
    <p:extLst>
      <p:ext uri="{BB962C8B-B14F-4D97-AF65-F5344CB8AC3E}">
        <p14:creationId xmlns:p14="http://schemas.microsoft.com/office/powerpoint/2010/main" val="2173899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9F093D-E878-4293-ADD7-1E9D09128C7F}" type="slidenum">
              <a:rPr lang="en-US"/>
              <a:pPr/>
              <a:t>5</a:t>
            </a:fld>
            <a:endParaRPr lang="en-US"/>
          </a:p>
        </p:txBody>
      </p:sp>
      <p:sp>
        <p:nvSpPr>
          <p:cNvPr id="528386" name="Rectangle 2"/>
          <p:cNvSpPr>
            <a:spLocks noGrp="1" noRot="1" noChangeAspect="1" noChangeArrowheads="1" noTextEdit="1"/>
          </p:cNvSpPr>
          <p:nvPr>
            <p:ph type="sldImg"/>
          </p:nvPr>
        </p:nvSpPr>
        <p:spPr>
          <a:xfrm>
            <a:off x="2865438" y="525463"/>
            <a:ext cx="3505200" cy="2628900"/>
          </a:xfrm>
          <a:ln/>
        </p:spPr>
      </p:sp>
      <p:sp>
        <p:nvSpPr>
          <p:cNvPr id="528387" name="Rectangle 3"/>
          <p:cNvSpPr>
            <a:spLocks noGrp="1" noChangeArrowheads="1"/>
          </p:cNvSpPr>
          <p:nvPr>
            <p:ph type="body" idx="1"/>
          </p:nvPr>
        </p:nvSpPr>
        <p:spPr>
          <a:xfrm>
            <a:off x="923926" y="3330576"/>
            <a:ext cx="7388224" cy="3154363"/>
          </a:xfrm>
        </p:spPr>
        <p:txBody>
          <a:bodyPr/>
          <a:lstStyle/>
          <a:p>
            <a:r>
              <a:rPr lang="en-US" sz="1200" kern="1200" dirty="0" smtClean="0">
                <a:solidFill>
                  <a:schemeClr val="tx1"/>
                </a:solidFill>
                <a:effectLst/>
                <a:latin typeface="Calibri" pitchFamily="34" charset="0"/>
                <a:ea typeface="+mn-ea"/>
                <a:cs typeface="+mn-cs"/>
              </a:rPr>
              <a:t>Here are the basic types of junctions in the real world and therefore in NHDPlus. We have the nice, well-behaved convergent junctions. Then a basic divergent junction where the flow splits down 2 paths. Finally, we get much more complex situations.</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The first thing NHDPlus does is to define the divergent outlets as Major or Minor. In general, 100% of the flow (and other attributes at times) is routed down the Major path and the minor path is treated as a start reach. Doing this prevents double-counting of flows, etc., as we navigate downstream. There are various “rules” for defining major and minor paths. The primary rule is for the major paths to follow the name, i.e., the Mississippi River named flowlines are all on the major path. </a:t>
            </a:r>
          </a:p>
          <a:p>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6</a:t>
            </a:fld>
            <a:endParaRPr lang="en-US"/>
          </a:p>
        </p:txBody>
      </p:sp>
    </p:spTree>
    <p:extLst>
      <p:ext uri="{BB962C8B-B14F-4D97-AF65-F5344CB8AC3E}">
        <p14:creationId xmlns:p14="http://schemas.microsoft.com/office/powerpoint/2010/main" val="1748147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Calibri" pitchFamily="34" charset="0"/>
                <a:ea typeface="+mn-ea"/>
                <a:cs typeface="+mn-cs"/>
              </a:rPr>
              <a:t>Divergences  often get quite complicated. This map shows all of the flowlines in an area that are affected by divergent flow (they are highlighted in red). By the way, this is not a particularly unique area; this occurs pretty much everywhere. So much for our dendritic network “training!”</a:t>
            </a:r>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7</a:t>
            </a:fld>
            <a:endParaRPr lang="en-US"/>
          </a:p>
        </p:txBody>
      </p:sp>
    </p:spTree>
    <p:extLst>
      <p:ext uri="{BB962C8B-B14F-4D97-AF65-F5344CB8AC3E}">
        <p14:creationId xmlns:p14="http://schemas.microsoft.com/office/powerpoint/2010/main" val="2535675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The </a:t>
            </a:r>
            <a:r>
              <a:rPr lang="en-US" sz="1200" kern="1200" dirty="0" err="1" smtClean="0">
                <a:solidFill>
                  <a:schemeClr val="tx1"/>
                </a:solidFill>
                <a:effectLst/>
                <a:latin typeface="Calibri" pitchFamily="34" charset="0"/>
                <a:ea typeface="+mn-ea"/>
                <a:cs typeface="+mn-cs"/>
              </a:rPr>
              <a:t>Megadiv</a:t>
            </a:r>
            <a:r>
              <a:rPr lang="en-US" sz="1200" kern="1200" dirty="0" smtClean="0">
                <a:solidFill>
                  <a:schemeClr val="tx1"/>
                </a:solidFill>
                <a:effectLst/>
                <a:latin typeface="Calibri" pitchFamily="34" charset="0"/>
                <a:ea typeface="+mn-ea"/>
                <a:cs typeface="+mn-cs"/>
              </a:rPr>
              <a:t> table defines junctions where there are more than 2 outflows at a junction. This table is needed in conjunction with the </a:t>
            </a:r>
            <a:r>
              <a:rPr lang="en-US" sz="1200" kern="1200" dirty="0" err="1" smtClean="0">
                <a:solidFill>
                  <a:schemeClr val="tx1"/>
                </a:solidFill>
                <a:effectLst/>
                <a:latin typeface="Calibri" pitchFamily="34" charset="0"/>
                <a:ea typeface="+mn-ea"/>
                <a:cs typeface="+mn-cs"/>
              </a:rPr>
              <a:t>PlusFlowlineVAA</a:t>
            </a:r>
            <a:r>
              <a:rPr lang="en-US" sz="1200" kern="1200" dirty="0" smtClean="0">
                <a:solidFill>
                  <a:schemeClr val="tx1"/>
                </a:solidFill>
                <a:effectLst/>
                <a:latin typeface="Calibri" pitchFamily="34" charset="0"/>
                <a:ea typeface="+mn-ea"/>
                <a:cs typeface="+mn-cs"/>
              </a:rPr>
              <a:t> table. The primary reason this table is needed is that the VAA table contains the information only for convergent junctions and divergent junctions that have 2 outlets. The VAA table would get unnecessarily large to contain all of the information for these </a:t>
            </a:r>
            <a:r>
              <a:rPr lang="en-US" sz="1200" kern="1200" dirty="0" err="1" smtClean="0">
                <a:solidFill>
                  <a:schemeClr val="tx1"/>
                </a:solidFill>
                <a:effectLst/>
                <a:latin typeface="Calibri" pitchFamily="34" charset="0"/>
                <a:ea typeface="+mn-ea"/>
                <a:cs typeface="+mn-cs"/>
              </a:rPr>
              <a:t>megadiv</a:t>
            </a:r>
            <a:r>
              <a:rPr lang="en-US" sz="1200" kern="1200" dirty="0" smtClean="0">
                <a:solidFill>
                  <a:schemeClr val="tx1"/>
                </a:solidFill>
                <a:effectLst/>
                <a:latin typeface="Calibri" pitchFamily="34" charset="0"/>
                <a:ea typeface="+mn-ea"/>
                <a:cs typeface="+mn-cs"/>
              </a:rPr>
              <a:t> junctions.</a:t>
            </a:r>
          </a:p>
          <a:p>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8</a:t>
            </a:fld>
            <a:endParaRPr lang="en-US"/>
          </a:p>
        </p:txBody>
      </p:sp>
    </p:spTree>
    <p:extLst>
      <p:ext uri="{BB962C8B-B14F-4D97-AF65-F5344CB8AC3E}">
        <p14:creationId xmlns:p14="http://schemas.microsoft.com/office/powerpoint/2010/main" val="41210305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fontAlgn="auto">
              <a:spcBef>
                <a:spcPts val="0"/>
              </a:spcBef>
              <a:spcAft>
                <a:spcPts val="0"/>
              </a:spcAft>
            </a:pP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2E4544E-872D-47C4-B6EA-CDF45227CBFD}" type="slidenum">
              <a:rPr lang="en-US" smtClean="0"/>
              <a:pPr/>
              <a:t>‹#›</a:t>
            </a:fld>
            <a:endParaRPr lang="en-US"/>
          </a:p>
        </p:txBody>
      </p:sp>
    </p:spTree>
    <p:extLst>
      <p:ext uri="{BB962C8B-B14F-4D97-AF65-F5344CB8AC3E}">
        <p14:creationId xmlns:p14="http://schemas.microsoft.com/office/powerpoint/2010/main" val="2362149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24640B-A58F-4229-B368-B8F00B7970E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ctr" rtl="0">
              <a:spcBef>
                <a:spcPct val="0"/>
              </a:spcBef>
              <a:buNone/>
              <a:defRPr lang="en-US" sz="5600" b="1" cap="none" baseline="0" dirty="0">
                <a:ln w="635">
                  <a:noFill/>
                </a:ln>
                <a:solidFill>
                  <a:schemeClr val="accent3"/>
                </a:solidFill>
                <a:effectLst>
                  <a:outerShdw blurRad="38100" dist="25400" dir="5400000" algn="tl" rotWithShape="0">
                    <a:srgbClr val="000000">
                      <a:alpha val="43000"/>
                    </a:srgbClr>
                  </a:outerShdw>
                </a:effectLst>
                <a:latin typeface="Arial" pitchFamily="34" charset="0"/>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2667000"/>
            <a:ext cx="7772400" cy="1509712"/>
          </a:xfrm>
        </p:spPr>
        <p:txBody>
          <a:bodyPr lIns="45720" rIns="45720"/>
          <a:lstStyle>
            <a:lvl1pPr marL="0" indent="0">
              <a:buNone/>
              <a:defRPr sz="2200" baseline="0">
                <a:solidFill>
                  <a:schemeClr val="accent2">
                    <a:lumMod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
        <p:nvSpPr>
          <p:cNvPr id="9" name="Slide Number Placeholder 5"/>
          <p:cNvSpPr>
            <a:spLocks noGrp="1"/>
          </p:cNvSpPr>
          <p:nvPr>
            <p:ph type="sldNum" sz="quarter" idx="10"/>
          </p:nvPr>
        </p:nvSpPr>
        <p:spPr/>
        <p:txBody>
          <a:bodyPr/>
          <a:lstStyle>
            <a:lvl1pPr>
              <a:defRPr/>
            </a:lvl1pPr>
          </a:lstStyle>
          <a:p>
            <a:pPr>
              <a:defRPr/>
            </a:pPr>
            <a:fld id="{50467345-B212-4AC2-B193-99D06989F50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7625247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a:t>
            </a:fld>
            <a:endParaRPr lang="en-US">
              <a:solidFill>
                <a:prstClr val="white"/>
              </a:solidFill>
              <a:cs typeface="Arial" charset="0"/>
            </a:endParaRPr>
          </a:p>
        </p:txBody>
      </p:sp>
      <p:sp>
        <p:nvSpPr>
          <p:cNvPr id="5" name="Title 1"/>
          <p:cNvSpPr>
            <a:spLocks noGrp="1"/>
          </p:cNvSpPr>
          <p:nvPr>
            <p:ph type="title"/>
          </p:nvPr>
        </p:nvSpPr>
        <p:spPr>
          <a:xfrm>
            <a:off x="533400" y="762000"/>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ctr" rtl="0">
              <a:spcBef>
                <a:spcPct val="0"/>
              </a:spcBef>
              <a:buNone/>
              <a:defRPr lang="en-US" sz="5600" b="1" cap="none" baseline="0" dirty="0">
                <a:ln w="635">
                  <a:noFill/>
                </a:ln>
                <a:solidFill>
                  <a:schemeClr val="accent3"/>
                </a:solidFill>
                <a:effectLst>
                  <a:outerShdw blurRad="38100" dist="25400" dir="5400000" algn="tl" rotWithShape="0">
                    <a:srgbClr val="000000">
                      <a:alpha val="43000"/>
                    </a:srgbClr>
                  </a:outerShdw>
                </a:effectLst>
                <a:latin typeface="Arial" pitchFamily="34" charset="0"/>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406704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a:t>
            </a:fld>
            <a:endParaRPr lang="en-US">
              <a:solidFill>
                <a:prstClr val="white"/>
              </a:solidFill>
              <a:cs typeface="Arial" charset="0"/>
            </a:endParaRPr>
          </a:p>
        </p:txBody>
      </p:sp>
    </p:spTree>
    <p:extLst>
      <p:ext uri="{BB962C8B-B14F-4D97-AF65-F5344CB8AC3E}">
        <p14:creationId xmlns:p14="http://schemas.microsoft.com/office/powerpoint/2010/main" val="18585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02E4544E-872D-47C4-B6EA-CDF45227CBFD}"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3005681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02E4544E-872D-47C4-B6EA-CDF45227CBFD}"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30056814"/>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02E4544E-872D-47C4-B6EA-CDF45227CBFD}"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3005681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fontAlgn="auto">
              <a:spcBef>
                <a:spcPts val="0"/>
              </a:spcBef>
              <a:spcAft>
                <a:spcPts val="0"/>
              </a:spcAft>
            </a:pPr>
            <a:endParaRPr lang="en-US" dirty="0">
              <a:solidFill>
                <a:prstClr val="white"/>
              </a:solidFill>
              <a:latin typeface="Arial" pitchFamily="34" charset="0"/>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2E4544E-872D-47C4-B6EA-CDF45227CBFD}" type="slidenum">
              <a:rPr lang="en-US" smtClean="0"/>
              <a:pPr/>
              <a:t>‹#›</a:t>
            </a:fld>
            <a:endParaRPr lang="en-US"/>
          </a:p>
        </p:txBody>
      </p:sp>
    </p:spTree>
    <p:extLst>
      <p:ext uri="{BB962C8B-B14F-4D97-AF65-F5344CB8AC3E}">
        <p14:creationId xmlns:p14="http://schemas.microsoft.com/office/powerpoint/2010/main" val="2362149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ctr" rtl="0">
              <a:spcBef>
                <a:spcPct val="0"/>
              </a:spcBef>
              <a:buNone/>
              <a:defRPr lang="en-US" sz="5600" b="1" cap="none" baseline="0" dirty="0">
                <a:ln w="635">
                  <a:noFill/>
                </a:ln>
                <a:solidFill>
                  <a:schemeClr val="accent3"/>
                </a:solidFill>
                <a:effectLst>
                  <a:outerShdw blurRad="38100" dist="25400" dir="5400000" algn="tl" rotWithShape="0">
                    <a:srgbClr val="000000">
                      <a:alpha val="43000"/>
                    </a:srgbClr>
                  </a:outerShdw>
                </a:effectLst>
                <a:latin typeface="Arial" pitchFamily="34" charset="0"/>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2667000"/>
            <a:ext cx="7772400" cy="1509712"/>
          </a:xfrm>
        </p:spPr>
        <p:txBody>
          <a:bodyPr lIns="45720" rIns="45720"/>
          <a:lstStyle>
            <a:lvl1pPr marL="0" indent="0">
              <a:buNone/>
              <a:defRPr sz="2200" baseline="0">
                <a:solidFill>
                  <a:schemeClr val="accent2">
                    <a:lumMod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
        <p:nvSpPr>
          <p:cNvPr id="9" name="Slide Number Placeholder 5"/>
          <p:cNvSpPr>
            <a:spLocks noGrp="1"/>
          </p:cNvSpPr>
          <p:nvPr>
            <p:ph type="sldNum" sz="quarter" idx="10"/>
          </p:nvPr>
        </p:nvSpPr>
        <p:spPr/>
        <p:txBody>
          <a:bodyPr/>
          <a:lstStyle>
            <a:lvl1pPr>
              <a:defRPr/>
            </a:lvl1pPr>
          </a:lstStyle>
          <a:p>
            <a:pPr>
              <a:defRPr/>
            </a:pPr>
            <a:fld id="{50467345-B212-4AC2-B193-99D06989F50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7625247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24640B-A58F-4229-B368-B8F00B7970E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4" name="Footer Placeholder 3"/>
          <p:cNvSpPr>
            <a:spLocks noGrp="1"/>
          </p:cNvSpPr>
          <p:nvPr>
            <p:ph type="ftr" sz="quarter" idx="11"/>
          </p:nvPr>
        </p:nvSpPr>
        <p:spPr/>
        <p:txBody>
          <a:bodyPr/>
          <a:lstStyle>
            <a:lvl1pPr>
              <a:defRPr>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5" name="Slide Number Placeholder 4"/>
          <p:cNvSpPr>
            <a:spLocks noGrp="1"/>
          </p:cNvSpPr>
          <p:nvPr>
            <p:ph type="sldNum" sz="quarter" idx="12"/>
          </p:nvPr>
        </p:nvSpPr>
        <p:spPr/>
        <p:txBody>
          <a:bodyPr/>
          <a:lstStyle>
            <a:lvl1pPr>
              <a:defRPr>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30056814"/>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a:t>
            </a:fld>
            <a:endParaRPr lang="en-US">
              <a:solidFill>
                <a:prstClr val="white"/>
              </a:solidFill>
              <a:cs typeface="Arial" charset="0"/>
            </a:endParaRPr>
          </a:p>
        </p:txBody>
      </p:sp>
      <p:sp>
        <p:nvSpPr>
          <p:cNvPr id="5" name="Title 1"/>
          <p:cNvSpPr>
            <a:spLocks noGrp="1"/>
          </p:cNvSpPr>
          <p:nvPr>
            <p:ph type="title"/>
          </p:nvPr>
        </p:nvSpPr>
        <p:spPr>
          <a:xfrm>
            <a:off x="533400" y="762000"/>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ctr" rtl="0">
              <a:spcBef>
                <a:spcPct val="0"/>
              </a:spcBef>
              <a:buNone/>
              <a:defRPr lang="en-US" sz="5600" b="1" cap="none" baseline="0" dirty="0">
                <a:ln w="635">
                  <a:noFill/>
                </a:ln>
                <a:solidFill>
                  <a:schemeClr val="accent3"/>
                </a:solidFill>
                <a:effectLst>
                  <a:outerShdw blurRad="38100" dist="25400" dir="5400000" algn="tl" rotWithShape="0">
                    <a:srgbClr val="000000">
                      <a:alpha val="43000"/>
                    </a:srgbClr>
                  </a:outerShdw>
                </a:effectLst>
                <a:latin typeface="Arial" pitchFamily="34" charset="0"/>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4067041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a:t>
            </a:fld>
            <a:endParaRPr lang="en-US">
              <a:solidFill>
                <a:prstClr val="white"/>
              </a:solidFill>
              <a:cs typeface="Arial" charset="0"/>
            </a:endParaRPr>
          </a:p>
        </p:txBody>
      </p:sp>
    </p:spTree>
    <p:extLst>
      <p:ext uri="{BB962C8B-B14F-4D97-AF65-F5344CB8AC3E}">
        <p14:creationId xmlns:p14="http://schemas.microsoft.com/office/powerpoint/2010/main" val="185850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02E4544E-872D-47C4-B6EA-CDF45227CBFD}"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30056814"/>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02E4544E-872D-47C4-B6EA-CDF45227CBFD}"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30056814"/>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02E4544E-872D-47C4-B6EA-CDF45227CBFD}"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30056814"/>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02E4544E-872D-47C4-B6EA-CDF45227CBFD}"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3005681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02E4544E-872D-47C4-B6EA-CDF45227CBFD}"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30056814"/>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fontAlgn="auto">
              <a:spcBef>
                <a:spcPts val="0"/>
              </a:spcBef>
              <a:spcAft>
                <a:spcPts val="0"/>
              </a:spcAft>
            </a:pPr>
            <a:endParaRPr lang="en-US" dirty="0">
              <a:solidFill>
                <a:prstClr val="white"/>
              </a:solidFill>
              <a:latin typeface="Arial" pitchFamily="34" charset="0"/>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2E4544E-872D-47C4-B6EA-CDF45227CBFD}" type="slidenum">
              <a:rPr lang="en-US" smtClean="0"/>
              <a:pPr/>
              <a:t>‹#›</a:t>
            </a:fld>
            <a:endParaRPr lang="en-US"/>
          </a:p>
        </p:txBody>
      </p:sp>
    </p:spTree>
    <p:extLst>
      <p:ext uri="{BB962C8B-B14F-4D97-AF65-F5344CB8AC3E}">
        <p14:creationId xmlns:p14="http://schemas.microsoft.com/office/powerpoint/2010/main" val="23621497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4" name="Footer Placeholder 3"/>
          <p:cNvSpPr>
            <a:spLocks noGrp="1"/>
          </p:cNvSpPr>
          <p:nvPr>
            <p:ph type="ftr" sz="quarter" idx="11"/>
          </p:nvPr>
        </p:nvSpPr>
        <p:spPr/>
        <p:txBody>
          <a:bodyPr/>
          <a:lstStyle>
            <a:lvl1pPr>
              <a:defRPr>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5" name="Slide Number Placeholder 4"/>
          <p:cNvSpPr>
            <a:spLocks noGrp="1"/>
          </p:cNvSpPr>
          <p:nvPr>
            <p:ph type="sldNum" sz="quarter" idx="12"/>
          </p:nvPr>
        </p:nvSpPr>
        <p:spPr/>
        <p:txBody>
          <a:bodyPr/>
          <a:lstStyle>
            <a:lvl1pPr>
              <a:defRPr>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30056814"/>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24640B-A58F-4229-B368-B8F00B7970E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ctr" rtl="0">
              <a:spcBef>
                <a:spcPct val="0"/>
              </a:spcBef>
              <a:buNone/>
              <a:defRPr lang="en-US" sz="5600" b="1" cap="none" baseline="0" dirty="0">
                <a:ln w="635">
                  <a:noFill/>
                </a:ln>
                <a:solidFill>
                  <a:schemeClr val="accent3"/>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2667000"/>
            <a:ext cx="7772400" cy="1509712"/>
          </a:xfrm>
        </p:spPr>
        <p:txBody>
          <a:bodyPr lIns="45720" rIns="45720"/>
          <a:lstStyle>
            <a:lvl1pPr marL="0" indent="0">
              <a:buNone/>
              <a:defRPr sz="2200" baseline="0">
                <a:solidFill>
                  <a:schemeClr val="accent2">
                    <a:lumMod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
        <p:nvSpPr>
          <p:cNvPr id="9" name="Slide Number Placeholder 5"/>
          <p:cNvSpPr>
            <a:spLocks noGrp="1"/>
          </p:cNvSpPr>
          <p:nvPr>
            <p:ph type="sldNum" sz="quarter" idx="10"/>
          </p:nvPr>
        </p:nvSpPr>
        <p:spPr/>
        <p:txBody>
          <a:bodyPr/>
          <a:lstStyle>
            <a:lvl1pPr>
              <a:defRPr/>
            </a:lvl1pPr>
          </a:lstStyle>
          <a:p>
            <a:pPr>
              <a:defRPr/>
            </a:pPr>
            <a:fld id="{50467345-B212-4AC2-B193-99D06989F50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7625247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ctr" rtl="0">
              <a:spcBef>
                <a:spcPct val="0"/>
              </a:spcBef>
              <a:buNone/>
              <a:defRPr lang="en-US" sz="5600" b="1" cap="none" baseline="0" dirty="0">
                <a:ln w="635">
                  <a:noFill/>
                </a:ln>
                <a:solidFill>
                  <a:schemeClr val="accent3"/>
                </a:solidFill>
                <a:effectLst>
                  <a:outerShdw blurRad="38100" dist="25400" dir="5400000" algn="tl" rotWithShape="0">
                    <a:srgbClr val="000000">
                      <a:alpha val="43000"/>
                    </a:srgbClr>
                  </a:outerShdw>
                </a:effectLst>
                <a:latin typeface="Arial" pitchFamily="34" charset="0"/>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2667000"/>
            <a:ext cx="7772400" cy="1509712"/>
          </a:xfrm>
        </p:spPr>
        <p:txBody>
          <a:bodyPr lIns="45720" rIns="45720"/>
          <a:lstStyle>
            <a:lvl1pPr marL="0" indent="0">
              <a:buNone/>
              <a:defRPr sz="2200" baseline="0">
                <a:solidFill>
                  <a:schemeClr val="accent2">
                    <a:lumMod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
        <p:nvSpPr>
          <p:cNvPr id="9" name="Slide Number Placeholder 5"/>
          <p:cNvSpPr>
            <a:spLocks noGrp="1"/>
          </p:cNvSpPr>
          <p:nvPr>
            <p:ph type="sldNum" sz="quarter" idx="10"/>
          </p:nvPr>
        </p:nvSpPr>
        <p:spPr/>
        <p:txBody>
          <a:bodyPr/>
          <a:lstStyle>
            <a:lvl1pPr>
              <a:defRPr/>
            </a:lvl1pPr>
          </a:lstStyle>
          <a:p>
            <a:pPr>
              <a:defRPr/>
            </a:pPr>
            <a:fld id="{50467345-B212-4AC2-B193-99D06989F50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7625247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a:t>
            </a:fld>
            <a:endParaRPr lang="en-US">
              <a:solidFill>
                <a:prstClr val="white"/>
              </a:solidFill>
              <a:cs typeface="Arial" charset="0"/>
            </a:endParaRPr>
          </a:p>
        </p:txBody>
      </p:sp>
      <p:sp>
        <p:nvSpPr>
          <p:cNvPr id="5" name="Title 1"/>
          <p:cNvSpPr>
            <a:spLocks noGrp="1"/>
          </p:cNvSpPr>
          <p:nvPr>
            <p:ph type="title"/>
          </p:nvPr>
        </p:nvSpPr>
        <p:spPr>
          <a:xfrm>
            <a:off x="533400" y="762000"/>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ctr" rtl="0">
              <a:spcBef>
                <a:spcPct val="0"/>
              </a:spcBef>
              <a:buNone/>
              <a:defRPr lang="en-US" sz="5600" b="1" cap="none" baseline="0" dirty="0">
                <a:ln w="635">
                  <a:noFill/>
                </a:ln>
                <a:solidFill>
                  <a:schemeClr val="accent3"/>
                </a:solidFill>
                <a:effectLst>
                  <a:outerShdw blurRad="38100" dist="25400" dir="5400000" algn="tl" rotWithShape="0">
                    <a:srgbClr val="000000">
                      <a:alpha val="43000"/>
                    </a:srgbClr>
                  </a:outerShdw>
                </a:effectLst>
                <a:latin typeface="Arial" pitchFamily="34" charset="0"/>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4067041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a:t>
            </a:fld>
            <a:endParaRPr lang="en-US">
              <a:solidFill>
                <a:prstClr val="white"/>
              </a:solidFill>
              <a:cs typeface="Arial" charset="0"/>
            </a:endParaRPr>
          </a:p>
        </p:txBody>
      </p:sp>
    </p:spTree>
    <p:extLst>
      <p:ext uri="{BB962C8B-B14F-4D97-AF65-F5344CB8AC3E}">
        <p14:creationId xmlns:p14="http://schemas.microsoft.com/office/powerpoint/2010/main" val="185850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02E4544E-872D-47C4-B6EA-CDF45227CBFD}"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30056814"/>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02E4544E-872D-47C4-B6EA-CDF45227CBFD}"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30056814"/>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2E4544E-872D-47C4-B6EA-CDF45227CBFD}" type="slidenum">
              <a:rPr lang="en-US" smtClean="0"/>
              <a:pPr/>
              <a:t>‹#›</a:t>
            </a:fld>
            <a:endParaRPr lang="en-US"/>
          </a:p>
        </p:txBody>
      </p:sp>
    </p:spTree>
    <p:extLst>
      <p:ext uri="{BB962C8B-B14F-4D97-AF65-F5344CB8AC3E}">
        <p14:creationId xmlns:p14="http://schemas.microsoft.com/office/powerpoint/2010/main" val="23621497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24640B-A58F-4229-B368-B8F00B7970EE}"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ctr" rtl="0">
              <a:spcBef>
                <a:spcPct val="0"/>
              </a:spcBef>
              <a:buNone/>
              <a:defRPr lang="en-US" sz="5600" b="1" cap="none" baseline="0" dirty="0">
                <a:ln w="635">
                  <a:noFill/>
                </a:ln>
                <a:solidFill>
                  <a:schemeClr val="accent3"/>
                </a:solidFill>
                <a:effectLst>
                  <a:outerShdw blurRad="38100" dist="25400" dir="5400000" algn="tl" rotWithShape="0">
                    <a:srgbClr val="000000">
                      <a:alpha val="43000"/>
                    </a:srgbClr>
                  </a:outerShdw>
                </a:effectLst>
                <a:latin typeface="Arial" pitchFamily="34" charset="0"/>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2667000"/>
            <a:ext cx="7772400" cy="1509712"/>
          </a:xfrm>
        </p:spPr>
        <p:txBody>
          <a:bodyPr lIns="45720" rIns="45720"/>
          <a:lstStyle>
            <a:lvl1pPr marL="0" indent="0">
              <a:buNone/>
              <a:defRPr sz="2200" baseline="0">
                <a:solidFill>
                  <a:schemeClr val="accent2">
                    <a:lumMod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
        <p:nvSpPr>
          <p:cNvPr id="9" name="Slide Number Placeholder 5"/>
          <p:cNvSpPr>
            <a:spLocks noGrp="1"/>
          </p:cNvSpPr>
          <p:nvPr>
            <p:ph type="sldNum" sz="quarter" idx="10"/>
          </p:nvPr>
        </p:nvSpPr>
        <p:spPr/>
        <p:txBody>
          <a:bodyPr/>
          <a:lstStyle>
            <a:lvl1pPr>
              <a:defRPr/>
            </a:lvl1pPr>
          </a:lstStyle>
          <a:p>
            <a:pPr>
              <a:defRPr/>
            </a:pPr>
            <a:fld id="{50467345-B212-4AC2-B193-99D06989F50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7625247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a:t>
            </a:fld>
            <a:endParaRPr lang="en-US">
              <a:solidFill>
                <a:prstClr val="white"/>
              </a:solidFill>
              <a:cs typeface="Arial" charset="0"/>
            </a:endParaRPr>
          </a:p>
        </p:txBody>
      </p:sp>
      <p:sp>
        <p:nvSpPr>
          <p:cNvPr id="5" name="Title 1"/>
          <p:cNvSpPr>
            <a:spLocks noGrp="1"/>
          </p:cNvSpPr>
          <p:nvPr>
            <p:ph type="title"/>
          </p:nvPr>
        </p:nvSpPr>
        <p:spPr>
          <a:xfrm>
            <a:off x="533400" y="762000"/>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ctr" rtl="0">
              <a:spcBef>
                <a:spcPct val="0"/>
              </a:spcBef>
              <a:buNone/>
              <a:defRPr lang="en-US" sz="5600" b="1" cap="none" baseline="0" dirty="0">
                <a:ln w="635">
                  <a:noFill/>
                </a:ln>
                <a:solidFill>
                  <a:schemeClr val="accent3"/>
                </a:solidFill>
                <a:effectLst>
                  <a:outerShdw blurRad="38100" dist="25400" dir="5400000" algn="tl" rotWithShape="0">
                    <a:srgbClr val="000000">
                      <a:alpha val="43000"/>
                    </a:srgbClr>
                  </a:outerShdw>
                </a:effectLst>
                <a:latin typeface="Arial" pitchFamily="34" charset="0"/>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4067041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a:t>
            </a:fld>
            <a:endParaRPr lang="en-US">
              <a:solidFill>
                <a:prstClr val="white"/>
              </a:solidFill>
              <a:cs typeface="Arial" charset="0"/>
            </a:endParaRPr>
          </a:p>
        </p:txBody>
      </p:sp>
    </p:spTree>
    <p:extLst>
      <p:ext uri="{BB962C8B-B14F-4D97-AF65-F5344CB8AC3E}">
        <p14:creationId xmlns:p14="http://schemas.microsoft.com/office/powerpoint/2010/main" val="18585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24640B-A58F-4229-B368-B8F00B7970EE}"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02E4544E-872D-47C4-B6EA-CDF45227CBFD}"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30056814"/>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2E4544E-872D-47C4-B6EA-CDF45227CBFD}" type="slidenum">
              <a:rPr lang="en-US" smtClean="0"/>
              <a:pPr/>
              <a:t>‹#›</a:t>
            </a:fld>
            <a:endParaRPr lang="en-US"/>
          </a:p>
        </p:txBody>
      </p:sp>
    </p:spTree>
    <p:extLst>
      <p:ext uri="{BB962C8B-B14F-4D97-AF65-F5344CB8AC3E}">
        <p14:creationId xmlns:p14="http://schemas.microsoft.com/office/powerpoint/2010/main" val="23621497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24640B-A58F-4229-B368-B8F00B7970EE}"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ctr" rtl="0">
              <a:spcBef>
                <a:spcPct val="0"/>
              </a:spcBef>
              <a:buNone/>
              <a:defRPr lang="en-US" sz="5600" b="1" cap="none" baseline="0" dirty="0">
                <a:ln w="635">
                  <a:noFill/>
                </a:ln>
                <a:solidFill>
                  <a:schemeClr val="accent3"/>
                </a:solidFill>
                <a:effectLst>
                  <a:outerShdw blurRad="38100" dist="25400" dir="5400000" algn="tl" rotWithShape="0">
                    <a:srgbClr val="000000">
                      <a:alpha val="43000"/>
                    </a:srgbClr>
                  </a:outerShdw>
                </a:effectLst>
                <a:latin typeface="Arial" pitchFamily="34" charset="0"/>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2667000"/>
            <a:ext cx="7772400" cy="1509712"/>
          </a:xfrm>
        </p:spPr>
        <p:txBody>
          <a:bodyPr lIns="45720" rIns="45720"/>
          <a:lstStyle>
            <a:lvl1pPr marL="0" indent="0">
              <a:buNone/>
              <a:defRPr sz="2200" baseline="0">
                <a:solidFill>
                  <a:schemeClr val="accent2">
                    <a:lumMod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
        <p:nvSpPr>
          <p:cNvPr id="9" name="Slide Number Placeholder 5"/>
          <p:cNvSpPr>
            <a:spLocks noGrp="1"/>
          </p:cNvSpPr>
          <p:nvPr>
            <p:ph type="sldNum" sz="quarter" idx="10"/>
          </p:nvPr>
        </p:nvSpPr>
        <p:spPr/>
        <p:txBody>
          <a:bodyPr/>
          <a:lstStyle>
            <a:lvl1pPr>
              <a:defRPr/>
            </a:lvl1pPr>
          </a:lstStyle>
          <a:p>
            <a:pPr>
              <a:defRPr/>
            </a:pPr>
            <a:fld id="{50467345-B212-4AC2-B193-99D06989F50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7625247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a:t>
            </a:fld>
            <a:endParaRPr lang="en-US">
              <a:solidFill>
                <a:prstClr val="white"/>
              </a:solidFill>
              <a:cs typeface="Arial" charset="0"/>
            </a:endParaRPr>
          </a:p>
        </p:txBody>
      </p:sp>
      <p:sp>
        <p:nvSpPr>
          <p:cNvPr id="5" name="Title 1"/>
          <p:cNvSpPr>
            <a:spLocks noGrp="1"/>
          </p:cNvSpPr>
          <p:nvPr>
            <p:ph type="title"/>
          </p:nvPr>
        </p:nvSpPr>
        <p:spPr>
          <a:xfrm>
            <a:off x="533400" y="762000"/>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ctr" rtl="0">
              <a:spcBef>
                <a:spcPct val="0"/>
              </a:spcBef>
              <a:buNone/>
              <a:defRPr lang="en-US" sz="5600" b="1" cap="none" baseline="0" dirty="0">
                <a:ln w="635">
                  <a:noFill/>
                </a:ln>
                <a:solidFill>
                  <a:schemeClr val="accent3"/>
                </a:solidFill>
                <a:effectLst>
                  <a:outerShdw blurRad="38100" dist="25400" dir="5400000" algn="tl" rotWithShape="0">
                    <a:srgbClr val="000000">
                      <a:alpha val="43000"/>
                    </a:srgbClr>
                  </a:outerShdw>
                </a:effectLst>
                <a:latin typeface="Arial" pitchFamily="34" charset="0"/>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4067041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a:t>
            </a:fld>
            <a:endParaRPr lang="en-US">
              <a:solidFill>
                <a:prstClr val="white"/>
              </a:solidFill>
              <a:cs typeface="Arial" charset="0"/>
            </a:endParaRPr>
          </a:p>
        </p:txBody>
      </p:sp>
    </p:spTree>
    <p:extLst>
      <p:ext uri="{BB962C8B-B14F-4D97-AF65-F5344CB8AC3E}">
        <p14:creationId xmlns:p14="http://schemas.microsoft.com/office/powerpoint/2010/main" val="185850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02E4544E-872D-47C4-B6EA-CDF45227CBFD}"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30056814"/>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2E4544E-872D-47C4-B6EA-CDF45227CBFD}" type="slidenum">
              <a:rPr lang="en-US" smtClean="0"/>
              <a:pPr/>
              <a:t>‹#›</a:t>
            </a:fld>
            <a:endParaRPr lang="en-US"/>
          </a:p>
        </p:txBody>
      </p:sp>
    </p:spTree>
    <p:extLst>
      <p:ext uri="{BB962C8B-B14F-4D97-AF65-F5344CB8AC3E}">
        <p14:creationId xmlns:p14="http://schemas.microsoft.com/office/powerpoint/2010/main" val="23621497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24640B-A58F-4229-B368-B8F00B7970EE}"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ctr" rtl="0">
              <a:spcBef>
                <a:spcPct val="0"/>
              </a:spcBef>
              <a:buNone/>
              <a:defRPr lang="en-US" sz="5600" b="1" cap="none" baseline="0" dirty="0">
                <a:ln w="635">
                  <a:noFill/>
                </a:ln>
                <a:solidFill>
                  <a:schemeClr val="accent3"/>
                </a:solidFill>
                <a:effectLst>
                  <a:outerShdw blurRad="38100" dist="25400" dir="5400000" algn="tl" rotWithShape="0">
                    <a:srgbClr val="000000">
                      <a:alpha val="43000"/>
                    </a:srgbClr>
                  </a:outerShdw>
                </a:effectLst>
                <a:latin typeface="Arial" pitchFamily="34" charset="0"/>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2667000"/>
            <a:ext cx="7772400" cy="1509712"/>
          </a:xfrm>
        </p:spPr>
        <p:txBody>
          <a:bodyPr lIns="45720" rIns="45720"/>
          <a:lstStyle>
            <a:lvl1pPr marL="0" indent="0">
              <a:buNone/>
              <a:defRPr sz="2200" baseline="0">
                <a:solidFill>
                  <a:schemeClr val="accent2">
                    <a:lumMod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
        <p:nvSpPr>
          <p:cNvPr id="9" name="Slide Number Placeholder 5"/>
          <p:cNvSpPr>
            <a:spLocks noGrp="1"/>
          </p:cNvSpPr>
          <p:nvPr>
            <p:ph type="sldNum" sz="quarter" idx="10"/>
          </p:nvPr>
        </p:nvSpPr>
        <p:spPr/>
        <p:txBody>
          <a:bodyPr/>
          <a:lstStyle>
            <a:lvl1pPr>
              <a:defRPr/>
            </a:lvl1pPr>
          </a:lstStyle>
          <a:p>
            <a:pPr>
              <a:defRPr/>
            </a:pPr>
            <a:fld id="{50467345-B212-4AC2-B193-99D06989F50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7625247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a:t>
            </a:fld>
            <a:endParaRPr lang="en-US">
              <a:solidFill>
                <a:prstClr val="white"/>
              </a:solidFill>
              <a:cs typeface="Arial" charset="0"/>
            </a:endParaRPr>
          </a:p>
        </p:txBody>
      </p:sp>
      <p:sp>
        <p:nvSpPr>
          <p:cNvPr id="5" name="Title 1"/>
          <p:cNvSpPr>
            <a:spLocks noGrp="1"/>
          </p:cNvSpPr>
          <p:nvPr>
            <p:ph type="title"/>
          </p:nvPr>
        </p:nvSpPr>
        <p:spPr>
          <a:xfrm>
            <a:off x="533400" y="762000"/>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ctr" rtl="0">
              <a:spcBef>
                <a:spcPct val="0"/>
              </a:spcBef>
              <a:buNone/>
              <a:defRPr lang="en-US" sz="5600" b="1" cap="none" baseline="0" dirty="0">
                <a:ln w="635">
                  <a:noFill/>
                </a:ln>
                <a:solidFill>
                  <a:schemeClr val="accent3"/>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40670411"/>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a:t>
            </a:fld>
            <a:endParaRPr lang="en-US">
              <a:solidFill>
                <a:prstClr val="white"/>
              </a:solidFill>
              <a:cs typeface="Arial" charset="0"/>
            </a:endParaRPr>
          </a:p>
        </p:txBody>
      </p:sp>
      <p:sp>
        <p:nvSpPr>
          <p:cNvPr id="5" name="Title 1"/>
          <p:cNvSpPr>
            <a:spLocks noGrp="1"/>
          </p:cNvSpPr>
          <p:nvPr>
            <p:ph type="title"/>
          </p:nvPr>
        </p:nvSpPr>
        <p:spPr>
          <a:xfrm>
            <a:off x="533400" y="762000"/>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ctr" rtl="0">
              <a:spcBef>
                <a:spcPct val="0"/>
              </a:spcBef>
              <a:buNone/>
              <a:defRPr lang="en-US" sz="5600" b="1" cap="none" baseline="0" dirty="0">
                <a:ln w="635">
                  <a:noFill/>
                </a:ln>
                <a:solidFill>
                  <a:schemeClr val="accent3"/>
                </a:solidFill>
                <a:effectLst>
                  <a:outerShdw blurRad="38100" dist="25400" dir="5400000" algn="tl" rotWithShape="0">
                    <a:srgbClr val="000000">
                      <a:alpha val="43000"/>
                    </a:srgbClr>
                  </a:outerShdw>
                </a:effectLst>
                <a:latin typeface="Arial" pitchFamily="34" charset="0"/>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4067041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a:t>
            </a:fld>
            <a:endParaRPr lang="en-US">
              <a:solidFill>
                <a:prstClr val="white"/>
              </a:solidFill>
              <a:cs typeface="Arial" charset="0"/>
            </a:endParaRPr>
          </a:p>
        </p:txBody>
      </p:sp>
    </p:spTree>
    <p:extLst>
      <p:ext uri="{BB962C8B-B14F-4D97-AF65-F5344CB8AC3E}">
        <p14:creationId xmlns:p14="http://schemas.microsoft.com/office/powerpoint/2010/main" val="185850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fontAlgn="auto">
              <a:spcBef>
                <a:spcPts val="0"/>
              </a:spcBef>
              <a:spcAft>
                <a:spcPts val="0"/>
              </a:spcAft>
            </a:pPr>
            <a:endParaRPr lang="en-US" dirty="0">
              <a:solidFill>
                <a:prstClr val="white"/>
              </a:solidFill>
              <a:latin typeface="Arial" pitchFamily="34" charset="0"/>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2E4544E-872D-47C4-B6EA-CDF45227CBFD}" type="slidenum">
              <a:rPr lang="en-US" smtClean="0"/>
              <a:pPr/>
              <a:t>‹#›</a:t>
            </a:fld>
            <a:endParaRPr lang="en-US"/>
          </a:p>
        </p:txBody>
      </p:sp>
    </p:spTree>
    <p:extLst>
      <p:ext uri="{BB962C8B-B14F-4D97-AF65-F5344CB8AC3E}">
        <p14:creationId xmlns:p14="http://schemas.microsoft.com/office/powerpoint/2010/main" val="23621497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24640B-A58F-4229-B368-B8F00B7970EE}" type="slidenum">
              <a:rPr lang="en-US"/>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ctr" rtl="0">
              <a:spcBef>
                <a:spcPct val="0"/>
              </a:spcBef>
              <a:buNone/>
              <a:defRPr lang="en-US" sz="5600" b="1" cap="none" baseline="0" dirty="0">
                <a:ln w="635">
                  <a:noFill/>
                </a:ln>
                <a:solidFill>
                  <a:schemeClr val="accent3"/>
                </a:solidFill>
                <a:effectLst>
                  <a:outerShdw blurRad="38100" dist="25400" dir="5400000" algn="tl" rotWithShape="0">
                    <a:srgbClr val="000000">
                      <a:alpha val="43000"/>
                    </a:srgbClr>
                  </a:outerShdw>
                </a:effectLst>
                <a:latin typeface="Arial" pitchFamily="34" charset="0"/>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2667000"/>
            <a:ext cx="7772400" cy="1509712"/>
          </a:xfrm>
        </p:spPr>
        <p:txBody>
          <a:bodyPr lIns="45720" rIns="45720"/>
          <a:lstStyle>
            <a:lvl1pPr marL="0" indent="0">
              <a:buNone/>
              <a:defRPr sz="2200" baseline="0">
                <a:solidFill>
                  <a:schemeClr val="accent2">
                    <a:lumMod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
        <p:nvSpPr>
          <p:cNvPr id="9" name="Slide Number Placeholder 5"/>
          <p:cNvSpPr>
            <a:spLocks noGrp="1"/>
          </p:cNvSpPr>
          <p:nvPr>
            <p:ph type="sldNum" sz="quarter" idx="10"/>
          </p:nvPr>
        </p:nvSpPr>
        <p:spPr/>
        <p:txBody>
          <a:bodyPr/>
          <a:lstStyle>
            <a:lvl1pPr>
              <a:defRPr/>
            </a:lvl1pPr>
          </a:lstStyle>
          <a:p>
            <a:pPr>
              <a:defRPr/>
            </a:pPr>
            <a:fld id="{50467345-B212-4AC2-B193-99D06989F50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7625247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a:t>
            </a:fld>
            <a:endParaRPr lang="en-US">
              <a:solidFill>
                <a:prstClr val="white"/>
              </a:solidFill>
              <a:cs typeface="Arial" charset="0"/>
            </a:endParaRPr>
          </a:p>
        </p:txBody>
      </p:sp>
      <p:sp>
        <p:nvSpPr>
          <p:cNvPr id="5" name="Title 1"/>
          <p:cNvSpPr>
            <a:spLocks noGrp="1"/>
          </p:cNvSpPr>
          <p:nvPr>
            <p:ph type="title"/>
          </p:nvPr>
        </p:nvSpPr>
        <p:spPr>
          <a:xfrm>
            <a:off x="533400" y="762000"/>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ctr" rtl="0">
              <a:spcBef>
                <a:spcPct val="0"/>
              </a:spcBef>
              <a:buNone/>
              <a:defRPr lang="en-US" sz="5600" b="1" cap="none" baseline="0" dirty="0">
                <a:ln w="635">
                  <a:noFill/>
                </a:ln>
                <a:solidFill>
                  <a:schemeClr val="accent3"/>
                </a:solidFill>
                <a:effectLst>
                  <a:outerShdw blurRad="38100" dist="25400" dir="5400000" algn="tl" rotWithShape="0">
                    <a:srgbClr val="000000">
                      <a:alpha val="43000"/>
                    </a:srgbClr>
                  </a:outerShdw>
                </a:effectLst>
                <a:latin typeface="Arial" pitchFamily="34" charset="0"/>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4067041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a:t>
            </a:fld>
            <a:endParaRPr lang="en-US">
              <a:solidFill>
                <a:prstClr val="white"/>
              </a:solidFill>
              <a:cs typeface="Arial" charset="0"/>
            </a:endParaRPr>
          </a:p>
        </p:txBody>
      </p:sp>
    </p:spTree>
    <p:extLst>
      <p:ext uri="{BB962C8B-B14F-4D97-AF65-F5344CB8AC3E}">
        <p14:creationId xmlns:p14="http://schemas.microsoft.com/office/powerpoint/2010/main" val="185850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02E4544E-872D-47C4-B6EA-CDF45227CBFD}"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30056814"/>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02E4544E-872D-47C4-B6EA-CDF45227CBFD}"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30056814"/>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02E4544E-872D-47C4-B6EA-CDF45227CBFD}"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3005681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a:t>
            </a:fld>
            <a:endParaRPr lang="en-US">
              <a:solidFill>
                <a:prstClr val="white"/>
              </a:solidFill>
              <a:cs typeface="Arial" charset="0"/>
            </a:endParaRPr>
          </a:p>
        </p:txBody>
      </p:sp>
    </p:spTree>
    <p:extLst>
      <p:ext uri="{BB962C8B-B14F-4D97-AF65-F5344CB8AC3E}">
        <p14:creationId xmlns:p14="http://schemas.microsoft.com/office/powerpoint/2010/main" val="1858508"/>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02E4544E-872D-47C4-B6EA-CDF45227CBFD}"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30056814"/>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2E4544E-872D-47C4-B6EA-CDF45227CBFD}" type="slidenum">
              <a:rPr lang="en-US" smtClean="0"/>
              <a:pPr/>
              <a:t>‹#›</a:t>
            </a:fld>
            <a:endParaRPr lang="en-US"/>
          </a:p>
        </p:txBody>
      </p:sp>
    </p:spTree>
    <p:extLst>
      <p:ext uri="{BB962C8B-B14F-4D97-AF65-F5344CB8AC3E}">
        <p14:creationId xmlns:p14="http://schemas.microsoft.com/office/powerpoint/2010/main" val="23621497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24640B-A58F-4229-B368-B8F00B7970EE}" type="slidenum">
              <a:rPr lang="en-US"/>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ctr" rtl="0">
              <a:spcBef>
                <a:spcPct val="0"/>
              </a:spcBef>
              <a:buNone/>
              <a:defRPr lang="en-US" sz="5600" b="1" cap="none" baseline="0" dirty="0">
                <a:ln w="635">
                  <a:noFill/>
                </a:ln>
                <a:solidFill>
                  <a:schemeClr val="accent3"/>
                </a:solidFill>
                <a:effectLst>
                  <a:outerShdw blurRad="38100" dist="25400" dir="5400000" algn="tl" rotWithShape="0">
                    <a:srgbClr val="000000">
                      <a:alpha val="43000"/>
                    </a:srgbClr>
                  </a:outerShdw>
                </a:effectLst>
                <a:latin typeface="Arial" pitchFamily="34" charset="0"/>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2667000"/>
            <a:ext cx="7772400" cy="1509712"/>
          </a:xfrm>
        </p:spPr>
        <p:txBody>
          <a:bodyPr lIns="45720" rIns="45720"/>
          <a:lstStyle>
            <a:lvl1pPr marL="0" indent="0">
              <a:buNone/>
              <a:defRPr sz="2200" baseline="0">
                <a:solidFill>
                  <a:schemeClr val="accent2">
                    <a:lumMod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
        <p:nvSpPr>
          <p:cNvPr id="9" name="Slide Number Placeholder 5"/>
          <p:cNvSpPr>
            <a:spLocks noGrp="1"/>
          </p:cNvSpPr>
          <p:nvPr>
            <p:ph type="sldNum" sz="quarter" idx="10"/>
          </p:nvPr>
        </p:nvSpPr>
        <p:spPr/>
        <p:txBody>
          <a:bodyPr/>
          <a:lstStyle>
            <a:lvl1pPr>
              <a:defRPr/>
            </a:lvl1pPr>
          </a:lstStyle>
          <a:p>
            <a:pPr>
              <a:defRPr/>
            </a:pPr>
            <a:fld id="{50467345-B212-4AC2-B193-99D06989F50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7625247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a:t>
            </a:fld>
            <a:endParaRPr lang="en-US">
              <a:solidFill>
                <a:prstClr val="white"/>
              </a:solidFill>
              <a:cs typeface="Arial" charset="0"/>
            </a:endParaRPr>
          </a:p>
        </p:txBody>
      </p:sp>
      <p:sp>
        <p:nvSpPr>
          <p:cNvPr id="5" name="Title 1"/>
          <p:cNvSpPr>
            <a:spLocks noGrp="1"/>
          </p:cNvSpPr>
          <p:nvPr>
            <p:ph type="title"/>
          </p:nvPr>
        </p:nvSpPr>
        <p:spPr>
          <a:xfrm>
            <a:off x="533400" y="762000"/>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ctr" rtl="0">
              <a:spcBef>
                <a:spcPct val="0"/>
              </a:spcBef>
              <a:buNone/>
              <a:defRPr lang="en-US" sz="5600" b="1" cap="none" baseline="0" dirty="0">
                <a:ln w="635">
                  <a:noFill/>
                </a:ln>
                <a:solidFill>
                  <a:schemeClr val="accent3"/>
                </a:solidFill>
                <a:effectLst>
                  <a:outerShdw blurRad="38100" dist="25400" dir="5400000" algn="tl" rotWithShape="0">
                    <a:srgbClr val="000000">
                      <a:alpha val="43000"/>
                    </a:srgbClr>
                  </a:outerShdw>
                </a:effectLst>
                <a:latin typeface="Arial" pitchFamily="34" charset="0"/>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4067041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a:t>
            </a:fld>
            <a:endParaRPr lang="en-US">
              <a:solidFill>
                <a:prstClr val="white"/>
              </a:solidFill>
              <a:cs typeface="Arial" charset="0"/>
            </a:endParaRPr>
          </a:p>
        </p:txBody>
      </p:sp>
    </p:spTree>
    <p:extLst>
      <p:ext uri="{BB962C8B-B14F-4D97-AF65-F5344CB8AC3E}">
        <p14:creationId xmlns:p14="http://schemas.microsoft.com/office/powerpoint/2010/main" val="185850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02E4544E-872D-47C4-B6EA-CDF45227CBFD}"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30056814"/>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fontAlgn="auto">
              <a:spcBef>
                <a:spcPts val="0"/>
              </a:spcBef>
              <a:spcAft>
                <a:spcPts val="0"/>
              </a:spcAft>
            </a:pPr>
            <a:endParaRPr lang="en-US" dirty="0">
              <a:solidFill>
                <a:prstClr val="white"/>
              </a:solidFill>
              <a:latin typeface="Arial" pitchFamily="34" charset="0"/>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2E4544E-872D-47C4-B6EA-CDF45227CBFD}" type="slidenum">
              <a:rPr lang="en-US" smtClean="0"/>
              <a:pPr/>
              <a:t>‹#›</a:t>
            </a:fld>
            <a:endParaRPr lang="en-US"/>
          </a:p>
        </p:txBody>
      </p:sp>
    </p:spTree>
    <p:extLst>
      <p:ext uri="{BB962C8B-B14F-4D97-AF65-F5344CB8AC3E}">
        <p14:creationId xmlns:p14="http://schemas.microsoft.com/office/powerpoint/2010/main" val="23621497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24640B-A58F-4229-B368-B8F00B7970EE}" type="slidenum">
              <a:rPr lang="en-US"/>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ctr" rtl="0">
              <a:spcBef>
                <a:spcPct val="0"/>
              </a:spcBef>
              <a:buNone/>
              <a:defRPr lang="en-US" sz="5600" b="1" cap="none" baseline="0" dirty="0">
                <a:ln w="635">
                  <a:noFill/>
                </a:ln>
                <a:solidFill>
                  <a:schemeClr val="accent3"/>
                </a:solidFill>
                <a:effectLst>
                  <a:outerShdw blurRad="38100" dist="25400" dir="5400000" algn="tl" rotWithShape="0">
                    <a:srgbClr val="000000">
                      <a:alpha val="43000"/>
                    </a:srgbClr>
                  </a:outerShdw>
                </a:effectLst>
                <a:latin typeface="Arial" pitchFamily="34" charset="0"/>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2667000"/>
            <a:ext cx="7772400" cy="1509712"/>
          </a:xfrm>
        </p:spPr>
        <p:txBody>
          <a:bodyPr lIns="45720" rIns="45720"/>
          <a:lstStyle>
            <a:lvl1pPr marL="0" indent="0">
              <a:buNone/>
              <a:defRPr sz="2200" baseline="0">
                <a:solidFill>
                  <a:schemeClr val="accent2">
                    <a:lumMod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
        <p:nvSpPr>
          <p:cNvPr id="9" name="Slide Number Placeholder 5"/>
          <p:cNvSpPr>
            <a:spLocks noGrp="1"/>
          </p:cNvSpPr>
          <p:nvPr>
            <p:ph type="sldNum" sz="quarter" idx="10"/>
          </p:nvPr>
        </p:nvSpPr>
        <p:spPr/>
        <p:txBody>
          <a:bodyPr/>
          <a:lstStyle>
            <a:lvl1pPr>
              <a:defRPr/>
            </a:lvl1pPr>
          </a:lstStyle>
          <a:p>
            <a:pPr>
              <a:defRPr/>
            </a:pPr>
            <a:fld id="{50467345-B212-4AC2-B193-99D06989F50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7625247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8684" name="Text Placeholder 29"/>
          <p:cNvSpPr>
            <a:spLocks noGrp="1"/>
          </p:cNvSpPr>
          <p:nvPr>
            <p:ph type="subTitle" idx="1"/>
          </p:nvPr>
        </p:nvSpPr>
        <p:spPr>
          <a:xfrm>
            <a:off x="1371600" y="3886200"/>
            <a:ext cx="6400800" cy="1371600"/>
          </a:xfrm>
        </p:spPr>
        <p:txBody>
          <a:bodyPr/>
          <a:lstStyle>
            <a:lvl1pPr marL="0" indent="0" algn="ctr">
              <a:buFont typeface="Wingdings 2" pitchFamily="18" charset="2"/>
              <a:buNone/>
              <a:defRPr sz="3200" smtClean="0"/>
            </a:lvl1pPr>
          </a:lstStyle>
          <a:p>
            <a:r>
              <a:rPr lang="en-US" smtClean="0"/>
              <a:t>Presenter</a:t>
            </a:r>
          </a:p>
        </p:txBody>
      </p:sp>
      <p:sp>
        <p:nvSpPr>
          <p:cNvPr id="9" name="Slide Number Placeholder 5"/>
          <p:cNvSpPr>
            <a:spLocks noGrp="1"/>
          </p:cNvSpPr>
          <p:nvPr>
            <p:ph type="sldNum" sz="quarter" idx="10"/>
          </p:nvPr>
        </p:nvSpPr>
        <p:spPr>
          <a:xfrm>
            <a:off x="7924800" y="6356350"/>
            <a:ext cx="762000" cy="365125"/>
          </a:xfrm>
        </p:spPr>
        <p:txBody>
          <a:bodyPr/>
          <a:lstStyle>
            <a:lvl1pPr>
              <a:defRPr/>
            </a:lvl1pPr>
          </a:lstStyle>
          <a:p>
            <a:pPr>
              <a:defRPr/>
            </a:pPr>
            <a:fld id="{50467345-B212-4AC2-B193-99D06989F507}" type="slidenum">
              <a:rPr lang="en-US">
                <a:solidFill>
                  <a:prstClr val="white"/>
                </a:solidFill>
              </a:rPr>
              <a:pPr>
                <a:defRPr/>
              </a:pPr>
              <a:t>‹#›</a:t>
            </a:fld>
            <a:endParaRPr lang="en-US">
              <a:solidFill>
                <a:prstClr val="white"/>
              </a:solidFill>
            </a:endParaRPr>
          </a:p>
        </p:txBody>
      </p:sp>
      <p:sp>
        <p:nvSpPr>
          <p:cNvPr id="10" name="Title 1"/>
          <p:cNvSpPr>
            <a:spLocks noGrp="1"/>
          </p:cNvSpPr>
          <p:nvPr>
            <p:ph type="title"/>
          </p:nvPr>
        </p:nvSpPr>
        <p:spPr>
          <a:xfrm>
            <a:off x="762000" y="1295400"/>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ctr" rtl="0">
              <a:spcBef>
                <a:spcPct val="0"/>
              </a:spcBef>
              <a:buNone/>
              <a:defRPr lang="en-US" sz="5600" b="1" cap="none" baseline="0" dirty="0">
                <a:ln w="635">
                  <a:noFill/>
                </a:ln>
                <a:solidFill>
                  <a:schemeClr val="accent3"/>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98939246"/>
      </p:ext>
    </p:extLst>
  </p:cSld>
  <p:clrMapOvr>
    <a:masterClrMapping/>
  </p:clrMapOvr>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a:t>
            </a:fld>
            <a:endParaRPr lang="en-US">
              <a:solidFill>
                <a:prstClr val="white"/>
              </a:solidFill>
              <a:cs typeface="Arial" charset="0"/>
            </a:endParaRPr>
          </a:p>
        </p:txBody>
      </p:sp>
      <p:sp>
        <p:nvSpPr>
          <p:cNvPr id="5" name="Title 1"/>
          <p:cNvSpPr>
            <a:spLocks noGrp="1"/>
          </p:cNvSpPr>
          <p:nvPr>
            <p:ph type="title"/>
          </p:nvPr>
        </p:nvSpPr>
        <p:spPr>
          <a:xfrm>
            <a:off x="533400" y="762000"/>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ctr" rtl="0">
              <a:spcBef>
                <a:spcPct val="0"/>
              </a:spcBef>
              <a:buNone/>
              <a:defRPr lang="en-US" sz="5600" b="1" cap="none" baseline="0" dirty="0">
                <a:ln w="635">
                  <a:noFill/>
                </a:ln>
                <a:solidFill>
                  <a:schemeClr val="accent3"/>
                </a:solidFill>
                <a:effectLst>
                  <a:outerShdw blurRad="38100" dist="25400" dir="5400000" algn="tl" rotWithShape="0">
                    <a:srgbClr val="000000">
                      <a:alpha val="43000"/>
                    </a:srgbClr>
                  </a:outerShdw>
                </a:effectLst>
                <a:latin typeface="Arial" pitchFamily="34" charset="0"/>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4067041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a:t>
            </a:fld>
            <a:endParaRPr lang="en-US">
              <a:solidFill>
                <a:prstClr val="white"/>
              </a:solidFill>
              <a:cs typeface="Arial" charset="0"/>
            </a:endParaRPr>
          </a:p>
        </p:txBody>
      </p:sp>
    </p:spTree>
    <p:extLst>
      <p:ext uri="{BB962C8B-B14F-4D97-AF65-F5344CB8AC3E}">
        <p14:creationId xmlns:p14="http://schemas.microsoft.com/office/powerpoint/2010/main" val="185850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02E4544E-872D-47C4-B6EA-CDF45227CBFD}"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30056814"/>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02E4544E-872D-47C4-B6EA-CDF45227CBFD}"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30056814"/>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02E4544E-872D-47C4-B6EA-CDF45227CBFD}"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30056814"/>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02E4544E-872D-47C4-B6EA-CDF45227CBFD}"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30056814"/>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02E4544E-872D-47C4-B6EA-CDF45227CBFD}"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30056814"/>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fontAlgn="auto">
              <a:spcBef>
                <a:spcPts val="0"/>
              </a:spcBef>
              <a:spcAft>
                <a:spcPts val="0"/>
              </a:spcAft>
            </a:pPr>
            <a:endParaRPr lang="en-US" dirty="0">
              <a:solidFill>
                <a:prstClr val="white"/>
              </a:solidFill>
              <a:latin typeface="Arial" pitchFamily="34" charset="0"/>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2E4544E-872D-47C4-B6EA-CDF45227CBFD}" type="slidenum">
              <a:rPr lang="en-US" smtClean="0"/>
              <a:pPr/>
              <a:t>‹#›</a:t>
            </a:fld>
            <a:endParaRPr lang="en-US"/>
          </a:p>
        </p:txBody>
      </p:sp>
    </p:spTree>
    <p:extLst>
      <p:ext uri="{BB962C8B-B14F-4D97-AF65-F5344CB8AC3E}">
        <p14:creationId xmlns:p14="http://schemas.microsoft.com/office/powerpoint/2010/main" val="23621497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24640B-A58F-4229-B368-B8F00B7970EE}" type="slidenum">
              <a:rPr lang="en-US"/>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ctr" rtl="0">
              <a:spcBef>
                <a:spcPct val="0"/>
              </a:spcBef>
              <a:buNone/>
              <a:defRPr lang="en-US" sz="5600" b="1" cap="none" baseline="0" dirty="0">
                <a:ln w="635">
                  <a:noFill/>
                </a:ln>
                <a:solidFill>
                  <a:schemeClr val="accent3"/>
                </a:solidFill>
                <a:effectLst>
                  <a:outerShdw blurRad="38100" dist="25400" dir="5400000" algn="tl" rotWithShape="0">
                    <a:srgbClr val="000000">
                      <a:alpha val="43000"/>
                    </a:srgbClr>
                  </a:outerShdw>
                </a:effectLst>
                <a:latin typeface="Arial" pitchFamily="34" charset="0"/>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2667000"/>
            <a:ext cx="7772400" cy="1509712"/>
          </a:xfrm>
        </p:spPr>
        <p:txBody>
          <a:bodyPr lIns="45720" rIns="45720"/>
          <a:lstStyle>
            <a:lvl1pPr marL="0" indent="0">
              <a:buNone/>
              <a:defRPr sz="2200" baseline="0">
                <a:solidFill>
                  <a:schemeClr val="accent2">
                    <a:lumMod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
        <p:nvSpPr>
          <p:cNvPr id="9" name="Slide Number Placeholder 5"/>
          <p:cNvSpPr>
            <a:spLocks noGrp="1"/>
          </p:cNvSpPr>
          <p:nvPr>
            <p:ph type="sldNum" sz="quarter" idx="10"/>
          </p:nvPr>
        </p:nvSpPr>
        <p:spPr/>
        <p:txBody>
          <a:bodyPr/>
          <a:lstStyle>
            <a:lvl1pPr>
              <a:defRPr/>
            </a:lvl1pPr>
          </a:lstStyle>
          <a:p>
            <a:pPr>
              <a:defRPr/>
            </a:pPr>
            <a:fld id="{50467345-B212-4AC2-B193-99D06989F50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7625247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02E4544E-872D-47C4-B6EA-CDF45227CBFD}"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30056814"/>
      </p:ext>
    </p:extLst>
  </p:cSld>
  <p:clrMapOvr>
    <a:overrideClrMapping bg1="dk1" tx1="lt1" bg2="dk2" tx2="lt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a:t>
            </a:fld>
            <a:endParaRPr lang="en-US">
              <a:solidFill>
                <a:prstClr val="white"/>
              </a:solidFill>
              <a:cs typeface="Arial" charset="0"/>
            </a:endParaRPr>
          </a:p>
        </p:txBody>
      </p:sp>
      <p:sp>
        <p:nvSpPr>
          <p:cNvPr id="5" name="Title 1"/>
          <p:cNvSpPr>
            <a:spLocks noGrp="1"/>
          </p:cNvSpPr>
          <p:nvPr>
            <p:ph type="title"/>
          </p:nvPr>
        </p:nvSpPr>
        <p:spPr>
          <a:xfrm>
            <a:off x="533400" y="762000"/>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ctr" rtl="0">
              <a:spcBef>
                <a:spcPct val="0"/>
              </a:spcBef>
              <a:buNone/>
              <a:defRPr lang="en-US" sz="5600" b="1" cap="none" baseline="0" dirty="0">
                <a:ln w="635">
                  <a:noFill/>
                </a:ln>
                <a:solidFill>
                  <a:schemeClr val="accent3"/>
                </a:solidFill>
                <a:effectLst>
                  <a:outerShdw blurRad="38100" dist="25400" dir="5400000" algn="tl" rotWithShape="0">
                    <a:srgbClr val="000000">
                      <a:alpha val="43000"/>
                    </a:srgbClr>
                  </a:outerShdw>
                </a:effectLst>
                <a:latin typeface="Arial" pitchFamily="34" charset="0"/>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4067041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a:t>
            </a:fld>
            <a:endParaRPr lang="en-US">
              <a:solidFill>
                <a:prstClr val="white"/>
              </a:solidFill>
              <a:cs typeface="Arial" charset="0"/>
            </a:endParaRPr>
          </a:p>
        </p:txBody>
      </p:sp>
    </p:spTree>
    <p:extLst>
      <p:ext uri="{BB962C8B-B14F-4D97-AF65-F5344CB8AC3E}">
        <p14:creationId xmlns:p14="http://schemas.microsoft.com/office/powerpoint/2010/main" val="1858508"/>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2E4544E-872D-47C4-B6EA-CDF45227CBFD}" type="slidenum">
              <a:rPr lang="en-US" smtClean="0"/>
              <a:pPr/>
              <a:t>‹#›</a:t>
            </a:fld>
            <a:endParaRPr lang="en-US"/>
          </a:p>
        </p:txBody>
      </p:sp>
    </p:spTree>
    <p:extLst>
      <p:ext uri="{BB962C8B-B14F-4D97-AF65-F5344CB8AC3E}">
        <p14:creationId xmlns:p14="http://schemas.microsoft.com/office/powerpoint/2010/main" val="4135393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02E4544E-872D-47C4-B6EA-CDF45227CBFD}"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30056814"/>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fontAlgn="auto">
              <a:spcBef>
                <a:spcPts val="0"/>
              </a:spcBef>
              <a:spcAft>
                <a:spcPts val="0"/>
              </a:spcAft>
            </a:pP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a:solidFill>
                  <a:prstClr val="black"/>
                </a:solidFill>
                <a:latin typeface="Lucida Sans Unicode"/>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a:solidFill>
                  <a:prstClr val="black"/>
                </a:solidFill>
                <a:latin typeface="Lucida Sans Unicode"/>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2E4544E-872D-47C4-B6EA-CDF45227CBFD}" type="slidenum">
              <a:rPr lang="en-US" smtClean="0"/>
              <a:pPr/>
              <a:t>‹#›</a:t>
            </a:fld>
            <a:endParaRPr lang="en-US"/>
          </a:p>
        </p:txBody>
      </p:sp>
    </p:spTree>
    <p:extLst>
      <p:ext uri="{BB962C8B-B14F-4D97-AF65-F5344CB8AC3E}">
        <p14:creationId xmlns:p14="http://schemas.microsoft.com/office/powerpoint/2010/main" val="23621497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F767DFA-380C-4D83-BBAC-4ACB7D82BB64}" type="datetimeFigureOut">
              <a:rPr lang="en-US" smtClean="0"/>
              <a:pPr/>
              <a:t>4/12/2017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pPr>
              <a:defRPr/>
            </a:pPr>
            <a:fld id="{50467345-B212-4AC2-B193-99D06989F507}" type="slidenum">
              <a:rPr lang="en-US" smtClean="0">
                <a:solidFill>
                  <a:prstClr val="white"/>
                </a:solidFill>
              </a:rPr>
              <a:pPr>
                <a:def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extLst>
      <p:ext uri="{BB962C8B-B14F-4D97-AF65-F5344CB8AC3E}">
        <p14:creationId xmlns:p14="http://schemas.microsoft.com/office/powerpoint/2010/main" val="29720233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457200" y="6356352"/>
            <a:ext cx="2133600" cy="365125"/>
          </a:xfrm>
          <a:prstGeom prst="rect">
            <a:avLst/>
          </a:prstGeom>
        </p:spPr>
        <p:txBody>
          <a:bodyPr/>
          <a:lstStyle>
            <a:lvl1pPr>
              <a:defRPr/>
            </a:lvl1pPr>
          </a:lstStyle>
          <a:p>
            <a:pPr fontAlgn="auto">
              <a:spcBef>
                <a:spcPts val="0"/>
              </a:spcBef>
              <a:spcAft>
                <a:spcPts val="0"/>
              </a:spcAft>
            </a:pPr>
            <a:endParaRPr lang="en-US" dirty="0">
              <a:solidFill>
                <a:prstClr val="black"/>
              </a:solidFill>
            </a:endParaRPr>
          </a:p>
        </p:txBody>
      </p:sp>
      <p:sp>
        <p:nvSpPr>
          <p:cNvPr id="7" name="Footer Placeholder 5"/>
          <p:cNvSpPr>
            <a:spLocks noGrp="1"/>
          </p:cNvSpPr>
          <p:nvPr>
            <p:ph type="ftr" sz="quarter" idx="11"/>
          </p:nvPr>
        </p:nvSpPr>
        <p:spPr/>
        <p:txBody>
          <a:bodyPr/>
          <a:lstStyle>
            <a:lvl1pPr>
              <a:defRPr/>
            </a:lvl1pPr>
          </a:lstStyle>
          <a:p>
            <a:pPr fontAlgn="auto">
              <a:spcBef>
                <a:spcPts val="0"/>
              </a:spcBef>
              <a:spcAft>
                <a:spcPts val="0"/>
              </a:spcAft>
            </a:pPr>
            <a:endParaRPr lang="en-US" dirty="0">
              <a:solidFill>
                <a:prstClr val="black"/>
              </a:solidFill>
            </a:endParaRPr>
          </a:p>
        </p:txBody>
      </p:sp>
      <p:sp>
        <p:nvSpPr>
          <p:cNvPr id="8" name="Slide Number Placeholder 6"/>
          <p:cNvSpPr>
            <a:spLocks noGrp="1"/>
          </p:cNvSpPr>
          <p:nvPr>
            <p:ph type="sldNum" sz="quarter" idx="12"/>
          </p:nvPr>
        </p:nvSpPr>
        <p:spPr>
          <a:xfrm>
            <a:off x="6553200" y="6356352"/>
            <a:ext cx="2133600" cy="365125"/>
          </a:xfrm>
          <a:prstGeom prst="rect">
            <a:avLst/>
          </a:prstGeom>
        </p:spPr>
        <p:txBody>
          <a:bodyPr/>
          <a:lstStyle>
            <a:lvl1pPr>
              <a:defRPr/>
            </a:lvl1pPr>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1947610440"/>
      </p:ext>
    </p:extLst>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a:t>
            </a:fld>
            <a:endParaRPr lang="en-US">
              <a:solidFill>
                <a:prstClr val="white"/>
              </a:solidFill>
              <a:cs typeface="Arial" charset="0"/>
            </a:endParaRPr>
          </a:p>
        </p:txBody>
      </p:sp>
    </p:spTree>
    <p:extLst>
      <p:ext uri="{BB962C8B-B14F-4D97-AF65-F5344CB8AC3E}">
        <p14:creationId xmlns:p14="http://schemas.microsoft.com/office/powerpoint/2010/main" val="2002938294"/>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4640B-A58F-4229-B368-B8F00B7970EE}" type="slidenum">
              <a:rPr lang="en-US" smtClean="0"/>
              <a:pPr/>
              <a:t>‹#›</a:t>
            </a:fld>
            <a:endParaRPr lang="en-US"/>
          </a:p>
        </p:txBody>
      </p:sp>
    </p:spTree>
    <p:extLst>
      <p:ext uri="{BB962C8B-B14F-4D97-AF65-F5344CB8AC3E}">
        <p14:creationId xmlns:p14="http://schemas.microsoft.com/office/powerpoint/2010/main" val="41452198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a:t>
            </a:fld>
            <a:endParaRPr lang="en-US">
              <a:solidFill>
                <a:prstClr val="white"/>
              </a:solidFill>
              <a:cs typeface="Arial" charset="0"/>
            </a:endParaRPr>
          </a:p>
        </p:txBody>
      </p:sp>
      <p:sp>
        <p:nvSpPr>
          <p:cNvPr id="5" name="Title 1"/>
          <p:cNvSpPr>
            <a:spLocks noGrp="1"/>
          </p:cNvSpPr>
          <p:nvPr>
            <p:ph type="title"/>
          </p:nvPr>
        </p:nvSpPr>
        <p:spPr>
          <a:xfrm>
            <a:off x="533400" y="762000"/>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ctr" rtl="0">
              <a:spcBef>
                <a:spcPct val="0"/>
              </a:spcBef>
              <a:buNone/>
              <a:defRPr lang="en-US" sz="5600" b="1" cap="none" baseline="0" dirty="0">
                <a:ln w="635">
                  <a:noFill/>
                </a:ln>
                <a:solidFill>
                  <a:schemeClr val="accent3"/>
                </a:solidFill>
                <a:effectLst>
                  <a:outerShdw blurRad="38100" dist="25400" dir="5400000" algn="tl" rotWithShape="0">
                    <a:srgbClr val="000000">
                      <a:alpha val="43000"/>
                    </a:srgbClr>
                  </a:outerShdw>
                </a:effectLst>
                <a:latin typeface="Arial" pitchFamily="34" charset="0"/>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406704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2E4544E-872D-47C4-B6EA-CDF45227CBFD}" type="slidenum">
              <a:rPr lang="en-US" smtClean="0"/>
              <a:pPr/>
              <a:t>‹#›</a:t>
            </a:fld>
            <a:endParaRPr lang="en-US"/>
          </a:p>
        </p:txBody>
      </p:sp>
    </p:spTree>
    <p:extLst>
      <p:ext uri="{BB962C8B-B14F-4D97-AF65-F5344CB8AC3E}">
        <p14:creationId xmlns:p14="http://schemas.microsoft.com/office/powerpoint/2010/main" val="23621497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2E4544E-872D-47C4-B6EA-CDF45227CBFD}" type="slidenum">
              <a:rPr lang="en-US" smtClean="0"/>
              <a:pPr/>
              <a:t>‹#›</a:t>
            </a:fld>
            <a:endParaRPr lang="en-US"/>
          </a:p>
        </p:txBody>
      </p:sp>
    </p:spTree>
    <p:extLst>
      <p:ext uri="{BB962C8B-B14F-4D97-AF65-F5344CB8AC3E}">
        <p14:creationId xmlns:p14="http://schemas.microsoft.com/office/powerpoint/2010/main" val="4135393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xml"/><Relationship Id="rId1" Type="http://schemas.openxmlformats.org/officeDocument/2006/relationships/slideLayout" Target="../slideLayouts/slideLayout25.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1.xml"/><Relationship Id="rId1" Type="http://schemas.openxmlformats.org/officeDocument/2006/relationships/slideLayout" Target="../slideLayouts/slideLayout26.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9.xml"/><Relationship Id="rId7" Type="http://schemas.openxmlformats.org/officeDocument/2006/relationships/theme" Target="../theme/theme1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xml"/><Relationship Id="rId1" Type="http://schemas.openxmlformats.org/officeDocument/2006/relationships/slideLayout" Target="../slideLayouts/slideLayout33.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theme" Target="../theme/theme1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42.xml"/><Relationship Id="rId7" Type="http://schemas.openxmlformats.org/officeDocument/2006/relationships/theme" Target="../theme/theme1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1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theme" Target="../theme/theme1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54.xml"/><Relationship Id="rId7" Type="http://schemas.openxmlformats.org/officeDocument/2006/relationships/image" Target="../media/image1.jpe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theme" Target="../theme/theme1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8.xml"/><Relationship Id="rId1" Type="http://schemas.openxmlformats.org/officeDocument/2006/relationships/slideLayout" Target="../slideLayouts/slideLayout57.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9.xml"/><Relationship Id="rId1" Type="http://schemas.openxmlformats.org/officeDocument/2006/relationships/slideLayout" Target="../slideLayouts/slideLayout58.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0.xml"/><Relationship Id="rId1" Type="http://schemas.openxmlformats.org/officeDocument/2006/relationships/slideLayout" Target="../slideLayouts/slideLayout59.xml"/></Relationships>
</file>

<file path=ppt/slideMasters/_rels/slideMaster2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62.xml"/><Relationship Id="rId7" Type="http://schemas.openxmlformats.org/officeDocument/2006/relationships/theme" Target="../theme/theme2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4" Type="http://schemas.openxmlformats.org/officeDocument/2006/relationships/slideLayout" Target="../slideLayouts/slideLayout63.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2.xml"/><Relationship Id="rId1" Type="http://schemas.openxmlformats.org/officeDocument/2006/relationships/slideLayout" Target="../slideLayouts/slideLayout66.xml"/></Relationships>
</file>

<file path=ppt/slideMasters/_rels/slideMaster23.xml.rels><?xml version="1.0" encoding="UTF-8" standalone="yes"?>
<Relationships xmlns="http://schemas.openxmlformats.org/package/2006/relationships"><Relationship Id="rId3" Type="http://schemas.openxmlformats.org/officeDocument/2006/relationships/slideLayout" Target="../slideLayouts/slideLayout69.xml"/><Relationship Id="rId7" Type="http://schemas.openxmlformats.org/officeDocument/2006/relationships/image" Target="../media/image1.jpeg"/><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theme" Target="../theme/theme23.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4.xml"/><Relationship Id="rId1" Type="http://schemas.openxmlformats.org/officeDocument/2006/relationships/slideLayout" Target="../slideLayouts/slideLayout72.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5.xml"/><Relationship Id="rId1" Type="http://schemas.openxmlformats.org/officeDocument/2006/relationships/slideLayout" Target="../slideLayouts/slideLayout73.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6.xml"/><Relationship Id="rId1" Type="http://schemas.openxmlformats.org/officeDocument/2006/relationships/slideLayout" Target="../slideLayouts/slideLayout74.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7.xml"/><Relationship Id="rId1" Type="http://schemas.openxmlformats.org/officeDocument/2006/relationships/slideLayout" Target="../slideLayouts/slideLayout75.xml"/></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8.xml"/><Relationship Id="rId1" Type="http://schemas.openxmlformats.org/officeDocument/2006/relationships/slideLayout" Target="../slideLayouts/slideLayout76.xml"/></Relationships>
</file>

<file path=ppt/slideMasters/_rels/slideMaster2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79.xml"/><Relationship Id="rId7" Type="http://schemas.openxmlformats.org/officeDocument/2006/relationships/theme" Target="../theme/theme2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5" Type="http://schemas.openxmlformats.org/officeDocument/2006/relationships/slideLayout" Target="../slideLayouts/slideLayout81.xml"/><Relationship Id="rId4" Type="http://schemas.openxmlformats.org/officeDocument/2006/relationships/slideLayout" Target="../slideLayouts/slideLayout8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0.xml"/><Relationship Id="rId1" Type="http://schemas.openxmlformats.org/officeDocument/2006/relationships/slideLayout" Target="../slideLayouts/slideLayout83.xml"/></Relationships>
</file>

<file path=ppt/slideMasters/_rels/slideMaster31.xml.rels><?xml version="1.0" encoding="UTF-8" standalone="yes"?>
<Relationships xmlns="http://schemas.openxmlformats.org/package/2006/relationships"><Relationship Id="rId8" Type="http://schemas.openxmlformats.org/officeDocument/2006/relationships/theme" Target="../theme/theme3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5" Type="http://schemas.openxmlformats.org/officeDocument/2006/relationships/slideLayout" Target="../slideLayouts/slideLayout88.xml"/><Relationship Id="rId4" Type="http://schemas.openxmlformats.org/officeDocument/2006/relationships/slideLayout" Target="../slideLayouts/slideLayout87.xml"/><Relationship Id="rId9"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6.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22.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23.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3F7FB"/>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9"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95723780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34" r:id="rId7"/>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3F7FB"/>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3275402088"/>
      </p:ext>
    </p:extLst>
  </p:cSld>
  <p:clrMap bg1="lt1" tx1="dk1" bg2="lt2" tx2="dk2" accent1="accent1" accent2="accent2" accent3="accent3" accent4="accent4" accent5="accent5" accent6="accent6" hlink="hlink" folHlink="folHlink"/>
  <p:sldLayoutIdLst>
    <p:sldLayoutId id="2147483771" r:id="rId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Arial"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3F7FB"/>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3275402088"/>
      </p:ext>
    </p:extLst>
  </p:cSld>
  <p:clrMap bg1="lt1" tx1="dk1" bg2="lt2" tx2="dk2" accent1="accent1" accent2="accent2" accent3="accent3" accent4="accent4" accent5="accent5" accent6="accent6" hlink="hlink" folHlink="folHlink"/>
  <p:sldLayoutIdLst>
    <p:sldLayoutId id="2147483773" r:id="rId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Arial"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8"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95723780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Arial"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3275402088"/>
      </p:ext>
    </p:extLst>
  </p:cSld>
  <p:clrMap bg1="lt1" tx1="dk1" bg2="lt2" tx2="dk2" accent1="accent1" accent2="accent2" accent3="accent3" accent4="accent4" accent5="accent5" accent6="accent6" hlink="hlink" folHlink="folHlink"/>
  <p:sldLayoutIdLst>
    <p:sldLayoutId id="2147483782" r:id="rId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Arial"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8"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3275402088"/>
      </p:ext>
    </p:extLst>
  </p:cSld>
  <p:clrMap bg1="lt1" tx1="dk1" bg2="lt2" tx2="dk2" accent1="accent1" accent2="accent2" accent3="accent3" accent4="accent4" accent5="accent5" accent6="accent6" hlink="hlink" folHlink="folHlink"/>
  <p:sldLayoutIdLst>
    <p:sldLayoutId id="2147483784" r:id="rId1"/>
    <p:sldLayoutId id="2147483794" r:id="rId2"/>
    <p:sldLayoutId id="2147483795" r:id="rId3"/>
    <p:sldLayoutId id="2147483796" r:id="rId4"/>
    <p:sldLayoutId id="2147483797" r:id="rId5"/>
    <p:sldLayoutId id="2147483798" r:id="rId6"/>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Arial"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8"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3275402088"/>
      </p:ext>
    </p:extLst>
  </p:cSld>
  <p:clrMap bg1="lt1" tx1="dk1" bg2="lt2" tx2="dk2" accent1="accent1" accent2="accent2" accent3="accent3" accent4="accent4" accent5="accent5" accent6="accent6" hlink="hlink" folHlink="folHlink"/>
  <p:sldLayoutIdLst>
    <p:sldLayoutId id="2147483786" r:id="rId1"/>
    <p:sldLayoutId id="2147483799" r:id="rId2"/>
    <p:sldLayoutId id="2147483800" r:id="rId3"/>
    <p:sldLayoutId id="2147483801" r:id="rId4"/>
    <p:sldLayoutId id="2147483802" r:id="rId5"/>
    <p:sldLayoutId id="2147483803" r:id="rId6"/>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Arial"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8"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3275402088"/>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Arial"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7"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95723780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Arial"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3275402088"/>
      </p:ext>
    </p:extLst>
  </p:cSld>
  <p:clrMap bg1="lt1" tx1="dk1" bg2="lt2" tx2="dk2" accent1="accent1" accent2="accent2" accent3="accent3" accent4="accent4" accent5="accent5" accent6="accent6" hlink="hlink" folHlink="folHlink"/>
  <p:sldLayoutIdLst>
    <p:sldLayoutId id="2147483811" r:id="rId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Arial"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3275402088"/>
      </p:ext>
    </p:extLst>
  </p:cSld>
  <p:clrMap bg1="lt1" tx1="dk1" bg2="lt2" tx2="dk2" accent1="accent1" accent2="accent2" accent3="accent3" accent4="accent4" accent5="accent5" accent6="accent6" hlink="hlink" folHlink="folHlink"/>
  <p:sldLayoutIdLst>
    <p:sldLayoutId id="2147483813" r:id="rId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Arial"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F7FB"/>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8"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3275402088"/>
      </p:ext>
    </p:extLst>
  </p:cSld>
  <p:clrMap bg1="lt1" tx1="dk1" bg2="lt2" tx2="dk2" accent1="accent1" accent2="accent2" accent3="accent3" accent4="accent4" accent5="accent5" accent6="accent6" hlink="hlink" folHlink="folHlink"/>
  <p:sldLayoutIdLst>
    <p:sldLayoutId id="2147483751" r:id="rId1"/>
    <p:sldLayoutId id="2147483833" r:id="rId2"/>
    <p:sldLayoutId id="2147483834" r:id="rId3"/>
    <p:sldLayoutId id="2147483835" r:id="rId4"/>
    <p:sldLayoutId id="2147483836" r:id="rId5"/>
    <p:sldLayoutId id="2147483837" r:id="rId6"/>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Arial"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3275402088"/>
      </p:ext>
    </p:extLst>
  </p:cSld>
  <p:clrMap bg1="lt1" tx1="dk1" bg2="lt2" tx2="dk2" accent1="accent1" accent2="accent2" accent3="accent3" accent4="accent4" accent5="accent5" accent6="accent6" hlink="hlink" folHlink="folHlink"/>
  <p:sldLayoutIdLst>
    <p:sldLayoutId id="2147483815" r:id="rId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Arial"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8"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3275402088"/>
      </p:ext>
    </p:extLst>
  </p:cSld>
  <p:clrMap bg1="lt1" tx1="dk1" bg2="lt2" tx2="dk2" accent1="accent1" accent2="accent2" accent3="accent3" accent4="accent4" accent5="accent5" accent6="accent6" hlink="hlink" folHlink="folHlink"/>
  <p:sldLayoutIdLst>
    <p:sldLayoutId id="2147483817" r:id="rId1"/>
    <p:sldLayoutId id="2147483820" r:id="rId2"/>
    <p:sldLayoutId id="2147483821" r:id="rId3"/>
    <p:sldLayoutId id="2147483822" r:id="rId4"/>
    <p:sldLayoutId id="2147483823" r:id="rId5"/>
    <p:sldLayoutId id="2147483824" r:id="rId6"/>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Arial"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3275402088"/>
      </p:ext>
    </p:extLst>
  </p:cSld>
  <p:clrMap bg1="lt1" tx1="dk1" bg2="lt2" tx2="dk2" accent1="accent1" accent2="accent2" accent3="accent3" accent4="accent4" accent5="accent5" accent6="accent6" hlink="hlink" folHlink="folHlink"/>
  <p:sldLayoutIdLst>
    <p:sldLayoutId id="2147483819" r:id="rId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Arial"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7"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957237809"/>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Arial"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3275402088"/>
      </p:ext>
    </p:extLst>
  </p:cSld>
  <p:clrMap bg1="lt1" tx1="dk1" bg2="lt2" tx2="dk2" accent1="accent1" accent2="accent2" accent3="accent3" accent4="accent4" accent5="accent5" accent6="accent6" hlink="hlink" folHlink="folHlink"/>
  <p:sldLayoutIdLst>
    <p:sldLayoutId id="2147483832" r:id="rId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Arial"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3275402088"/>
      </p:ext>
    </p:extLst>
  </p:cSld>
  <p:clrMap bg1="lt1" tx1="dk1" bg2="lt2" tx2="dk2" accent1="accent1" accent2="accent2" accent3="accent3" accent4="accent4" accent5="accent5" accent6="accent6" hlink="hlink" folHlink="folHlink"/>
  <p:sldLayoutIdLst>
    <p:sldLayoutId id="2147483839" r:id="rId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Arial"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3275402088"/>
      </p:ext>
    </p:extLst>
  </p:cSld>
  <p:clrMap bg1="lt1" tx1="dk1" bg2="lt2" tx2="dk2" accent1="accent1" accent2="accent2" accent3="accent3" accent4="accent4" accent5="accent5" accent6="accent6" hlink="hlink" folHlink="folHlink"/>
  <p:sldLayoutIdLst>
    <p:sldLayoutId id="2147483841" r:id="rId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Arial"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3275402088"/>
      </p:ext>
    </p:extLst>
  </p:cSld>
  <p:clrMap bg1="lt1" tx1="dk1" bg2="lt2" tx2="dk2" accent1="accent1" accent2="accent2" accent3="accent3" accent4="accent4" accent5="accent5" accent6="accent6" hlink="hlink" folHlink="folHlink"/>
  <p:sldLayoutIdLst>
    <p:sldLayoutId id="2147483843" r:id="rId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Arial"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3275402088"/>
      </p:ext>
    </p:extLst>
  </p:cSld>
  <p:clrMap bg1="lt1" tx1="dk1" bg2="lt2" tx2="dk2" accent1="accent1" accent2="accent2" accent3="accent3" accent4="accent4" accent5="accent5" accent6="accent6" hlink="hlink" folHlink="folHlink"/>
  <p:sldLayoutIdLst>
    <p:sldLayoutId id="2147483845" r:id="rId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Arial"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8"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957237809"/>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4" r:id="rId6"/>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Arial"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3F7FB"/>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3275402088"/>
      </p:ext>
    </p:extLst>
  </p:cSld>
  <p:clrMap bg1="lt1" tx1="dk1" bg2="lt2" tx2="dk2" accent1="accent1" accent2="accent2" accent3="accent3" accent4="accent4" accent5="accent5" accent6="accent6" hlink="hlink" folHlink="folHlink"/>
  <p:sldLayoutIdLst>
    <p:sldLayoutId id="2147483753" r:id="rId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Arial"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3275402088"/>
      </p:ext>
    </p:extLst>
  </p:cSld>
  <p:clrMap bg1="lt1" tx1="dk1" bg2="lt2" tx2="dk2" accent1="accent1" accent2="accent2" accent3="accent3" accent4="accent4" accent5="accent5" accent6="accent6" hlink="hlink" folHlink="folHlink"/>
  <p:sldLayoutIdLst>
    <p:sldLayoutId id="2147483853" r:id="rId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Arial"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a:solidFill>
                <a:prstClr val="black"/>
              </a:solidFill>
              <a:latin typeface="Lucida Sans Unicode"/>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a:solidFill>
                <a:prstClr val="black"/>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9"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957237809"/>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3F7FB"/>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3275402088"/>
      </p:ext>
    </p:extLst>
  </p:cSld>
  <p:clrMap bg1="lt1" tx1="dk1" bg2="lt2" tx2="dk2" accent1="accent1" accent2="accent2" accent3="accent3" accent4="accent4" accent5="accent5" accent6="accent6" hlink="hlink" folHlink="folHlink"/>
  <p:sldLayoutIdLst>
    <p:sldLayoutId id="2147483755" r:id="rId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Arial"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3F7FB"/>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3275402088"/>
      </p:ext>
    </p:extLst>
  </p:cSld>
  <p:clrMap bg1="lt1" tx1="dk1" bg2="lt2" tx2="dk2" accent1="accent1" accent2="accent2" accent3="accent3" accent4="accent4" accent5="accent5" accent6="accent6" hlink="hlink" folHlink="folHlink"/>
  <p:sldLayoutIdLst>
    <p:sldLayoutId id="2147483757" r:id="rId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Arial"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3F7FB"/>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7"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95723780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Arial"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3F7FB"/>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3275402088"/>
      </p:ext>
    </p:extLst>
  </p:cSld>
  <p:clrMap bg1="lt1" tx1="dk1" bg2="lt2" tx2="dk2" accent1="accent1" accent2="accent2" accent3="accent3" accent4="accent4" accent5="accent5" accent6="accent6" hlink="hlink" folHlink="folHlink"/>
  <p:sldLayoutIdLst>
    <p:sldLayoutId id="2147483765" r:id="rId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Arial"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3F7FB"/>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3275402088"/>
      </p:ext>
    </p:extLst>
  </p:cSld>
  <p:clrMap bg1="lt1" tx1="dk1" bg2="lt2" tx2="dk2" accent1="accent1" accent2="accent2" accent3="accent3" accent4="accent4" accent5="accent5" accent6="accent6" hlink="hlink" folHlink="folHlink"/>
  <p:sldLayoutIdLst>
    <p:sldLayoutId id="2147483767" r:id="rId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Arial"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3F7FB"/>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3275402088"/>
      </p:ext>
    </p:extLst>
  </p:cSld>
  <p:clrMap bg1="lt1" tx1="dk1" bg2="lt2" tx2="dk2" accent1="accent1" accent2="accent2" accent3="accent3" accent4="accent4" accent5="accent5" accent6="accent6" hlink="hlink" folHlink="folHlink"/>
  <p:sldLayoutIdLst>
    <p:sldLayoutId id="2147483769" r:id="rId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Arial"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88.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8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8.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8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88.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8.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88.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8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8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8.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88.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8.xml"/><Relationship Id="rId1" Type="http://schemas.openxmlformats.org/officeDocument/2006/relationships/vmlDrawing" Target="../drawings/vmlDrawing2.vml"/><Relationship Id="rId5" Type="http://schemas.openxmlformats.org/officeDocument/2006/relationships/image" Target="../media/image17.png"/><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8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8.xml"/><Relationship Id="rId1" Type="http://schemas.openxmlformats.org/officeDocument/2006/relationships/vmlDrawing" Target="../drawings/vmlDrawing3.vml"/><Relationship Id="rId6" Type="http://schemas.openxmlformats.org/officeDocument/2006/relationships/image" Target="../media/image23.wmf"/><Relationship Id="rId5" Type="http://schemas.openxmlformats.org/officeDocument/2006/relationships/oleObject" Target="../embeddings/Microsoft_Excel_97-2003_Worksheet1.xls"/><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89.xml"/></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26.xml"/><Relationship Id="rId1" Type="http://schemas.openxmlformats.org/officeDocument/2006/relationships/slideLayout" Target="../slideLayouts/slideLayout8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8.xml"/></Relationships>
</file>

<file path=ppt/slides/_rels/slide28.xml.rels><?xml version="1.0" encoding="UTF-8" standalone="yes"?>
<Relationships xmlns="http://schemas.openxmlformats.org/package/2006/relationships"><Relationship Id="rId3" Type="http://schemas.openxmlformats.org/officeDocument/2006/relationships/hyperlink" Target="mailto:nhdplus-support@epa.gov" TargetMode="External"/><Relationship Id="rId2" Type="http://schemas.openxmlformats.org/officeDocument/2006/relationships/notesSlide" Target="../notesSlides/notesSlide28.xml"/><Relationship Id="rId1" Type="http://schemas.openxmlformats.org/officeDocument/2006/relationships/slideLayout" Target="../slideLayouts/slideLayout88.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8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8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8.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8.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8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52601"/>
            <a:ext cx="9144000" cy="1829761"/>
          </a:xfrm>
        </p:spPr>
        <p:txBody>
          <a:bodyPr/>
          <a:lstStyle/>
          <a:p>
            <a:r>
              <a:rPr lang="en-US" dirty="0" smtClean="0">
                <a:solidFill>
                  <a:schemeClr val="bg2">
                    <a:lumMod val="50000"/>
                  </a:schemeClr>
                </a:solidFill>
              </a:rPr>
              <a:t>NHDPlusV2 Network Value Added Attributes - Part 3</a:t>
            </a:r>
            <a:endParaRPr lang="en-US" dirty="0">
              <a:solidFill>
                <a:schemeClr val="bg2">
                  <a:lumMod val="50000"/>
                </a:schemeClr>
              </a:solidFill>
            </a:endParaRPr>
          </a:p>
        </p:txBody>
      </p:sp>
      <p:sp>
        <p:nvSpPr>
          <p:cNvPr id="3" name="Subtitle 2"/>
          <p:cNvSpPr>
            <a:spLocks noGrp="1"/>
          </p:cNvSpPr>
          <p:nvPr>
            <p:ph type="subTitle" idx="1"/>
          </p:nvPr>
        </p:nvSpPr>
        <p:spPr>
          <a:xfrm>
            <a:off x="685800" y="4038600"/>
            <a:ext cx="7772400" cy="1199704"/>
          </a:xfrm>
        </p:spPr>
        <p:txBody>
          <a:bodyPr/>
          <a:lstStyle/>
          <a:p>
            <a:r>
              <a:rPr lang="en-US" dirty="0" smtClean="0"/>
              <a:t>By Tim Bondelid</a:t>
            </a:r>
            <a:endParaRPr lang="en-US" dirty="0"/>
          </a:p>
        </p:txBody>
      </p:sp>
      <p:sp>
        <p:nvSpPr>
          <p:cNvPr id="7" name="Slide Number Placeholder 6"/>
          <p:cNvSpPr>
            <a:spLocks noGrp="1"/>
          </p:cNvSpPr>
          <p:nvPr>
            <p:ph type="sldNum" sz="quarter" idx="12"/>
          </p:nvPr>
        </p:nvSpPr>
        <p:spPr/>
        <p:txBody>
          <a:bodyPr/>
          <a:lstStyle/>
          <a:p>
            <a:fld id="{02E4544E-872D-47C4-B6EA-CDF45227CBFD}" type="slidenum">
              <a:rPr lang="en-US" smtClean="0"/>
              <a:pPr/>
              <a:t>0</a:t>
            </a:fld>
            <a:endParaRPr lang="en-US"/>
          </a:p>
        </p:txBody>
      </p:sp>
      <p:sp>
        <p:nvSpPr>
          <p:cNvPr id="4" name="Subtitle 2"/>
          <p:cNvSpPr txBox="1">
            <a:spLocks/>
          </p:cNvSpPr>
          <p:nvPr/>
        </p:nvSpPr>
        <p:spPr>
          <a:xfrm>
            <a:off x="-228600" y="5786624"/>
            <a:ext cx="5334000" cy="666304"/>
          </a:xfrm>
          <a:prstGeom prst="rect">
            <a:avLst/>
          </a:prstGeom>
        </p:spPr>
        <p:txBody>
          <a:bodyPr vert="horz" lIns="45720" rIns="45720">
            <a:normAutofit/>
          </a:bodyPr>
          <a:lstStyle/>
          <a:p>
            <a:pPr marL="0" marR="64008"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NHD</a:t>
            </a:r>
            <a:r>
              <a:rPr kumimoji="0" lang="en-US" sz="2700" b="0" i="1"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Plus</a:t>
            </a:r>
            <a:r>
              <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 Training Series</a:t>
            </a:r>
          </a:p>
        </p:txBody>
      </p:sp>
      <p:pic>
        <p:nvPicPr>
          <p:cNvPr id="5" name="Picture 4"/>
          <p:cNvPicPr>
            <a:picLocks noChangeAspect="1" noChangeArrowheads="1"/>
          </p:cNvPicPr>
          <p:nvPr/>
        </p:nvPicPr>
        <p:blipFill>
          <a:blip r:embed="rId3" cstate="print">
            <a:clrChange>
              <a:clrFrom>
                <a:srgbClr val="314F43"/>
              </a:clrFrom>
              <a:clrTo>
                <a:srgbClr val="314F43">
                  <a:alpha val="0"/>
                </a:srgbClr>
              </a:clrTo>
            </a:clrChange>
            <a:extLst>
              <a:ext uri="{28A0092B-C50C-407E-A947-70E740481C1C}">
                <a14:useLocalDpi xmlns:a14="http://schemas.microsoft.com/office/drawing/2010/main" val="0"/>
              </a:ext>
            </a:extLst>
          </a:blip>
          <a:srcRect/>
          <a:stretch>
            <a:fillRect/>
          </a:stretch>
        </p:blipFill>
        <p:spPr bwMode="auto">
          <a:xfrm>
            <a:off x="7667104" y="6259830"/>
            <a:ext cx="1172095" cy="36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b="50609"/>
          <a:stretch/>
        </p:blipFill>
        <p:spPr bwMode="auto">
          <a:xfrm>
            <a:off x="6413269" y="6279746"/>
            <a:ext cx="1691152" cy="3297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DIVFracMP</a:t>
            </a:r>
            <a:r>
              <a:rPr lang="en-US" dirty="0" smtClean="0">
                <a:solidFill>
                  <a:schemeClr val="tx1"/>
                </a:solidFill>
              </a:rPr>
              <a:t> Table</a:t>
            </a:r>
            <a:endParaRPr lang="en-US" dirty="0">
              <a:solidFill>
                <a:schemeClr val="tx1"/>
              </a:solidFill>
            </a:endParaRPr>
          </a:p>
        </p:txBody>
      </p:sp>
      <p:sp>
        <p:nvSpPr>
          <p:cNvPr id="9" name="Content Placeholder 8"/>
          <p:cNvSpPr>
            <a:spLocks noGrp="1"/>
          </p:cNvSpPr>
          <p:nvPr>
            <p:ph idx="1"/>
          </p:nvPr>
        </p:nvSpPr>
        <p:spPr/>
        <p:txBody>
          <a:bodyPr/>
          <a:lstStyle/>
          <a:p>
            <a:endParaRPr lang="en-US"/>
          </a:p>
        </p:txBody>
      </p:sp>
      <p:sp>
        <p:nvSpPr>
          <p:cNvPr id="12" name="Slide Number Placeholder 11"/>
          <p:cNvSpPr>
            <a:spLocks noGrp="1"/>
          </p:cNvSpPr>
          <p:nvPr>
            <p:ph type="sldNum" sz="quarter" idx="12"/>
          </p:nvPr>
        </p:nvSpPr>
        <p:spPr/>
        <p:txBody>
          <a:bodyPr/>
          <a:lstStyle/>
          <a:p>
            <a:fld id="{3424640B-A58F-4229-B368-B8F00B7970EE}" type="slidenum">
              <a:rPr lang="en-US" smtClean="0"/>
              <a:pPr/>
              <a:t>9</a:t>
            </a:fld>
            <a:endParaRPr lang="en-US"/>
          </a:p>
        </p:txBody>
      </p:sp>
      <p:pic>
        <p:nvPicPr>
          <p:cNvPr id="1027" name="Picture 3"/>
          <p:cNvPicPr>
            <a:picLocks noChangeAspect="1" noChangeArrowheads="1"/>
          </p:cNvPicPr>
          <p:nvPr/>
        </p:nvPicPr>
        <p:blipFill>
          <a:blip r:embed="rId3" cstate="print"/>
          <a:srcRect/>
          <a:stretch>
            <a:fillRect/>
          </a:stretch>
        </p:blipFill>
        <p:spPr bwMode="auto">
          <a:xfrm>
            <a:off x="457200" y="1128713"/>
            <a:ext cx="8315176" cy="5729287"/>
          </a:xfrm>
          <a:prstGeom prst="rect">
            <a:avLst/>
          </a:prstGeom>
          <a:noFill/>
          <a:ln w="9525">
            <a:noFill/>
            <a:miter lim="800000"/>
            <a:headEnd/>
            <a:tailEnd/>
          </a:ln>
        </p:spPr>
      </p:pic>
      <p:cxnSp>
        <p:nvCxnSpPr>
          <p:cNvPr id="8" name="Straight Arrow Connector 7"/>
          <p:cNvCxnSpPr/>
          <p:nvPr/>
        </p:nvCxnSpPr>
        <p:spPr>
          <a:xfrm>
            <a:off x="4648200" y="3048000"/>
            <a:ext cx="167640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648200" y="3276600"/>
            <a:ext cx="914400" cy="762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429000" y="5410200"/>
            <a:ext cx="3531736" cy="646331"/>
          </a:xfrm>
          <a:prstGeom prst="rect">
            <a:avLst/>
          </a:prstGeom>
          <a:solidFill>
            <a:schemeClr val="tx2"/>
          </a:solidFill>
          <a:ln>
            <a:solidFill>
              <a:schemeClr val="bg1"/>
            </a:solidFill>
          </a:ln>
        </p:spPr>
        <p:txBody>
          <a:bodyPr wrap="none" rtlCol="0">
            <a:spAutoFit/>
          </a:bodyPr>
          <a:lstStyle/>
          <a:p>
            <a:r>
              <a:rPr lang="en-US" dirty="0" smtClean="0">
                <a:solidFill>
                  <a:schemeClr val="bg1"/>
                </a:solidFill>
              </a:rPr>
              <a:t>61% of the flow down major path</a:t>
            </a:r>
          </a:p>
          <a:p>
            <a:r>
              <a:rPr lang="en-US" dirty="0" smtClean="0">
                <a:solidFill>
                  <a:schemeClr val="bg1"/>
                </a:solidFill>
              </a:rPr>
              <a:t>39% of the flow down minor path</a:t>
            </a:r>
            <a:endParaRPr lang="en-US" dirty="0">
              <a:solidFill>
                <a:schemeClr val="bg1"/>
              </a:solidFill>
            </a:endParaRPr>
          </a:p>
        </p:txBody>
      </p:sp>
      <p:sp>
        <p:nvSpPr>
          <p:cNvPr id="14" name="Date Placeholder 3"/>
          <p:cNvSpPr txBox="1">
            <a:spLocks/>
          </p:cNvSpPr>
          <p:nvPr/>
        </p:nvSpPr>
        <p:spPr>
          <a:xfrm>
            <a:off x="0" y="6360968"/>
            <a:ext cx="2133600" cy="476250"/>
          </a:xfrm>
          <a:prstGeom prst="rect">
            <a:avLst/>
          </a:prstGeom>
        </p:spPr>
        <p:txBody>
          <a:bodyPr vert="horz"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400" dirty="0" smtClean="0"/>
              <a:t>Divergences</a:t>
            </a:r>
            <a:endParaRPr kumimoji="0" lang="en-US" sz="24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13" name="TextBox 12"/>
          <p:cNvSpPr txBox="1"/>
          <p:nvPr/>
        </p:nvSpPr>
        <p:spPr>
          <a:xfrm rot="2160000">
            <a:off x="4540322" y="2147391"/>
            <a:ext cx="1752600" cy="461665"/>
          </a:xfrm>
          <a:prstGeom prst="rect">
            <a:avLst/>
          </a:prstGeom>
          <a:noFill/>
        </p:spPr>
        <p:txBody>
          <a:bodyPr wrap="square" rtlCol="0">
            <a:spAutoFit/>
          </a:bodyPr>
          <a:lstStyle/>
          <a:p>
            <a:r>
              <a:rPr lang="en-US" sz="2400" b="1" dirty="0" smtClean="0">
                <a:solidFill>
                  <a:schemeClr val="bg2">
                    <a:lumMod val="25000"/>
                  </a:schemeClr>
                </a:solidFill>
              </a:rPr>
              <a:t>Ohio River</a:t>
            </a:r>
            <a:endParaRPr lang="en-US" sz="2400" b="1" dirty="0">
              <a:solidFill>
                <a:schemeClr val="bg2">
                  <a:lumMod val="25000"/>
                </a:schemeClr>
              </a:solidFill>
            </a:endParaRPr>
          </a:p>
        </p:txBody>
      </p:sp>
      <p:sp>
        <p:nvSpPr>
          <p:cNvPr id="15" name="TextBox 14"/>
          <p:cNvSpPr txBox="1"/>
          <p:nvPr/>
        </p:nvSpPr>
        <p:spPr>
          <a:xfrm rot="1800000">
            <a:off x="6555762" y="4410399"/>
            <a:ext cx="2711481" cy="461665"/>
          </a:xfrm>
          <a:prstGeom prst="rect">
            <a:avLst/>
          </a:prstGeom>
          <a:noFill/>
        </p:spPr>
        <p:txBody>
          <a:bodyPr wrap="square" rtlCol="0">
            <a:spAutoFit/>
          </a:bodyPr>
          <a:lstStyle/>
          <a:p>
            <a:r>
              <a:rPr lang="en-US" sz="2400" b="1" dirty="0" smtClean="0">
                <a:solidFill>
                  <a:schemeClr val="bg2">
                    <a:lumMod val="25000"/>
                  </a:schemeClr>
                </a:solidFill>
              </a:rPr>
              <a:t>Tennessee River</a:t>
            </a:r>
            <a:endParaRPr lang="en-US" sz="2400" b="1"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 name="Rectangle 1053"/>
          <p:cNvSpPr/>
          <p:nvPr/>
        </p:nvSpPr>
        <p:spPr>
          <a:xfrm>
            <a:off x="1981200" y="1066800"/>
            <a:ext cx="5486400" cy="579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pic>
        <p:nvPicPr>
          <p:cNvPr id="51" name="Picture 15"/>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403334" y="5911293"/>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TextBox 32"/>
          <p:cNvSpPr txBox="1"/>
          <p:nvPr/>
        </p:nvSpPr>
        <p:spPr>
          <a:xfrm rot="19127344">
            <a:off x="5398666" y="6112426"/>
            <a:ext cx="872355" cy="261610"/>
          </a:xfrm>
          <a:prstGeom prst="rect">
            <a:avLst/>
          </a:prstGeom>
          <a:noFill/>
        </p:spPr>
        <p:txBody>
          <a:bodyPr wrap="none" rtlCol="0">
            <a:spAutoFit/>
          </a:bodyPr>
          <a:lstStyle/>
          <a:p>
            <a:r>
              <a:rPr lang="en-US" sz="1100" b="1" dirty="0" err="1" smtClean="0">
                <a:solidFill>
                  <a:srgbClr val="0000FF"/>
                </a:solidFill>
              </a:rPr>
              <a:t>PlusFlowAR</a:t>
            </a:r>
            <a:endParaRPr lang="en-US" sz="1100" b="1" dirty="0">
              <a:solidFill>
                <a:srgbClr val="0000FF"/>
              </a:solidFill>
            </a:endParaRPr>
          </a:p>
        </p:txBody>
      </p:sp>
      <p:pic>
        <p:nvPicPr>
          <p:cNvPr id="53" name="Picture 15"/>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785715" y="5907934"/>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TextBox 53"/>
          <p:cNvSpPr txBox="1"/>
          <p:nvPr/>
        </p:nvSpPr>
        <p:spPr>
          <a:xfrm rot="19237448">
            <a:off x="2777410" y="6046388"/>
            <a:ext cx="902811" cy="430887"/>
          </a:xfrm>
          <a:prstGeom prst="rect">
            <a:avLst/>
          </a:prstGeom>
          <a:noFill/>
        </p:spPr>
        <p:txBody>
          <a:bodyPr wrap="none" rtlCol="0">
            <a:spAutoFit/>
          </a:bodyPr>
          <a:lstStyle/>
          <a:p>
            <a:r>
              <a:rPr lang="en-US" sz="1100" b="1" dirty="0" err="1" smtClean="0">
                <a:solidFill>
                  <a:srgbClr val="0000FF"/>
                </a:solidFill>
              </a:rPr>
              <a:t>PlusARPoint</a:t>
            </a:r>
            <a:endParaRPr lang="en-US" sz="1100" b="1" dirty="0" smtClean="0">
              <a:solidFill>
                <a:srgbClr val="0000FF"/>
              </a:solidFill>
            </a:endParaRPr>
          </a:p>
          <a:p>
            <a:pPr algn="ctr"/>
            <a:r>
              <a:rPr lang="en-US" sz="1100" b="1" dirty="0" smtClean="0">
                <a:solidFill>
                  <a:srgbClr val="0000FF"/>
                </a:solidFill>
              </a:rPr>
              <a:t>Event</a:t>
            </a:r>
            <a:endParaRPr lang="en-US" sz="1100" b="1" dirty="0">
              <a:solidFill>
                <a:srgbClr val="0000FF"/>
              </a:solidFill>
            </a:endParaRPr>
          </a:p>
        </p:txBody>
      </p:sp>
      <p:pic>
        <p:nvPicPr>
          <p:cNvPr id="55" name="Picture 15"/>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rot="18483750">
            <a:off x="5625471" y="4741627"/>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TextBox 55"/>
          <p:cNvSpPr txBox="1"/>
          <p:nvPr/>
        </p:nvSpPr>
        <p:spPr>
          <a:xfrm rot="16660928">
            <a:off x="5653124" y="4824478"/>
            <a:ext cx="856325" cy="430887"/>
          </a:xfrm>
          <a:prstGeom prst="rect">
            <a:avLst/>
          </a:prstGeom>
          <a:noFill/>
        </p:spPr>
        <p:txBody>
          <a:bodyPr wrap="none" rtlCol="0">
            <a:spAutoFit/>
          </a:bodyPr>
          <a:lstStyle/>
          <a:p>
            <a:r>
              <a:rPr lang="en-US" sz="1100" b="1" dirty="0" err="1" smtClean="0">
                <a:solidFill>
                  <a:srgbClr val="0000FF"/>
                </a:solidFill>
              </a:rPr>
              <a:t>HeadWater</a:t>
            </a:r>
            <a:endParaRPr lang="en-US" sz="1100" b="1" dirty="0" smtClean="0">
              <a:solidFill>
                <a:srgbClr val="0000FF"/>
              </a:solidFill>
            </a:endParaRPr>
          </a:p>
          <a:p>
            <a:r>
              <a:rPr lang="en-US" sz="1100" b="1" dirty="0" err="1" smtClean="0">
                <a:solidFill>
                  <a:srgbClr val="0000FF"/>
                </a:solidFill>
              </a:rPr>
              <a:t>NodeArea</a:t>
            </a:r>
            <a:endParaRPr lang="en-US" sz="1100" b="1" dirty="0">
              <a:solidFill>
                <a:srgbClr val="0000FF"/>
              </a:solidFill>
            </a:endParaRPr>
          </a:p>
        </p:txBody>
      </p:sp>
      <p:pic>
        <p:nvPicPr>
          <p:cNvPr id="57" name="Picture 15"/>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6162675" y="3429000"/>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TextBox 57"/>
          <p:cNvSpPr txBox="1"/>
          <p:nvPr/>
        </p:nvSpPr>
        <p:spPr>
          <a:xfrm rot="19641529">
            <a:off x="6218920" y="3610750"/>
            <a:ext cx="750526" cy="261610"/>
          </a:xfrm>
          <a:prstGeom prst="rect">
            <a:avLst/>
          </a:prstGeom>
          <a:noFill/>
        </p:spPr>
        <p:txBody>
          <a:bodyPr wrap="none" rtlCol="0">
            <a:spAutoFit/>
          </a:bodyPr>
          <a:lstStyle/>
          <a:p>
            <a:pPr algn="ctr"/>
            <a:r>
              <a:rPr lang="en-US" sz="1100" b="1" dirty="0" err="1" smtClean="0">
                <a:solidFill>
                  <a:srgbClr val="0000FF"/>
                </a:solidFill>
              </a:rPr>
              <a:t>ElevSlope</a:t>
            </a:r>
            <a:endParaRPr lang="en-US" sz="1100" b="1" dirty="0">
              <a:solidFill>
                <a:srgbClr val="0000FF"/>
              </a:solidFill>
            </a:endParaRPr>
          </a:p>
        </p:txBody>
      </p:sp>
      <p:pic>
        <p:nvPicPr>
          <p:cNvPr id="59" name="Picture 15"/>
          <p:cNvPicPr>
            <a:picLocks noChangeAspect="1" noChangeArrowheads="1"/>
          </p:cNvPicPr>
          <p:nvPr/>
        </p:nvPicPr>
        <p:blipFill>
          <a:blip r:embed="rId4" cstate="print">
            <a:lum bright="70000" contrast="-70000"/>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8681997">
            <a:off x="2743200" y="1960195"/>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TextBox 59"/>
          <p:cNvSpPr txBox="1"/>
          <p:nvPr/>
        </p:nvSpPr>
        <p:spPr>
          <a:xfrm rot="16357245">
            <a:off x="2749582" y="2111674"/>
            <a:ext cx="816249" cy="261610"/>
          </a:xfrm>
          <a:prstGeom prst="rect">
            <a:avLst/>
          </a:prstGeom>
          <a:noFill/>
        </p:spPr>
        <p:txBody>
          <a:bodyPr wrap="none" rtlCol="0">
            <a:spAutoFit/>
          </a:bodyPr>
          <a:lstStyle/>
          <a:p>
            <a:r>
              <a:rPr lang="en-US" sz="1100" b="1" dirty="0" err="1" smtClean="0">
                <a:solidFill>
                  <a:srgbClr val="0000FF"/>
                </a:solidFill>
              </a:rPr>
              <a:t>DivFracMP</a:t>
            </a:r>
            <a:endParaRPr lang="en-US" sz="1100" b="1" dirty="0">
              <a:solidFill>
                <a:srgbClr val="0000FF"/>
              </a:solidFill>
            </a:endParaRPr>
          </a:p>
        </p:txBody>
      </p:sp>
      <p:pic>
        <p:nvPicPr>
          <p:cNvPr id="61" name="Picture 15"/>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rot="3646802">
            <a:off x="2873726" y="4682381"/>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TextBox 61"/>
          <p:cNvSpPr txBox="1"/>
          <p:nvPr/>
        </p:nvSpPr>
        <p:spPr>
          <a:xfrm rot="592541">
            <a:off x="2934751" y="4861415"/>
            <a:ext cx="705642" cy="261610"/>
          </a:xfrm>
          <a:prstGeom prst="rect">
            <a:avLst/>
          </a:prstGeom>
          <a:noFill/>
        </p:spPr>
        <p:txBody>
          <a:bodyPr wrap="none" rtlCol="0">
            <a:spAutoFit/>
          </a:bodyPr>
          <a:lstStyle/>
          <a:p>
            <a:r>
              <a:rPr lang="en-US" sz="1100" b="1" dirty="0" err="1" smtClean="0">
                <a:solidFill>
                  <a:srgbClr val="0000FF"/>
                </a:solidFill>
              </a:rPr>
              <a:t>MegaDiv</a:t>
            </a:r>
            <a:endParaRPr lang="en-US" sz="1100" b="1" dirty="0">
              <a:solidFill>
                <a:srgbClr val="0000FF"/>
              </a:solidFill>
            </a:endParaRPr>
          </a:p>
        </p:txBody>
      </p:sp>
      <p:pic>
        <p:nvPicPr>
          <p:cNvPr id="63" name="Picture 15"/>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rot="3052349">
            <a:off x="5824457" y="1868541"/>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15"/>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362200" y="3410338"/>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TextBox 67"/>
          <p:cNvSpPr txBox="1"/>
          <p:nvPr/>
        </p:nvSpPr>
        <p:spPr>
          <a:xfrm rot="19273084">
            <a:off x="2412985" y="3639632"/>
            <a:ext cx="707245" cy="261610"/>
          </a:xfrm>
          <a:prstGeom prst="rect">
            <a:avLst/>
          </a:prstGeom>
          <a:noFill/>
        </p:spPr>
        <p:txBody>
          <a:bodyPr wrap="none" rtlCol="0">
            <a:spAutoFit/>
          </a:bodyPr>
          <a:lstStyle/>
          <a:p>
            <a:r>
              <a:rPr lang="en-US" sz="1100" b="1" dirty="0" err="1" smtClean="0">
                <a:solidFill>
                  <a:srgbClr val="0000FF"/>
                </a:solidFill>
              </a:rPr>
              <a:t>PlusFlow</a:t>
            </a:r>
            <a:endParaRPr lang="en-US" sz="1100" b="1" dirty="0">
              <a:solidFill>
                <a:srgbClr val="0000FF"/>
              </a:solidFill>
            </a:endParaRPr>
          </a:p>
        </p:txBody>
      </p:sp>
      <p:pic>
        <p:nvPicPr>
          <p:cNvPr id="69" name="Picture 15"/>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246849" y="1782438"/>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TextBox 69"/>
          <p:cNvSpPr txBox="1"/>
          <p:nvPr/>
        </p:nvSpPr>
        <p:spPr>
          <a:xfrm rot="638519">
            <a:off x="5789007" y="1986452"/>
            <a:ext cx="923651" cy="430887"/>
          </a:xfrm>
          <a:prstGeom prst="rect">
            <a:avLst/>
          </a:prstGeom>
          <a:noFill/>
        </p:spPr>
        <p:txBody>
          <a:bodyPr wrap="none" rtlCol="0">
            <a:spAutoFit/>
          </a:bodyPr>
          <a:lstStyle/>
          <a:p>
            <a:pPr algn="ctr"/>
            <a:r>
              <a:rPr lang="en-US" sz="1100" b="1" dirty="0" err="1" smtClean="0">
                <a:solidFill>
                  <a:srgbClr val="0000FF"/>
                </a:solidFill>
              </a:rPr>
              <a:t>PlusFlowline</a:t>
            </a:r>
            <a:endParaRPr lang="en-US" sz="1100" b="1" dirty="0" smtClean="0">
              <a:solidFill>
                <a:srgbClr val="0000FF"/>
              </a:solidFill>
            </a:endParaRPr>
          </a:p>
          <a:p>
            <a:pPr algn="ctr"/>
            <a:r>
              <a:rPr lang="en-US" sz="1100" b="1" dirty="0" smtClean="0">
                <a:solidFill>
                  <a:srgbClr val="0000FF"/>
                </a:solidFill>
              </a:rPr>
              <a:t>VAA</a:t>
            </a:r>
            <a:endParaRPr lang="en-US" sz="1100" b="1" dirty="0">
              <a:solidFill>
                <a:srgbClr val="0000FF"/>
              </a:solidFill>
            </a:endParaRPr>
          </a:p>
        </p:txBody>
      </p:sp>
      <p:cxnSp>
        <p:nvCxnSpPr>
          <p:cNvPr id="1044" name="Straight Connector 1043"/>
          <p:cNvCxnSpPr>
            <a:stCxn id="67" idx="3"/>
            <a:endCxn id="57" idx="1"/>
          </p:cNvCxnSpPr>
          <p:nvPr/>
        </p:nvCxnSpPr>
        <p:spPr>
          <a:xfrm>
            <a:off x="3209925" y="3753238"/>
            <a:ext cx="2952750" cy="18662"/>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48" name="Straight Connector 1047"/>
          <p:cNvCxnSpPr>
            <a:stCxn id="61" idx="0"/>
            <a:endCxn id="63" idx="2"/>
          </p:cNvCxnSpPr>
          <p:nvPr/>
        </p:nvCxnSpPr>
        <p:spPr>
          <a:xfrm flipV="1">
            <a:off x="3596855" y="2427828"/>
            <a:ext cx="2385462" cy="2430062"/>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50" name="Straight Connector 1049"/>
          <p:cNvCxnSpPr>
            <a:stCxn id="55" idx="0"/>
          </p:cNvCxnSpPr>
          <p:nvPr/>
        </p:nvCxnSpPr>
        <p:spPr>
          <a:xfrm flipH="1" flipV="1">
            <a:off x="3452694" y="2547069"/>
            <a:ext cx="2326661" cy="2326053"/>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52" name="Straight Connector 1051"/>
          <p:cNvCxnSpPr>
            <a:stCxn id="69" idx="2"/>
          </p:cNvCxnSpPr>
          <p:nvPr/>
        </p:nvCxnSpPr>
        <p:spPr>
          <a:xfrm flipH="1">
            <a:off x="4670711" y="2468238"/>
            <a:ext cx="1" cy="12850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rot="16200000">
            <a:off x="2948222" y="3533886"/>
            <a:ext cx="880369" cy="430887"/>
          </a:xfrm>
          <a:prstGeom prst="rect">
            <a:avLst/>
          </a:prstGeom>
          <a:noFill/>
        </p:spPr>
        <p:txBody>
          <a:bodyPr wrap="none" rtlCol="0">
            <a:spAutoFit/>
          </a:bodyPr>
          <a:lstStyle/>
          <a:p>
            <a:pPr algn="ctr"/>
            <a:r>
              <a:rPr lang="en-US" sz="1100" b="1" dirty="0" err="1" smtClean="0"/>
              <a:t>FromComID</a:t>
            </a:r>
            <a:endParaRPr lang="en-US" sz="1100" b="1" dirty="0" smtClean="0"/>
          </a:p>
          <a:p>
            <a:pPr algn="ctr"/>
            <a:r>
              <a:rPr lang="en-US" sz="1100" b="1" dirty="0" err="1" smtClean="0"/>
              <a:t>ToComID</a:t>
            </a:r>
            <a:endParaRPr lang="en-US" sz="1100" b="1" dirty="0"/>
          </a:p>
        </p:txBody>
      </p:sp>
      <p:sp>
        <p:nvSpPr>
          <p:cNvPr id="170" name="TextBox 169"/>
          <p:cNvSpPr txBox="1"/>
          <p:nvPr/>
        </p:nvSpPr>
        <p:spPr>
          <a:xfrm rot="18722099">
            <a:off x="3058834" y="2432439"/>
            <a:ext cx="978152" cy="430887"/>
          </a:xfrm>
          <a:prstGeom prst="rect">
            <a:avLst/>
          </a:prstGeom>
          <a:noFill/>
        </p:spPr>
        <p:txBody>
          <a:bodyPr wrap="none" rtlCol="0">
            <a:spAutoFit/>
          </a:bodyPr>
          <a:lstStyle/>
          <a:p>
            <a:pPr algn="ctr"/>
            <a:r>
              <a:rPr lang="en-US" sz="1100" b="1" dirty="0" err="1" smtClean="0"/>
              <a:t>NodeNumber</a:t>
            </a:r>
            <a:endParaRPr lang="en-US" sz="1100" b="1" dirty="0" smtClean="0"/>
          </a:p>
          <a:p>
            <a:pPr algn="ctr"/>
            <a:r>
              <a:rPr lang="en-US" sz="1100" b="1" dirty="0" err="1" smtClean="0"/>
              <a:t>ComID</a:t>
            </a:r>
            <a:endParaRPr lang="en-US" sz="1100" b="1" dirty="0"/>
          </a:p>
        </p:txBody>
      </p:sp>
      <p:sp>
        <p:nvSpPr>
          <p:cNvPr id="171" name="TextBox 170"/>
          <p:cNvSpPr txBox="1"/>
          <p:nvPr/>
        </p:nvSpPr>
        <p:spPr>
          <a:xfrm rot="18540780">
            <a:off x="5402121" y="4653370"/>
            <a:ext cx="575799" cy="261610"/>
          </a:xfrm>
          <a:prstGeom prst="rect">
            <a:avLst/>
          </a:prstGeom>
          <a:noFill/>
        </p:spPr>
        <p:txBody>
          <a:bodyPr wrap="none" rtlCol="0">
            <a:spAutoFit/>
          </a:bodyPr>
          <a:lstStyle/>
          <a:p>
            <a:pPr algn="ctr"/>
            <a:r>
              <a:rPr lang="en-US" sz="1100" b="1" dirty="0" err="1" smtClean="0"/>
              <a:t>ComID</a:t>
            </a:r>
            <a:endParaRPr lang="en-US" sz="1100" b="1" dirty="0"/>
          </a:p>
        </p:txBody>
      </p:sp>
      <p:sp>
        <p:nvSpPr>
          <p:cNvPr id="172" name="TextBox 171"/>
          <p:cNvSpPr txBox="1"/>
          <p:nvPr/>
        </p:nvSpPr>
        <p:spPr>
          <a:xfrm rot="3015281">
            <a:off x="5399481" y="2354202"/>
            <a:ext cx="978152" cy="430887"/>
          </a:xfrm>
          <a:prstGeom prst="rect">
            <a:avLst/>
          </a:prstGeom>
          <a:noFill/>
        </p:spPr>
        <p:txBody>
          <a:bodyPr wrap="none" rtlCol="0">
            <a:spAutoFit/>
          </a:bodyPr>
          <a:lstStyle/>
          <a:p>
            <a:pPr algn="ctr"/>
            <a:r>
              <a:rPr lang="en-US" sz="1100" b="1" dirty="0" err="1" smtClean="0"/>
              <a:t>ComID</a:t>
            </a:r>
            <a:endParaRPr lang="en-US" sz="1100" b="1" dirty="0" smtClean="0"/>
          </a:p>
          <a:p>
            <a:pPr algn="ctr"/>
            <a:r>
              <a:rPr lang="en-US" sz="1100" b="1" dirty="0" err="1" smtClean="0"/>
              <a:t>NodeNumber</a:t>
            </a:r>
            <a:endParaRPr lang="en-US" sz="1100" b="1" dirty="0"/>
          </a:p>
        </p:txBody>
      </p:sp>
      <p:sp>
        <p:nvSpPr>
          <p:cNvPr id="173" name="TextBox 172"/>
          <p:cNvSpPr txBox="1"/>
          <p:nvPr/>
        </p:nvSpPr>
        <p:spPr>
          <a:xfrm>
            <a:off x="4387574" y="2398099"/>
            <a:ext cx="575799" cy="261610"/>
          </a:xfrm>
          <a:prstGeom prst="rect">
            <a:avLst/>
          </a:prstGeom>
          <a:noFill/>
        </p:spPr>
        <p:txBody>
          <a:bodyPr wrap="none" rtlCol="0">
            <a:spAutoFit/>
          </a:bodyPr>
          <a:lstStyle/>
          <a:p>
            <a:pPr algn="ctr"/>
            <a:r>
              <a:rPr lang="en-US" sz="1100" b="1" dirty="0" err="1" smtClean="0"/>
              <a:t>ComID</a:t>
            </a:r>
            <a:endParaRPr lang="en-US" sz="1100" b="1" dirty="0" smtClean="0"/>
          </a:p>
        </p:txBody>
      </p:sp>
      <p:sp>
        <p:nvSpPr>
          <p:cNvPr id="174" name="TextBox 173"/>
          <p:cNvSpPr txBox="1"/>
          <p:nvPr/>
        </p:nvSpPr>
        <p:spPr>
          <a:xfrm rot="3687755">
            <a:off x="3389669" y="4643151"/>
            <a:ext cx="575799" cy="261610"/>
          </a:xfrm>
          <a:prstGeom prst="rect">
            <a:avLst/>
          </a:prstGeom>
          <a:noFill/>
        </p:spPr>
        <p:txBody>
          <a:bodyPr wrap="none" rtlCol="0">
            <a:spAutoFit/>
          </a:bodyPr>
          <a:lstStyle/>
          <a:p>
            <a:pPr algn="ctr"/>
            <a:r>
              <a:rPr lang="en-US" sz="1100" b="1" dirty="0" err="1" smtClean="0"/>
              <a:t>ComID</a:t>
            </a:r>
            <a:endParaRPr lang="en-US" sz="1100" b="1" dirty="0"/>
          </a:p>
        </p:txBody>
      </p:sp>
      <p:sp>
        <p:nvSpPr>
          <p:cNvPr id="175" name="TextBox 174"/>
          <p:cNvSpPr txBox="1"/>
          <p:nvPr/>
        </p:nvSpPr>
        <p:spPr>
          <a:xfrm rot="5400000">
            <a:off x="5789181" y="3632750"/>
            <a:ext cx="575799" cy="261610"/>
          </a:xfrm>
          <a:prstGeom prst="rect">
            <a:avLst/>
          </a:prstGeom>
          <a:noFill/>
        </p:spPr>
        <p:txBody>
          <a:bodyPr wrap="none" rtlCol="0">
            <a:spAutoFit/>
          </a:bodyPr>
          <a:lstStyle/>
          <a:p>
            <a:pPr algn="ctr"/>
            <a:r>
              <a:rPr lang="en-US" sz="1100" b="1" dirty="0" err="1" smtClean="0"/>
              <a:t>ComID</a:t>
            </a:r>
            <a:endParaRPr lang="en-US" sz="1100" b="1" dirty="0"/>
          </a:p>
        </p:txBody>
      </p:sp>
      <p:sp>
        <p:nvSpPr>
          <p:cNvPr id="64" name="TextBox 63"/>
          <p:cNvSpPr txBox="1"/>
          <p:nvPr/>
        </p:nvSpPr>
        <p:spPr>
          <a:xfrm rot="19398635">
            <a:off x="4257675" y="1908111"/>
            <a:ext cx="853119" cy="430887"/>
          </a:xfrm>
          <a:prstGeom prst="rect">
            <a:avLst/>
          </a:prstGeom>
          <a:noFill/>
        </p:spPr>
        <p:txBody>
          <a:bodyPr wrap="none" rtlCol="0">
            <a:spAutoFit/>
          </a:bodyPr>
          <a:lstStyle/>
          <a:p>
            <a:r>
              <a:rPr lang="en-US" sz="1100" b="1" dirty="0" smtClean="0">
                <a:solidFill>
                  <a:srgbClr val="0000FF"/>
                </a:solidFill>
              </a:rPr>
              <a:t>Cumulative</a:t>
            </a:r>
          </a:p>
          <a:p>
            <a:pPr algn="ctr"/>
            <a:r>
              <a:rPr lang="en-US" sz="1100" b="1" dirty="0" smtClean="0">
                <a:solidFill>
                  <a:srgbClr val="0000FF"/>
                </a:solidFill>
              </a:rPr>
              <a:t>Area</a:t>
            </a:r>
            <a:endParaRPr lang="en-US" sz="1100" b="1" dirty="0">
              <a:solidFill>
                <a:srgbClr val="0000FF"/>
              </a:solidFill>
            </a:endParaRPr>
          </a:p>
        </p:txBody>
      </p:sp>
      <p:sp>
        <p:nvSpPr>
          <p:cNvPr id="177" name="TextBox 176"/>
          <p:cNvSpPr txBox="1"/>
          <p:nvPr/>
        </p:nvSpPr>
        <p:spPr>
          <a:xfrm>
            <a:off x="3481718" y="3502563"/>
            <a:ext cx="346570" cy="261610"/>
          </a:xfrm>
          <a:prstGeom prst="rect">
            <a:avLst/>
          </a:prstGeom>
          <a:noFill/>
        </p:spPr>
        <p:txBody>
          <a:bodyPr wrap="none" rtlCol="0">
            <a:spAutoFit/>
          </a:bodyPr>
          <a:lstStyle/>
          <a:p>
            <a:r>
              <a:rPr lang="en-US" sz="1100" b="1" dirty="0" smtClean="0"/>
              <a:t>(n)</a:t>
            </a:r>
            <a:endParaRPr lang="en-US" sz="1100" b="1" dirty="0"/>
          </a:p>
        </p:txBody>
      </p:sp>
      <p:sp>
        <p:nvSpPr>
          <p:cNvPr id="178" name="TextBox 177"/>
          <p:cNvSpPr txBox="1"/>
          <p:nvPr/>
        </p:nvSpPr>
        <p:spPr>
          <a:xfrm>
            <a:off x="5493694" y="3514531"/>
            <a:ext cx="452368" cy="261610"/>
          </a:xfrm>
          <a:prstGeom prst="rect">
            <a:avLst/>
          </a:prstGeom>
          <a:noFill/>
        </p:spPr>
        <p:txBody>
          <a:bodyPr wrap="none" rtlCol="0">
            <a:spAutoFit/>
          </a:bodyPr>
          <a:lstStyle/>
          <a:p>
            <a:r>
              <a:rPr lang="en-US" sz="1100" b="1" dirty="0" smtClean="0"/>
              <a:t>(0,1)</a:t>
            </a:r>
            <a:endParaRPr lang="en-US" sz="1100" b="1" dirty="0"/>
          </a:p>
        </p:txBody>
      </p:sp>
      <p:sp>
        <p:nvSpPr>
          <p:cNvPr id="180" name="TextBox 179"/>
          <p:cNvSpPr txBox="1"/>
          <p:nvPr/>
        </p:nvSpPr>
        <p:spPr>
          <a:xfrm rot="16446638">
            <a:off x="4609636" y="2610132"/>
            <a:ext cx="343364" cy="261610"/>
          </a:xfrm>
          <a:prstGeom prst="rect">
            <a:avLst/>
          </a:prstGeom>
          <a:noFill/>
        </p:spPr>
        <p:txBody>
          <a:bodyPr wrap="none" rtlCol="0">
            <a:spAutoFit/>
          </a:bodyPr>
          <a:lstStyle/>
          <a:p>
            <a:r>
              <a:rPr lang="en-US" sz="1100" b="1" dirty="0" smtClean="0"/>
              <a:t>(1)</a:t>
            </a:r>
            <a:endParaRPr lang="en-US" sz="1100" b="1" dirty="0"/>
          </a:p>
        </p:txBody>
      </p:sp>
      <p:sp>
        <p:nvSpPr>
          <p:cNvPr id="181" name="TextBox 180"/>
          <p:cNvSpPr txBox="1"/>
          <p:nvPr/>
        </p:nvSpPr>
        <p:spPr>
          <a:xfrm rot="2741691">
            <a:off x="3688968" y="2733219"/>
            <a:ext cx="455574" cy="261610"/>
          </a:xfrm>
          <a:prstGeom prst="rect">
            <a:avLst/>
          </a:prstGeom>
          <a:noFill/>
        </p:spPr>
        <p:txBody>
          <a:bodyPr wrap="none" rtlCol="0">
            <a:spAutoFit/>
          </a:bodyPr>
          <a:lstStyle/>
          <a:p>
            <a:r>
              <a:rPr lang="en-US" sz="1100" b="1" dirty="0" smtClean="0"/>
              <a:t>(0,n)</a:t>
            </a:r>
            <a:endParaRPr lang="en-US" sz="1100" b="1" dirty="0"/>
          </a:p>
        </p:txBody>
      </p:sp>
      <p:sp>
        <p:nvSpPr>
          <p:cNvPr id="182" name="TextBox 181"/>
          <p:cNvSpPr txBox="1"/>
          <p:nvPr/>
        </p:nvSpPr>
        <p:spPr>
          <a:xfrm rot="2862068">
            <a:off x="5988546" y="2636190"/>
            <a:ext cx="343364" cy="261610"/>
          </a:xfrm>
          <a:prstGeom prst="rect">
            <a:avLst/>
          </a:prstGeom>
          <a:noFill/>
        </p:spPr>
        <p:txBody>
          <a:bodyPr wrap="none" rtlCol="0">
            <a:spAutoFit/>
          </a:bodyPr>
          <a:lstStyle/>
          <a:p>
            <a:r>
              <a:rPr lang="en-US" sz="1100" b="1" dirty="0" smtClean="0"/>
              <a:t>(1)</a:t>
            </a:r>
            <a:endParaRPr lang="en-US" sz="1100" b="1" dirty="0"/>
          </a:p>
        </p:txBody>
      </p:sp>
      <p:sp>
        <p:nvSpPr>
          <p:cNvPr id="183" name="TextBox 182"/>
          <p:cNvSpPr txBox="1"/>
          <p:nvPr/>
        </p:nvSpPr>
        <p:spPr>
          <a:xfrm rot="19025564">
            <a:off x="3536627" y="4347507"/>
            <a:ext cx="455574" cy="261610"/>
          </a:xfrm>
          <a:prstGeom prst="rect">
            <a:avLst/>
          </a:prstGeom>
          <a:noFill/>
        </p:spPr>
        <p:txBody>
          <a:bodyPr wrap="none" rtlCol="0">
            <a:spAutoFit/>
          </a:bodyPr>
          <a:lstStyle/>
          <a:p>
            <a:r>
              <a:rPr lang="en-US" sz="1100" b="1" dirty="0" smtClean="0"/>
              <a:t>(0,n)</a:t>
            </a:r>
            <a:endParaRPr lang="en-US" sz="1100" b="1" dirty="0"/>
          </a:p>
        </p:txBody>
      </p:sp>
      <p:sp>
        <p:nvSpPr>
          <p:cNvPr id="184" name="TextBox 183"/>
          <p:cNvSpPr txBox="1"/>
          <p:nvPr/>
        </p:nvSpPr>
        <p:spPr>
          <a:xfrm rot="2786054">
            <a:off x="5405395" y="4381290"/>
            <a:ext cx="452368" cy="261610"/>
          </a:xfrm>
          <a:prstGeom prst="rect">
            <a:avLst/>
          </a:prstGeom>
          <a:noFill/>
        </p:spPr>
        <p:txBody>
          <a:bodyPr wrap="none" rtlCol="0">
            <a:spAutoFit/>
          </a:bodyPr>
          <a:lstStyle/>
          <a:p>
            <a:r>
              <a:rPr lang="en-US" sz="1100" b="1" dirty="0" smtClean="0"/>
              <a:t>(0,1)</a:t>
            </a:r>
            <a:endParaRPr lang="en-US" sz="1100" b="1" dirty="0"/>
          </a:p>
        </p:txBody>
      </p:sp>
      <p:sp>
        <p:nvSpPr>
          <p:cNvPr id="186" name="Rectangle 185"/>
          <p:cNvSpPr/>
          <p:nvPr/>
        </p:nvSpPr>
        <p:spPr>
          <a:xfrm>
            <a:off x="2438400" y="1219200"/>
            <a:ext cx="4495800" cy="284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rPr>
              <a:t>NHDPlusV2 Value Added Attributes</a:t>
            </a:r>
            <a:endParaRPr lang="en-US" dirty="0">
              <a:latin typeface="Arial" pitchFamily="34" charset="0"/>
            </a:endParaRPr>
          </a:p>
        </p:txBody>
      </p:sp>
      <p:cxnSp>
        <p:nvCxnSpPr>
          <p:cNvPr id="128" name="Straight Connector 127"/>
          <p:cNvCxnSpPr>
            <a:stCxn id="53" idx="3"/>
            <a:endCxn id="51" idx="1"/>
          </p:cNvCxnSpPr>
          <p:nvPr/>
        </p:nvCxnSpPr>
        <p:spPr>
          <a:xfrm>
            <a:off x="3633440" y="6250834"/>
            <a:ext cx="1769894" cy="3359"/>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90" name="TextBox 189"/>
          <p:cNvSpPr txBox="1"/>
          <p:nvPr/>
        </p:nvSpPr>
        <p:spPr>
          <a:xfrm rot="16200000">
            <a:off x="4776833" y="6031883"/>
            <a:ext cx="880369" cy="430887"/>
          </a:xfrm>
          <a:prstGeom prst="rect">
            <a:avLst/>
          </a:prstGeom>
          <a:noFill/>
        </p:spPr>
        <p:txBody>
          <a:bodyPr wrap="none" rtlCol="0">
            <a:spAutoFit/>
          </a:bodyPr>
          <a:lstStyle/>
          <a:p>
            <a:pPr algn="ctr"/>
            <a:r>
              <a:rPr lang="en-US" sz="1100" b="1" dirty="0" err="1" smtClean="0"/>
              <a:t>FromComID</a:t>
            </a:r>
            <a:endParaRPr lang="en-US" sz="1100" b="1" dirty="0" smtClean="0"/>
          </a:p>
          <a:p>
            <a:pPr algn="ctr"/>
            <a:r>
              <a:rPr lang="en-US" sz="1100" b="1" dirty="0" err="1" smtClean="0"/>
              <a:t>ToComID</a:t>
            </a:r>
            <a:endParaRPr lang="en-US" sz="1100" b="1" dirty="0"/>
          </a:p>
        </p:txBody>
      </p:sp>
      <p:sp>
        <p:nvSpPr>
          <p:cNvPr id="191" name="TextBox 190"/>
          <p:cNvSpPr txBox="1"/>
          <p:nvPr/>
        </p:nvSpPr>
        <p:spPr>
          <a:xfrm rot="16200000">
            <a:off x="3430208" y="6089559"/>
            <a:ext cx="575799" cy="261610"/>
          </a:xfrm>
          <a:prstGeom prst="rect">
            <a:avLst/>
          </a:prstGeom>
          <a:noFill/>
        </p:spPr>
        <p:txBody>
          <a:bodyPr wrap="none" rtlCol="0">
            <a:spAutoFit/>
          </a:bodyPr>
          <a:lstStyle/>
          <a:p>
            <a:pPr algn="ctr"/>
            <a:r>
              <a:rPr lang="en-US" sz="1100" b="1" dirty="0" err="1" smtClean="0"/>
              <a:t>ComID</a:t>
            </a:r>
            <a:endParaRPr lang="en-US" sz="1100" b="1" dirty="0"/>
          </a:p>
        </p:txBody>
      </p:sp>
      <p:sp>
        <p:nvSpPr>
          <p:cNvPr id="192" name="TextBox 191"/>
          <p:cNvSpPr txBox="1"/>
          <p:nvPr/>
        </p:nvSpPr>
        <p:spPr>
          <a:xfrm>
            <a:off x="4695710" y="5997302"/>
            <a:ext cx="455574" cy="261610"/>
          </a:xfrm>
          <a:prstGeom prst="rect">
            <a:avLst/>
          </a:prstGeom>
          <a:noFill/>
        </p:spPr>
        <p:txBody>
          <a:bodyPr wrap="none" rtlCol="0">
            <a:spAutoFit/>
          </a:bodyPr>
          <a:lstStyle/>
          <a:p>
            <a:r>
              <a:rPr lang="en-US" sz="1100" b="1" dirty="0" smtClean="0"/>
              <a:t>(</a:t>
            </a:r>
            <a:r>
              <a:rPr lang="en-US" sz="1100" b="1" dirty="0"/>
              <a:t>0</a:t>
            </a:r>
            <a:r>
              <a:rPr lang="en-US" sz="1100" b="1" dirty="0" smtClean="0"/>
              <a:t>,n)</a:t>
            </a:r>
            <a:endParaRPr lang="en-US" sz="1100" b="1" dirty="0"/>
          </a:p>
        </p:txBody>
      </p:sp>
      <p:sp>
        <p:nvSpPr>
          <p:cNvPr id="201" name="TextBox 200"/>
          <p:cNvSpPr txBox="1"/>
          <p:nvPr/>
        </p:nvSpPr>
        <p:spPr>
          <a:xfrm rot="2862068">
            <a:off x="5974354" y="2894201"/>
            <a:ext cx="346570" cy="261610"/>
          </a:xfrm>
          <a:prstGeom prst="rect">
            <a:avLst/>
          </a:prstGeom>
          <a:noFill/>
        </p:spPr>
        <p:txBody>
          <a:bodyPr wrap="none" rtlCol="0">
            <a:spAutoFit/>
          </a:bodyPr>
          <a:lstStyle/>
          <a:p>
            <a:r>
              <a:rPr lang="en-US" sz="1100" b="1" dirty="0" smtClean="0"/>
              <a:t>(n)</a:t>
            </a:r>
            <a:endParaRPr lang="en-US" sz="1100" b="1" dirty="0"/>
          </a:p>
        </p:txBody>
      </p:sp>
      <p:sp>
        <p:nvSpPr>
          <p:cNvPr id="202" name="TextBox 201"/>
          <p:cNvSpPr txBox="1"/>
          <p:nvPr/>
        </p:nvSpPr>
        <p:spPr>
          <a:xfrm>
            <a:off x="3730913" y="5988830"/>
            <a:ext cx="455574" cy="261610"/>
          </a:xfrm>
          <a:prstGeom prst="rect">
            <a:avLst/>
          </a:prstGeom>
          <a:noFill/>
        </p:spPr>
        <p:txBody>
          <a:bodyPr wrap="none" rtlCol="0">
            <a:spAutoFit/>
          </a:bodyPr>
          <a:lstStyle/>
          <a:p>
            <a:r>
              <a:rPr lang="en-US" sz="1100" b="1" dirty="0" smtClean="0"/>
              <a:t>(</a:t>
            </a:r>
            <a:r>
              <a:rPr lang="en-US" sz="1100" b="1" dirty="0"/>
              <a:t>0</a:t>
            </a:r>
            <a:r>
              <a:rPr lang="en-US" sz="1100" b="1" dirty="0" smtClean="0"/>
              <a:t>,n)</a:t>
            </a:r>
            <a:endParaRPr lang="en-US" sz="1100" b="1" dirty="0"/>
          </a:p>
        </p:txBody>
      </p:sp>
      <p:grpSp>
        <p:nvGrpSpPr>
          <p:cNvPr id="3" name="Group 76"/>
          <p:cNvGrpSpPr/>
          <p:nvPr/>
        </p:nvGrpSpPr>
        <p:grpSpPr>
          <a:xfrm>
            <a:off x="7657830" y="2362200"/>
            <a:ext cx="1103194" cy="676275"/>
            <a:chOff x="7657830" y="2158465"/>
            <a:chExt cx="1103194" cy="676275"/>
          </a:xfrm>
        </p:grpSpPr>
        <p:pic>
          <p:nvPicPr>
            <p:cNvPr id="78" name="Picture 14"/>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69877" y="2158465"/>
              <a:ext cx="77152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 name="TextBox 78"/>
            <p:cNvSpPr txBox="1"/>
            <p:nvPr/>
          </p:nvSpPr>
          <p:spPr>
            <a:xfrm rot="19291645">
              <a:off x="7657830" y="2397038"/>
              <a:ext cx="1103194" cy="261610"/>
            </a:xfrm>
            <a:prstGeom prst="rect">
              <a:avLst/>
            </a:prstGeom>
            <a:noFill/>
          </p:spPr>
          <p:txBody>
            <a:bodyPr wrap="square" rtlCol="0">
              <a:spAutoFit/>
            </a:bodyPr>
            <a:lstStyle/>
            <a:p>
              <a:r>
                <a:rPr lang="en-US" sz="1100" b="1" dirty="0" err="1" smtClean="0">
                  <a:solidFill>
                    <a:srgbClr val="0000FF"/>
                  </a:solidFill>
                </a:rPr>
                <a:t>NHDFlowline</a:t>
              </a:r>
              <a:endParaRPr lang="en-US" sz="1100" b="1" dirty="0">
                <a:solidFill>
                  <a:srgbClr val="0000FF"/>
                </a:solidFill>
              </a:endParaRPr>
            </a:p>
          </p:txBody>
        </p:sp>
      </p:grpSp>
      <p:cxnSp>
        <p:nvCxnSpPr>
          <p:cNvPr id="16" name="Straight Connector 15"/>
          <p:cNvCxnSpPr>
            <a:stCxn id="78" idx="1"/>
          </p:cNvCxnSpPr>
          <p:nvPr/>
        </p:nvCxnSpPr>
        <p:spPr>
          <a:xfrm flipH="1">
            <a:off x="4670711" y="2700338"/>
            <a:ext cx="3099166" cy="1063835"/>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86" idx="0"/>
            <a:endCxn id="85" idx="2"/>
          </p:cNvCxnSpPr>
          <p:nvPr/>
        </p:nvCxnSpPr>
        <p:spPr>
          <a:xfrm rot="16200000" flipH="1" flipV="1">
            <a:off x="5546152" y="3668470"/>
            <a:ext cx="3262116" cy="1918580"/>
          </a:xfrm>
          <a:prstGeom prst="bentConnector4">
            <a:avLst>
              <a:gd name="adj1" fmla="val 280"/>
              <a:gd name="adj2" fmla="val 1142"/>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rot="5400000">
            <a:off x="7416495" y="2611007"/>
            <a:ext cx="575799" cy="261610"/>
          </a:xfrm>
          <a:prstGeom prst="rect">
            <a:avLst/>
          </a:prstGeom>
          <a:noFill/>
          <a:ln w="19050">
            <a:noFill/>
          </a:ln>
        </p:spPr>
        <p:txBody>
          <a:bodyPr wrap="none" rtlCol="0">
            <a:spAutoFit/>
          </a:bodyPr>
          <a:lstStyle/>
          <a:p>
            <a:r>
              <a:rPr lang="en-US" sz="1100" b="1" dirty="0" err="1" smtClean="0"/>
              <a:t>ComID</a:t>
            </a:r>
            <a:endParaRPr lang="en-US" sz="1100" b="1" dirty="0"/>
          </a:p>
        </p:txBody>
      </p:sp>
      <p:sp>
        <p:nvSpPr>
          <p:cNvPr id="84" name="TextBox 83"/>
          <p:cNvSpPr txBox="1"/>
          <p:nvPr/>
        </p:nvSpPr>
        <p:spPr>
          <a:xfrm>
            <a:off x="7373299" y="2508796"/>
            <a:ext cx="343364" cy="261610"/>
          </a:xfrm>
          <a:prstGeom prst="rect">
            <a:avLst/>
          </a:prstGeom>
          <a:noFill/>
        </p:spPr>
        <p:txBody>
          <a:bodyPr wrap="none" rtlCol="0">
            <a:spAutoFit/>
          </a:bodyPr>
          <a:lstStyle/>
          <a:p>
            <a:r>
              <a:rPr lang="en-US" sz="1100" b="1" dirty="0" smtClean="0"/>
              <a:t>(1)</a:t>
            </a:r>
            <a:endParaRPr lang="en-US" sz="1100" b="1" dirty="0"/>
          </a:p>
        </p:txBody>
      </p:sp>
      <p:sp>
        <p:nvSpPr>
          <p:cNvPr id="85" name="TextBox 84"/>
          <p:cNvSpPr txBox="1"/>
          <p:nvPr/>
        </p:nvSpPr>
        <p:spPr>
          <a:xfrm rot="5400000">
            <a:off x="5993179" y="6043374"/>
            <a:ext cx="880369" cy="430887"/>
          </a:xfrm>
          <a:prstGeom prst="rect">
            <a:avLst/>
          </a:prstGeom>
          <a:noFill/>
        </p:spPr>
        <p:txBody>
          <a:bodyPr wrap="none" rtlCol="0">
            <a:spAutoFit/>
          </a:bodyPr>
          <a:lstStyle/>
          <a:p>
            <a:pPr algn="ctr"/>
            <a:r>
              <a:rPr lang="en-US" sz="1100" b="1" dirty="0" err="1" smtClean="0"/>
              <a:t>FromComID</a:t>
            </a:r>
            <a:endParaRPr lang="en-US" sz="1100" b="1" dirty="0" smtClean="0"/>
          </a:p>
          <a:p>
            <a:pPr algn="ctr"/>
            <a:r>
              <a:rPr lang="en-US" sz="1100" b="1" dirty="0" err="1" smtClean="0"/>
              <a:t>ToComID</a:t>
            </a:r>
            <a:endParaRPr lang="en-US" sz="1100" b="1" dirty="0"/>
          </a:p>
        </p:txBody>
      </p:sp>
      <p:sp>
        <p:nvSpPr>
          <p:cNvPr id="86" name="TextBox 85"/>
          <p:cNvSpPr txBox="1"/>
          <p:nvPr/>
        </p:nvSpPr>
        <p:spPr>
          <a:xfrm>
            <a:off x="7848600" y="2996702"/>
            <a:ext cx="575799" cy="261610"/>
          </a:xfrm>
          <a:prstGeom prst="rect">
            <a:avLst/>
          </a:prstGeom>
          <a:noFill/>
          <a:ln w="19050">
            <a:noFill/>
          </a:ln>
        </p:spPr>
        <p:txBody>
          <a:bodyPr wrap="none" rtlCol="0">
            <a:spAutoFit/>
          </a:bodyPr>
          <a:lstStyle/>
          <a:p>
            <a:r>
              <a:rPr lang="en-US" sz="1100" b="1" dirty="0" err="1" smtClean="0"/>
              <a:t>ComID</a:t>
            </a:r>
            <a:endParaRPr lang="en-US" sz="1100" b="1" dirty="0"/>
          </a:p>
        </p:txBody>
      </p:sp>
      <p:sp>
        <p:nvSpPr>
          <p:cNvPr id="92" name="TextBox 91"/>
          <p:cNvSpPr txBox="1"/>
          <p:nvPr/>
        </p:nvSpPr>
        <p:spPr>
          <a:xfrm>
            <a:off x="8077200" y="3167390"/>
            <a:ext cx="452368" cy="261610"/>
          </a:xfrm>
          <a:prstGeom prst="rect">
            <a:avLst/>
          </a:prstGeom>
          <a:noFill/>
        </p:spPr>
        <p:txBody>
          <a:bodyPr wrap="none" rtlCol="0">
            <a:spAutoFit/>
          </a:bodyPr>
          <a:lstStyle/>
          <a:p>
            <a:r>
              <a:rPr lang="en-US" sz="1100" b="1" dirty="0" smtClean="0"/>
              <a:t>(0,1)</a:t>
            </a:r>
            <a:endParaRPr lang="en-US" sz="1100" b="1" dirty="0"/>
          </a:p>
        </p:txBody>
      </p:sp>
      <p:sp>
        <p:nvSpPr>
          <p:cNvPr id="72" name="Title 1"/>
          <p:cNvSpPr>
            <a:spLocks noGrp="1"/>
          </p:cNvSpPr>
          <p:nvPr>
            <p:ph type="title"/>
          </p:nvPr>
        </p:nvSpPr>
        <p:spPr>
          <a:xfrm>
            <a:off x="533400" y="0"/>
            <a:ext cx="8229600" cy="1139825"/>
          </a:xfrm>
        </p:spPr>
        <p:txBody>
          <a:bodyPr/>
          <a:lstStyle/>
          <a:p>
            <a:r>
              <a:rPr lang="en-US" dirty="0" smtClean="0">
                <a:solidFill>
                  <a:schemeClr val="tx1"/>
                </a:solidFill>
              </a:rPr>
              <a:t>Drainage Area Tables</a:t>
            </a:r>
            <a:endParaRPr lang="en-US" dirty="0">
              <a:solidFill>
                <a:schemeClr val="tx1"/>
              </a:solidFill>
            </a:endParaRPr>
          </a:p>
        </p:txBody>
      </p:sp>
      <p:sp>
        <p:nvSpPr>
          <p:cNvPr id="2" name="Slide Number Placeholder 1"/>
          <p:cNvSpPr>
            <a:spLocks noGrp="1"/>
          </p:cNvSpPr>
          <p:nvPr>
            <p:ph type="sldNum" sz="quarter" idx="12"/>
          </p:nvPr>
        </p:nvSpPr>
        <p:spPr/>
        <p:txBody>
          <a:bodyPr/>
          <a:lstStyle/>
          <a:p>
            <a:fld id="{878AE4B3-FE51-4F60-8523-600FF4E0E673}" type="slidenum">
              <a:rPr lang="en-US" smtClean="0"/>
              <a:pPr/>
              <a:t>10</a:t>
            </a:fld>
            <a:endParaRPr lang="en-US" dirty="0"/>
          </a:p>
        </p:txBody>
      </p:sp>
      <p:sp>
        <p:nvSpPr>
          <p:cNvPr id="65" name="Oval 64"/>
          <p:cNvSpPr/>
          <p:nvPr/>
        </p:nvSpPr>
        <p:spPr>
          <a:xfrm>
            <a:off x="3962400" y="1600200"/>
            <a:ext cx="1295400" cy="1143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73" name="Oval 72"/>
          <p:cNvSpPr/>
          <p:nvPr/>
        </p:nvSpPr>
        <p:spPr>
          <a:xfrm>
            <a:off x="5410200" y="4419600"/>
            <a:ext cx="1295400" cy="1143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66" name="Date Placeholder 3"/>
          <p:cNvSpPr txBox="1">
            <a:spLocks/>
          </p:cNvSpPr>
          <p:nvPr/>
        </p:nvSpPr>
        <p:spPr>
          <a:xfrm>
            <a:off x="0" y="6355609"/>
            <a:ext cx="2209800" cy="476250"/>
          </a:xfrm>
          <a:prstGeom prst="rect">
            <a:avLst/>
          </a:prstGeom>
        </p:spPr>
        <p:txBody>
          <a:bodyPr vert="horz"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Arial" charset="0"/>
                <a:ea typeface="+mn-ea"/>
                <a:cs typeface="Arial" charset="0"/>
              </a:rPr>
              <a:t>Drainage</a:t>
            </a:r>
            <a:r>
              <a:rPr kumimoji="0" lang="en-US" sz="2400" b="0" i="0" u="none" strike="noStrike" kern="1200" cap="none" spc="0" normalizeH="0" noProof="0" dirty="0" smtClean="0">
                <a:ln>
                  <a:noFill/>
                </a:ln>
                <a:solidFill>
                  <a:schemeClr val="tx1"/>
                </a:solidFill>
                <a:effectLst/>
                <a:uLnTx/>
                <a:uFillTx/>
                <a:latin typeface="Arial" charset="0"/>
                <a:ea typeface="+mn-ea"/>
                <a:cs typeface="Arial" charset="0"/>
              </a:rPr>
              <a:t> Area</a:t>
            </a:r>
            <a:endParaRPr kumimoji="0" lang="en-US" sz="24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val="3940667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CumulativeArea</a:t>
            </a:r>
            <a:r>
              <a:rPr lang="en-US" dirty="0" smtClean="0">
                <a:solidFill>
                  <a:schemeClr val="tx1"/>
                </a:solidFill>
              </a:rPr>
              <a:t> Table</a:t>
            </a:r>
            <a:endParaRPr lang="en-US" dirty="0">
              <a:solidFill>
                <a:schemeClr val="tx1"/>
              </a:solidFill>
            </a:endParaRPr>
          </a:p>
        </p:txBody>
      </p:sp>
      <p:sp>
        <p:nvSpPr>
          <p:cNvPr id="18" name="Slide Number Placeholder 17"/>
          <p:cNvSpPr>
            <a:spLocks noGrp="1"/>
          </p:cNvSpPr>
          <p:nvPr>
            <p:ph type="sldNum" sz="quarter" idx="12"/>
          </p:nvPr>
        </p:nvSpPr>
        <p:spPr/>
        <p:txBody>
          <a:bodyPr/>
          <a:lstStyle/>
          <a:p>
            <a:fld id="{3424640B-A58F-4229-B368-B8F00B7970EE}" type="slidenum">
              <a:rPr lang="en-US" smtClean="0"/>
              <a:pPr/>
              <a:t>11</a:t>
            </a:fld>
            <a:endParaRPr lang="en-US"/>
          </a:p>
        </p:txBody>
      </p:sp>
      <p:sp>
        <p:nvSpPr>
          <p:cNvPr id="5" name="Line 2"/>
          <p:cNvSpPr>
            <a:spLocks noChangeShapeType="1"/>
          </p:cNvSpPr>
          <p:nvPr/>
        </p:nvSpPr>
        <p:spPr bwMode="auto">
          <a:xfrm>
            <a:off x="4114800" y="1828800"/>
            <a:ext cx="1588" cy="2133600"/>
          </a:xfrm>
          <a:prstGeom prst="line">
            <a:avLst/>
          </a:prstGeom>
          <a:noFill/>
          <a:ln w="38100">
            <a:solidFill>
              <a:schemeClr val="tx1"/>
            </a:solidFill>
            <a:round/>
            <a:headEnd/>
            <a:tailEnd type="triangle" w="med" len="med"/>
          </a:ln>
          <a:effectLst/>
        </p:spPr>
        <p:txBody>
          <a:bodyPr/>
          <a:lstStyle/>
          <a:p>
            <a:endParaRPr lang="en-US"/>
          </a:p>
        </p:txBody>
      </p:sp>
      <p:sp>
        <p:nvSpPr>
          <p:cNvPr id="6" name="Line 3"/>
          <p:cNvSpPr>
            <a:spLocks noChangeShapeType="1"/>
          </p:cNvSpPr>
          <p:nvPr/>
        </p:nvSpPr>
        <p:spPr bwMode="auto">
          <a:xfrm flipH="1">
            <a:off x="2743200" y="3962400"/>
            <a:ext cx="1371600" cy="1981200"/>
          </a:xfrm>
          <a:prstGeom prst="line">
            <a:avLst/>
          </a:prstGeom>
          <a:noFill/>
          <a:ln w="38100">
            <a:solidFill>
              <a:schemeClr val="tx1"/>
            </a:solidFill>
            <a:round/>
            <a:headEnd/>
            <a:tailEnd type="triangle" w="med" len="med"/>
          </a:ln>
          <a:effectLst/>
        </p:spPr>
        <p:txBody>
          <a:bodyPr/>
          <a:lstStyle/>
          <a:p>
            <a:endParaRPr lang="en-US"/>
          </a:p>
        </p:txBody>
      </p:sp>
      <p:sp>
        <p:nvSpPr>
          <p:cNvPr id="7" name="Line 4"/>
          <p:cNvSpPr>
            <a:spLocks noChangeShapeType="1"/>
          </p:cNvSpPr>
          <p:nvPr/>
        </p:nvSpPr>
        <p:spPr bwMode="auto">
          <a:xfrm>
            <a:off x="4114800" y="3962400"/>
            <a:ext cx="1066800" cy="1905000"/>
          </a:xfrm>
          <a:prstGeom prst="line">
            <a:avLst/>
          </a:prstGeom>
          <a:noFill/>
          <a:ln w="38100">
            <a:solidFill>
              <a:schemeClr val="tx1"/>
            </a:solidFill>
            <a:round/>
            <a:headEnd/>
            <a:tailEnd type="triangle" w="med" len="med"/>
          </a:ln>
          <a:effectLst/>
        </p:spPr>
        <p:txBody>
          <a:bodyPr/>
          <a:lstStyle/>
          <a:p>
            <a:endParaRPr lang="en-US"/>
          </a:p>
        </p:txBody>
      </p:sp>
      <p:sp>
        <p:nvSpPr>
          <p:cNvPr id="10" name="Line 7"/>
          <p:cNvSpPr>
            <a:spLocks noChangeShapeType="1"/>
          </p:cNvSpPr>
          <p:nvPr/>
        </p:nvSpPr>
        <p:spPr bwMode="auto">
          <a:xfrm>
            <a:off x="4267200" y="1828800"/>
            <a:ext cx="1588" cy="2133600"/>
          </a:xfrm>
          <a:prstGeom prst="line">
            <a:avLst/>
          </a:prstGeom>
          <a:noFill/>
          <a:ln w="38100">
            <a:solidFill>
              <a:srgbClr val="0000FF"/>
            </a:solidFill>
            <a:prstDash val="dash"/>
            <a:round/>
            <a:headEnd/>
            <a:tailEnd type="triangle" w="med" len="med"/>
          </a:ln>
          <a:effectLst/>
        </p:spPr>
        <p:txBody>
          <a:bodyPr/>
          <a:lstStyle/>
          <a:p>
            <a:endParaRPr lang="en-US"/>
          </a:p>
        </p:txBody>
      </p:sp>
      <p:sp>
        <p:nvSpPr>
          <p:cNvPr id="11" name="Line 8"/>
          <p:cNvSpPr>
            <a:spLocks noChangeShapeType="1"/>
          </p:cNvSpPr>
          <p:nvPr/>
        </p:nvSpPr>
        <p:spPr bwMode="auto">
          <a:xfrm>
            <a:off x="4267200" y="3962400"/>
            <a:ext cx="990600" cy="1905000"/>
          </a:xfrm>
          <a:prstGeom prst="line">
            <a:avLst/>
          </a:prstGeom>
          <a:noFill/>
          <a:ln w="38100">
            <a:solidFill>
              <a:srgbClr val="0000FF"/>
            </a:solidFill>
            <a:prstDash val="dash"/>
            <a:round/>
            <a:headEnd/>
            <a:tailEnd type="triangle" w="med" len="med"/>
          </a:ln>
          <a:effectLst/>
        </p:spPr>
        <p:txBody>
          <a:bodyPr/>
          <a:lstStyle/>
          <a:p>
            <a:endParaRPr lang="en-US"/>
          </a:p>
        </p:txBody>
      </p:sp>
      <p:sp>
        <p:nvSpPr>
          <p:cNvPr id="13" name="Text Box 10"/>
          <p:cNvSpPr txBox="1">
            <a:spLocks noChangeArrowheads="1"/>
          </p:cNvSpPr>
          <p:nvPr/>
        </p:nvSpPr>
        <p:spPr bwMode="auto">
          <a:xfrm>
            <a:off x="228600" y="1752600"/>
            <a:ext cx="3070071" cy="1200329"/>
          </a:xfrm>
          <a:prstGeom prst="rect">
            <a:avLst/>
          </a:prstGeom>
          <a:solidFill>
            <a:schemeClr val="tx2"/>
          </a:solidFill>
          <a:ln w="9525">
            <a:solidFill>
              <a:schemeClr val="bg1"/>
            </a:solidFill>
            <a:miter lim="800000"/>
            <a:headEnd/>
            <a:tailEnd/>
          </a:ln>
          <a:effectLst/>
        </p:spPr>
        <p:txBody>
          <a:bodyPr wrap="none">
            <a:spAutoFit/>
          </a:bodyPr>
          <a:lstStyle/>
          <a:p>
            <a:pPr algn="l" eaLnBrk="1" hangingPunct="1"/>
            <a:r>
              <a:rPr lang="en-US" dirty="0" err="1" smtClean="0">
                <a:solidFill>
                  <a:schemeClr val="bg1"/>
                </a:solidFill>
                <a:cs typeface="Arial" charset="0"/>
              </a:rPr>
              <a:t>DivDASqKM</a:t>
            </a:r>
            <a:r>
              <a:rPr lang="en-US" dirty="0" smtClean="0">
                <a:solidFill>
                  <a:schemeClr val="bg1"/>
                </a:solidFill>
                <a:cs typeface="Arial" charset="0"/>
              </a:rPr>
              <a:t> is accumulated</a:t>
            </a:r>
          </a:p>
          <a:p>
            <a:pPr algn="l" eaLnBrk="1" hangingPunct="1"/>
            <a:r>
              <a:rPr lang="en-US" dirty="0" smtClean="0">
                <a:solidFill>
                  <a:schemeClr val="bg1"/>
                </a:solidFill>
                <a:cs typeface="Arial" charset="0"/>
              </a:rPr>
              <a:t>down </a:t>
            </a:r>
            <a:r>
              <a:rPr lang="en-US" dirty="0">
                <a:solidFill>
                  <a:schemeClr val="bg1"/>
                </a:solidFill>
                <a:cs typeface="Arial" charset="0"/>
              </a:rPr>
              <a:t>the </a:t>
            </a:r>
            <a:r>
              <a:rPr lang="en-US" dirty="0" smtClean="0">
                <a:solidFill>
                  <a:schemeClr val="bg1"/>
                </a:solidFill>
                <a:cs typeface="Arial" charset="0"/>
              </a:rPr>
              <a:t>major path</a:t>
            </a:r>
          </a:p>
          <a:p>
            <a:pPr algn="l" eaLnBrk="1" hangingPunct="1"/>
            <a:r>
              <a:rPr lang="en-US" dirty="0" err="1" smtClean="0">
                <a:solidFill>
                  <a:schemeClr val="bg1"/>
                </a:solidFill>
                <a:cs typeface="Arial" charset="0"/>
              </a:rPr>
              <a:t>TotDASqKM</a:t>
            </a:r>
            <a:r>
              <a:rPr lang="en-US" dirty="0" smtClean="0">
                <a:solidFill>
                  <a:schemeClr val="bg1"/>
                </a:solidFill>
                <a:cs typeface="Arial" charset="0"/>
              </a:rPr>
              <a:t> is accumulated</a:t>
            </a:r>
          </a:p>
          <a:p>
            <a:pPr algn="l" eaLnBrk="1" hangingPunct="1"/>
            <a:r>
              <a:rPr lang="en-US" dirty="0" smtClean="0">
                <a:solidFill>
                  <a:schemeClr val="bg1"/>
                </a:solidFill>
                <a:cs typeface="Arial" charset="0"/>
              </a:rPr>
              <a:t>Down all paths </a:t>
            </a:r>
            <a:endParaRPr lang="en-US" dirty="0">
              <a:solidFill>
                <a:schemeClr val="bg1"/>
              </a:solidFill>
              <a:cs typeface="Arial" charset="0"/>
            </a:endParaRPr>
          </a:p>
        </p:txBody>
      </p:sp>
      <p:pic>
        <p:nvPicPr>
          <p:cNvPr id="2050" name="Picture 2"/>
          <p:cNvPicPr>
            <a:picLocks noChangeAspect="1" noChangeArrowheads="1"/>
          </p:cNvPicPr>
          <p:nvPr/>
        </p:nvPicPr>
        <p:blipFill>
          <a:blip r:embed="rId3" cstate="print"/>
          <a:srcRect/>
          <a:stretch>
            <a:fillRect/>
          </a:stretch>
        </p:blipFill>
        <p:spPr bwMode="auto">
          <a:xfrm>
            <a:off x="4651908" y="1600200"/>
            <a:ext cx="4454134" cy="2590800"/>
          </a:xfrm>
          <a:prstGeom prst="rect">
            <a:avLst/>
          </a:prstGeom>
          <a:noFill/>
          <a:ln w="9525">
            <a:noFill/>
            <a:miter lim="800000"/>
            <a:headEnd/>
            <a:tailEnd/>
          </a:ln>
        </p:spPr>
      </p:pic>
      <p:sp>
        <p:nvSpPr>
          <p:cNvPr id="15" name="Text Box 5"/>
          <p:cNvSpPr txBox="1">
            <a:spLocks noChangeArrowheads="1"/>
          </p:cNvSpPr>
          <p:nvPr/>
        </p:nvSpPr>
        <p:spPr bwMode="auto">
          <a:xfrm>
            <a:off x="5257800" y="4800600"/>
            <a:ext cx="1727200" cy="641350"/>
          </a:xfrm>
          <a:prstGeom prst="rect">
            <a:avLst/>
          </a:prstGeom>
          <a:noFill/>
          <a:ln w="9525">
            <a:noFill/>
            <a:miter lim="800000"/>
            <a:headEnd/>
            <a:tailEnd/>
          </a:ln>
          <a:effectLst/>
        </p:spPr>
        <p:txBody>
          <a:bodyPr wrap="square">
            <a:spAutoFit/>
          </a:bodyPr>
          <a:lstStyle/>
          <a:p>
            <a:pPr algn="l" eaLnBrk="1" hangingPunct="1"/>
            <a:r>
              <a:rPr lang="en-US" dirty="0" smtClean="0">
                <a:solidFill>
                  <a:srgbClr val="0000FF"/>
                </a:solidFill>
                <a:cs typeface="Arial" charset="0"/>
              </a:rPr>
              <a:t>Major </a:t>
            </a:r>
            <a:r>
              <a:rPr lang="en-US" dirty="0">
                <a:solidFill>
                  <a:srgbClr val="0000FF"/>
                </a:solidFill>
                <a:cs typeface="Arial" charset="0"/>
              </a:rPr>
              <a:t>Path</a:t>
            </a:r>
          </a:p>
          <a:p>
            <a:pPr algn="l" eaLnBrk="1" hangingPunct="1"/>
            <a:r>
              <a:rPr lang="en-US" dirty="0">
                <a:solidFill>
                  <a:srgbClr val="0000FF"/>
                </a:solidFill>
                <a:cs typeface="Arial" charset="0"/>
              </a:rPr>
              <a:t>Divergence = 1</a:t>
            </a:r>
          </a:p>
        </p:txBody>
      </p:sp>
      <p:sp>
        <p:nvSpPr>
          <p:cNvPr id="16" name="Text Box 6"/>
          <p:cNvSpPr txBox="1">
            <a:spLocks noChangeArrowheads="1"/>
          </p:cNvSpPr>
          <p:nvPr/>
        </p:nvSpPr>
        <p:spPr bwMode="auto">
          <a:xfrm>
            <a:off x="1066800" y="4876800"/>
            <a:ext cx="1727200" cy="641350"/>
          </a:xfrm>
          <a:prstGeom prst="rect">
            <a:avLst/>
          </a:prstGeom>
          <a:noFill/>
          <a:ln w="9525">
            <a:noFill/>
            <a:miter lim="800000"/>
            <a:headEnd/>
            <a:tailEnd/>
          </a:ln>
          <a:effectLst/>
        </p:spPr>
        <p:txBody>
          <a:bodyPr wrap="square">
            <a:spAutoFit/>
          </a:bodyPr>
          <a:lstStyle/>
          <a:p>
            <a:pPr algn="l" eaLnBrk="1" hangingPunct="1"/>
            <a:r>
              <a:rPr lang="en-US" dirty="0">
                <a:solidFill>
                  <a:srgbClr val="0000FF"/>
                </a:solidFill>
                <a:cs typeface="Arial" charset="0"/>
              </a:rPr>
              <a:t>Minor Path</a:t>
            </a:r>
          </a:p>
          <a:p>
            <a:pPr algn="l" eaLnBrk="1" hangingPunct="1"/>
            <a:r>
              <a:rPr lang="en-US" dirty="0">
                <a:solidFill>
                  <a:srgbClr val="0000FF"/>
                </a:solidFill>
                <a:cs typeface="Arial" charset="0"/>
              </a:rPr>
              <a:t>Divergence = 2</a:t>
            </a:r>
          </a:p>
        </p:txBody>
      </p:sp>
      <p:sp>
        <p:nvSpPr>
          <p:cNvPr id="14" name="Text Box 10"/>
          <p:cNvSpPr txBox="1">
            <a:spLocks noChangeArrowheads="1"/>
          </p:cNvSpPr>
          <p:nvPr/>
        </p:nvSpPr>
        <p:spPr bwMode="auto">
          <a:xfrm>
            <a:off x="228600" y="3581400"/>
            <a:ext cx="3147015" cy="646331"/>
          </a:xfrm>
          <a:prstGeom prst="rect">
            <a:avLst/>
          </a:prstGeom>
          <a:solidFill>
            <a:schemeClr val="tx2"/>
          </a:solidFill>
          <a:ln w="9525">
            <a:solidFill>
              <a:schemeClr val="bg1"/>
            </a:solidFill>
            <a:miter lim="800000"/>
            <a:headEnd/>
            <a:tailEnd/>
          </a:ln>
          <a:effectLst/>
        </p:spPr>
        <p:txBody>
          <a:bodyPr wrap="none">
            <a:spAutoFit/>
          </a:bodyPr>
          <a:lstStyle/>
          <a:p>
            <a:pPr algn="l" eaLnBrk="1" hangingPunct="1"/>
            <a:r>
              <a:rPr lang="en-US" dirty="0" smtClean="0">
                <a:solidFill>
                  <a:schemeClr val="bg1"/>
                </a:solidFill>
                <a:cs typeface="Arial" charset="0"/>
              </a:rPr>
              <a:t>Divergence routing treats the</a:t>
            </a:r>
          </a:p>
          <a:p>
            <a:pPr algn="l" eaLnBrk="1" hangingPunct="1"/>
            <a:r>
              <a:rPr lang="en-US" dirty="0" smtClean="0">
                <a:solidFill>
                  <a:schemeClr val="bg1"/>
                </a:solidFill>
                <a:cs typeface="Arial" charset="0"/>
              </a:rPr>
              <a:t>Minor path as a start reach</a:t>
            </a:r>
          </a:p>
        </p:txBody>
      </p:sp>
      <p:sp>
        <p:nvSpPr>
          <p:cNvPr id="17" name="Text Box 10"/>
          <p:cNvSpPr txBox="1">
            <a:spLocks noChangeArrowheads="1"/>
          </p:cNvSpPr>
          <p:nvPr/>
        </p:nvSpPr>
        <p:spPr bwMode="auto">
          <a:xfrm>
            <a:off x="4572000" y="6211669"/>
            <a:ext cx="3962400" cy="646331"/>
          </a:xfrm>
          <a:prstGeom prst="rect">
            <a:avLst/>
          </a:prstGeom>
          <a:solidFill>
            <a:schemeClr val="tx2"/>
          </a:solidFill>
          <a:ln w="9525">
            <a:solidFill>
              <a:schemeClr val="bg1"/>
            </a:solidFill>
            <a:miter lim="800000"/>
            <a:headEnd/>
            <a:tailEnd/>
          </a:ln>
          <a:effectLst/>
        </p:spPr>
        <p:txBody>
          <a:bodyPr wrap="square">
            <a:spAutoFit/>
          </a:bodyPr>
          <a:lstStyle/>
          <a:p>
            <a:pPr algn="l" eaLnBrk="1" hangingPunct="1"/>
            <a:r>
              <a:rPr lang="en-US" dirty="0" smtClean="0">
                <a:solidFill>
                  <a:schemeClr val="bg1"/>
                </a:solidFill>
                <a:cs typeface="Arial" charset="0"/>
              </a:rPr>
              <a:t>Note: The </a:t>
            </a:r>
            <a:r>
              <a:rPr lang="en-US" dirty="0" err="1" smtClean="0">
                <a:solidFill>
                  <a:schemeClr val="bg1"/>
                </a:solidFill>
                <a:cs typeface="Arial" charset="0"/>
              </a:rPr>
              <a:t>CumulativeArea</a:t>
            </a:r>
            <a:r>
              <a:rPr lang="en-US" dirty="0" smtClean="0">
                <a:solidFill>
                  <a:schemeClr val="bg1"/>
                </a:solidFill>
                <a:cs typeface="Arial" charset="0"/>
              </a:rPr>
              <a:t> Table is computed using the CA</a:t>
            </a:r>
            <a:r>
              <a:rPr lang="en-US" baseline="30000" dirty="0" smtClean="0">
                <a:solidFill>
                  <a:schemeClr val="bg1"/>
                </a:solidFill>
                <a:cs typeface="Arial" charset="0"/>
              </a:rPr>
              <a:t>3</a:t>
            </a:r>
            <a:r>
              <a:rPr lang="en-US" dirty="0" smtClean="0">
                <a:solidFill>
                  <a:schemeClr val="bg1"/>
                </a:solidFill>
                <a:cs typeface="Arial" charset="0"/>
              </a:rPr>
              <a:t>T tool</a:t>
            </a:r>
          </a:p>
        </p:txBody>
      </p:sp>
      <p:sp>
        <p:nvSpPr>
          <p:cNvPr id="19" name="Date Placeholder 3"/>
          <p:cNvSpPr txBox="1">
            <a:spLocks/>
          </p:cNvSpPr>
          <p:nvPr/>
        </p:nvSpPr>
        <p:spPr>
          <a:xfrm>
            <a:off x="0" y="6407727"/>
            <a:ext cx="2209800" cy="476250"/>
          </a:xfrm>
          <a:prstGeom prst="rect">
            <a:avLst/>
          </a:prstGeom>
        </p:spPr>
        <p:txBody>
          <a:bodyPr vert="horz"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Arial" charset="0"/>
                <a:ea typeface="+mn-ea"/>
                <a:cs typeface="Arial" charset="0"/>
              </a:rPr>
              <a:t>Drainage</a:t>
            </a:r>
            <a:r>
              <a:rPr kumimoji="0" lang="en-US" sz="2400" b="0" i="0" u="none" strike="noStrike" kern="1200" cap="none" spc="0" normalizeH="0" noProof="0" dirty="0" smtClean="0">
                <a:ln>
                  <a:noFill/>
                </a:ln>
                <a:solidFill>
                  <a:schemeClr val="tx1"/>
                </a:solidFill>
                <a:effectLst/>
                <a:uLnTx/>
                <a:uFillTx/>
                <a:latin typeface="Arial" charset="0"/>
                <a:ea typeface="+mn-ea"/>
                <a:cs typeface="Arial" charset="0"/>
              </a:rPr>
              <a:t> Area</a:t>
            </a:r>
            <a:endParaRPr kumimoji="0" lang="en-US" sz="24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HeadWaterNodeArea</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50467345-B212-4AC2-B193-99D06989F507}" type="slidenum">
              <a:rPr lang="en-US" smtClean="0">
                <a:solidFill>
                  <a:prstClr val="white"/>
                </a:solidFill>
              </a:rPr>
              <a:pPr>
                <a:defRPr/>
              </a:pPr>
              <a:t>12</a:t>
            </a:fld>
            <a:endParaRPr lang="en-US">
              <a:solidFill>
                <a:prstClr val="white"/>
              </a:solidFill>
            </a:endParaRPr>
          </a:p>
        </p:txBody>
      </p:sp>
      <p:graphicFrame>
        <p:nvGraphicFramePr>
          <p:cNvPr id="5" name="Object 3"/>
          <p:cNvGraphicFramePr>
            <a:graphicFrameLocks noChangeAspect="1"/>
          </p:cNvGraphicFramePr>
          <p:nvPr/>
        </p:nvGraphicFramePr>
        <p:xfrm>
          <a:off x="457200" y="1126457"/>
          <a:ext cx="8458200" cy="5731543"/>
        </p:xfrm>
        <a:graphic>
          <a:graphicData uri="http://schemas.openxmlformats.org/presentationml/2006/ole">
            <mc:AlternateContent xmlns:mc="http://schemas.openxmlformats.org/markup-compatibility/2006">
              <mc:Choice xmlns:v="urn:schemas-microsoft-com:vml" Requires="v">
                <p:oleObj spid="_x0000_s1030" name="Bitmap Image" r:id="rId4" imgW="8295238" imgH="5619048" progId="PBrush">
                  <p:embed/>
                </p:oleObj>
              </mc:Choice>
              <mc:Fallback>
                <p:oleObj name="Bitmap Image" r:id="rId4" imgW="8295238" imgH="5619048" progId="PBrush">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126457"/>
                        <a:ext cx="8458200" cy="5731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 Box 10"/>
          <p:cNvSpPr txBox="1">
            <a:spLocks noChangeArrowheads="1"/>
          </p:cNvSpPr>
          <p:nvPr/>
        </p:nvSpPr>
        <p:spPr bwMode="auto">
          <a:xfrm>
            <a:off x="4876800" y="2057400"/>
            <a:ext cx="3775393" cy="923330"/>
          </a:xfrm>
          <a:prstGeom prst="rect">
            <a:avLst/>
          </a:prstGeom>
          <a:solidFill>
            <a:schemeClr val="tx2"/>
          </a:solidFill>
          <a:ln w="9525">
            <a:solidFill>
              <a:schemeClr val="bg1"/>
            </a:solidFill>
            <a:miter lim="800000"/>
            <a:headEnd/>
            <a:tailEnd/>
          </a:ln>
          <a:effectLst/>
        </p:spPr>
        <p:txBody>
          <a:bodyPr wrap="none">
            <a:spAutoFit/>
          </a:bodyPr>
          <a:lstStyle/>
          <a:p>
            <a:pPr algn="l" eaLnBrk="1" hangingPunct="1"/>
            <a:r>
              <a:rPr lang="en-US" dirty="0" err="1" smtClean="0">
                <a:solidFill>
                  <a:schemeClr val="bg1"/>
                </a:solidFill>
                <a:cs typeface="Arial" charset="0"/>
              </a:rPr>
              <a:t>HWNodeSqKM</a:t>
            </a:r>
            <a:r>
              <a:rPr lang="en-US" dirty="0" smtClean="0">
                <a:solidFill>
                  <a:schemeClr val="bg1"/>
                </a:solidFill>
                <a:cs typeface="Arial" charset="0"/>
              </a:rPr>
              <a:t> is the drainage</a:t>
            </a:r>
          </a:p>
          <a:p>
            <a:pPr algn="l" eaLnBrk="1" hangingPunct="1"/>
            <a:r>
              <a:rPr lang="en-US" dirty="0" smtClean="0">
                <a:solidFill>
                  <a:schemeClr val="bg1"/>
                </a:solidFill>
                <a:cs typeface="Arial" charset="0"/>
              </a:rPr>
              <a:t>area of the catchment</a:t>
            </a:r>
          </a:p>
          <a:p>
            <a:pPr algn="l" eaLnBrk="1" hangingPunct="1"/>
            <a:r>
              <a:rPr lang="en-US" dirty="0" smtClean="0">
                <a:solidFill>
                  <a:schemeClr val="bg1"/>
                </a:solidFill>
                <a:cs typeface="Arial" charset="0"/>
              </a:rPr>
              <a:t>upstream of the top of a start reach</a:t>
            </a:r>
          </a:p>
        </p:txBody>
      </p:sp>
      <p:cxnSp>
        <p:nvCxnSpPr>
          <p:cNvPr id="13" name="Straight Arrow Connector 12"/>
          <p:cNvCxnSpPr/>
          <p:nvPr/>
        </p:nvCxnSpPr>
        <p:spPr>
          <a:xfrm flipH="1">
            <a:off x="4114800" y="3048000"/>
            <a:ext cx="762000" cy="1524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 name="Text Box 10"/>
          <p:cNvSpPr txBox="1">
            <a:spLocks noChangeArrowheads="1"/>
          </p:cNvSpPr>
          <p:nvPr/>
        </p:nvSpPr>
        <p:spPr bwMode="auto">
          <a:xfrm>
            <a:off x="4572000" y="4648200"/>
            <a:ext cx="4416594" cy="923330"/>
          </a:xfrm>
          <a:prstGeom prst="rect">
            <a:avLst/>
          </a:prstGeom>
          <a:solidFill>
            <a:schemeClr val="tx2"/>
          </a:solidFill>
          <a:ln w="9525">
            <a:solidFill>
              <a:schemeClr val="bg1"/>
            </a:solidFill>
            <a:miter lim="800000"/>
            <a:headEnd/>
            <a:tailEnd/>
          </a:ln>
          <a:effectLst/>
        </p:spPr>
        <p:txBody>
          <a:bodyPr wrap="none">
            <a:spAutoFit/>
          </a:bodyPr>
          <a:lstStyle/>
          <a:p>
            <a:pPr algn="l" eaLnBrk="1" hangingPunct="1"/>
            <a:r>
              <a:rPr lang="en-US" dirty="0" smtClean="0">
                <a:solidFill>
                  <a:schemeClr val="bg1"/>
                </a:solidFill>
                <a:cs typeface="Arial" charset="0"/>
              </a:rPr>
              <a:t>Note: Headwater drainage areas are </a:t>
            </a:r>
          </a:p>
          <a:p>
            <a:pPr algn="l" eaLnBrk="1" hangingPunct="1"/>
            <a:r>
              <a:rPr lang="en-US" dirty="0" smtClean="0">
                <a:solidFill>
                  <a:schemeClr val="bg1"/>
                </a:solidFill>
                <a:cs typeface="Arial" charset="0"/>
              </a:rPr>
              <a:t>also used in the </a:t>
            </a:r>
            <a:r>
              <a:rPr lang="en-US" dirty="0" err="1" smtClean="0">
                <a:solidFill>
                  <a:schemeClr val="bg1"/>
                </a:solidFill>
                <a:cs typeface="Arial" charset="0"/>
              </a:rPr>
              <a:t>ElevSlope</a:t>
            </a:r>
            <a:r>
              <a:rPr lang="en-US" dirty="0" smtClean="0">
                <a:solidFill>
                  <a:schemeClr val="bg1"/>
                </a:solidFill>
                <a:cs typeface="Arial" charset="0"/>
              </a:rPr>
              <a:t> table, which is</a:t>
            </a:r>
          </a:p>
          <a:p>
            <a:pPr algn="l" eaLnBrk="1" hangingPunct="1"/>
            <a:r>
              <a:rPr lang="en-US" dirty="0" smtClean="0">
                <a:solidFill>
                  <a:schemeClr val="bg1"/>
                </a:solidFill>
              </a:rPr>
              <a:t>d</a:t>
            </a:r>
            <a:r>
              <a:rPr lang="en-US" dirty="0" smtClean="0">
                <a:solidFill>
                  <a:schemeClr val="bg1"/>
                </a:solidFill>
                <a:cs typeface="Arial" charset="0"/>
              </a:rPr>
              <a:t>iscussed later</a:t>
            </a:r>
          </a:p>
        </p:txBody>
      </p:sp>
      <p:sp>
        <p:nvSpPr>
          <p:cNvPr id="9" name="Date Placeholder 3"/>
          <p:cNvSpPr txBox="1">
            <a:spLocks/>
          </p:cNvSpPr>
          <p:nvPr/>
        </p:nvSpPr>
        <p:spPr>
          <a:xfrm>
            <a:off x="0" y="6172200"/>
            <a:ext cx="2209800" cy="476250"/>
          </a:xfrm>
          <a:prstGeom prst="rect">
            <a:avLst/>
          </a:prstGeom>
        </p:spPr>
        <p:txBody>
          <a:bodyPr vert="horz"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Arial" charset="0"/>
                <a:ea typeface="+mn-ea"/>
                <a:cs typeface="Arial" charset="0"/>
              </a:rPr>
              <a:t>Drainage</a:t>
            </a:r>
            <a:r>
              <a:rPr kumimoji="0" lang="en-US" sz="2400" b="0" i="0" u="none" strike="noStrike" kern="1200" cap="none" spc="0" normalizeH="0" noProof="0" dirty="0" smtClean="0">
                <a:ln>
                  <a:noFill/>
                </a:ln>
                <a:solidFill>
                  <a:schemeClr val="tx1"/>
                </a:solidFill>
                <a:effectLst/>
                <a:uLnTx/>
                <a:uFillTx/>
                <a:latin typeface="Arial" charset="0"/>
                <a:ea typeface="+mn-ea"/>
                <a:cs typeface="Arial" charset="0"/>
              </a:rPr>
              <a:t> Area</a:t>
            </a:r>
            <a:endParaRPr kumimoji="0" lang="en-US" sz="24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10" name="Slide Number Placeholder 1"/>
          <p:cNvSpPr txBox="1">
            <a:spLocks/>
          </p:cNvSpPr>
          <p:nvPr/>
        </p:nvSpPr>
        <p:spPr>
          <a:xfrm>
            <a:off x="8610600" y="6477001"/>
            <a:ext cx="533400" cy="381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78AE4B3-FE51-4F60-8523-600FF4E0E673}"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12</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HeadWaterNodeArea</a:t>
            </a:r>
            <a:r>
              <a:rPr lang="en-US" dirty="0" smtClean="0">
                <a:solidFill>
                  <a:schemeClr val="tx1"/>
                </a:solidFill>
              </a:rPr>
              <a:t> Table</a:t>
            </a:r>
            <a:endParaRPr lang="en-US" dirty="0">
              <a:solidFill>
                <a:schemeClr val="tx1"/>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13</a:t>
            </a:fld>
            <a:endParaRPr lang="en-US">
              <a:solidFill>
                <a:prstClr val="white"/>
              </a:solidFill>
              <a:cs typeface="Arial" charset="0"/>
            </a:endParaRPr>
          </a:p>
        </p:txBody>
      </p:sp>
      <p:pic>
        <p:nvPicPr>
          <p:cNvPr id="4098" name="Picture 2"/>
          <p:cNvPicPr>
            <a:picLocks noChangeAspect="1" noChangeArrowheads="1"/>
          </p:cNvPicPr>
          <p:nvPr/>
        </p:nvPicPr>
        <p:blipFill>
          <a:blip r:embed="rId3" cstate="print"/>
          <a:srcRect/>
          <a:stretch>
            <a:fillRect/>
          </a:stretch>
        </p:blipFill>
        <p:spPr bwMode="auto">
          <a:xfrm>
            <a:off x="1905000" y="1371600"/>
            <a:ext cx="4952999" cy="4830324"/>
          </a:xfrm>
          <a:prstGeom prst="rect">
            <a:avLst/>
          </a:prstGeom>
          <a:noFill/>
          <a:ln w="9525">
            <a:noFill/>
            <a:miter lim="800000"/>
            <a:headEnd/>
            <a:tailEnd/>
          </a:ln>
        </p:spPr>
      </p:pic>
      <p:sp>
        <p:nvSpPr>
          <p:cNvPr id="8" name="Date Placeholder 3"/>
          <p:cNvSpPr txBox="1">
            <a:spLocks/>
          </p:cNvSpPr>
          <p:nvPr/>
        </p:nvSpPr>
        <p:spPr>
          <a:xfrm>
            <a:off x="0" y="6381750"/>
            <a:ext cx="2209800" cy="476250"/>
          </a:xfrm>
          <a:prstGeom prst="rect">
            <a:avLst/>
          </a:prstGeom>
        </p:spPr>
        <p:txBody>
          <a:bodyPr vert="horz"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Arial" charset="0"/>
                <a:ea typeface="+mn-ea"/>
                <a:cs typeface="Arial" charset="0"/>
              </a:rPr>
              <a:t>Drainage</a:t>
            </a:r>
            <a:r>
              <a:rPr kumimoji="0" lang="en-US" sz="2400" b="0" i="0" u="none" strike="noStrike" kern="1200" cap="none" spc="0" normalizeH="0" noProof="0" dirty="0" smtClean="0">
                <a:ln>
                  <a:noFill/>
                </a:ln>
                <a:solidFill>
                  <a:schemeClr val="tx1"/>
                </a:solidFill>
                <a:effectLst/>
                <a:uLnTx/>
                <a:uFillTx/>
                <a:latin typeface="Arial" charset="0"/>
                <a:ea typeface="+mn-ea"/>
                <a:cs typeface="Arial" charset="0"/>
              </a:rPr>
              <a:t> Area</a:t>
            </a:r>
            <a:endParaRPr kumimoji="0" lang="en-US" sz="24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6" name="Slide Number Placeholder 1"/>
          <p:cNvSpPr txBox="1">
            <a:spLocks/>
          </p:cNvSpPr>
          <p:nvPr/>
        </p:nvSpPr>
        <p:spPr>
          <a:xfrm>
            <a:off x="8610600" y="6477001"/>
            <a:ext cx="533400" cy="381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78AE4B3-FE51-4F60-8523-600FF4E0E673}"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13</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 name="Rectangle 1053"/>
          <p:cNvSpPr/>
          <p:nvPr/>
        </p:nvSpPr>
        <p:spPr>
          <a:xfrm>
            <a:off x="1981200" y="1066800"/>
            <a:ext cx="5486400" cy="579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pic>
        <p:nvPicPr>
          <p:cNvPr id="51" name="Picture 15"/>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403334" y="5911293"/>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TextBox 32"/>
          <p:cNvSpPr txBox="1"/>
          <p:nvPr/>
        </p:nvSpPr>
        <p:spPr>
          <a:xfrm rot="19127344">
            <a:off x="5398666" y="6112426"/>
            <a:ext cx="872355" cy="261610"/>
          </a:xfrm>
          <a:prstGeom prst="rect">
            <a:avLst/>
          </a:prstGeom>
          <a:noFill/>
        </p:spPr>
        <p:txBody>
          <a:bodyPr wrap="none" rtlCol="0">
            <a:spAutoFit/>
          </a:bodyPr>
          <a:lstStyle/>
          <a:p>
            <a:r>
              <a:rPr lang="en-US" sz="1100" b="1" dirty="0" err="1" smtClean="0">
                <a:solidFill>
                  <a:srgbClr val="0000FF"/>
                </a:solidFill>
              </a:rPr>
              <a:t>PlusFlowAR</a:t>
            </a:r>
            <a:endParaRPr lang="en-US" sz="1100" b="1" dirty="0">
              <a:solidFill>
                <a:srgbClr val="0000FF"/>
              </a:solidFill>
            </a:endParaRPr>
          </a:p>
        </p:txBody>
      </p:sp>
      <p:pic>
        <p:nvPicPr>
          <p:cNvPr id="53" name="Picture 15"/>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785715" y="5907934"/>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TextBox 53"/>
          <p:cNvSpPr txBox="1"/>
          <p:nvPr/>
        </p:nvSpPr>
        <p:spPr>
          <a:xfrm rot="19237448">
            <a:off x="2777410" y="6046388"/>
            <a:ext cx="902811" cy="430887"/>
          </a:xfrm>
          <a:prstGeom prst="rect">
            <a:avLst/>
          </a:prstGeom>
          <a:noFill/>
        </p:spPr>
        <p:txBody>
          <a:bodyPr wrap="none" rtlCol="0">
            <a:spAutoFit/>
          </a:bodyPr>
          <a:lstStyle/>
          <a:p>
            <a:r>
              <a:rPr lang="en-US" sz="1100" b="1" dirty="0" err="1" smtClean="0">
                <a:solidFill>
                  <a:srgbClr val="0000FF"/>
                </a:solidFill>
              </a:rPr>
              <a:t>PlusARPoint</a:t>
            </a:r>
            <a:endParaRPr lang="en-US" sz="1100" b="1" dirty="0" smtClean="0">
              <a:solidFill>
                <a:srgbClr val="0000FF"/>
              </a:solidFill>
            </a:endParaRPr>
          </a:p>
          <a:p>
            <a:pPr algn="ctr"/>
            <a:r>
              <a:rPr lang="en-US" sz="1100" b="1" dirty="0" smtClean="0">
                <a:solidFill>
                  <a:srgbClr val="0000FF"/>
                </a:solidFill>
              </a:rPr>
              <a:t>Event</a:t>
            </a:r>
            <a:endParaRPr lang="en-US" sz="1100" b="1" dirty="0">
              <a:solidFill>
                <a:srgbClr val="0000FF"/>
              </a:solidFill>
            </a:endParaRPr>
          </a:p>
        </p:txBody>
      </p:sp>
      <p:pic>
        <p:nvPicPr>
          <p:cNvPr id="55" name="Picture 15"/>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rot="18483750">
            <a:off x="5625471" y="4741627"/>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TextBox 55"/>
          <p:cNvSpPr txBox="1"/>
          <p:nvPr/>
        </p:nvSpPr>
        <p:spPr>
          <a:xfrm rot="16660928">
            <a:off x="5653124" y="4824478"/>
            <a:ext cx="856325" cy="430887"/>
          </a:xfrm>
          <a:prstGeom prst="rect">
            <a:avLst/>
          </a:prstGeom>
          <a:noFill/>
        </p:spPr>
        <p:txBody>
          <a:bodyPr wrap="none" rtlCol="0">
            <a:spAutoFit/>
          </a:bodyPr>
          <a:lstStyle/>
          <a:p>
            <a:r>
              <a:rPr lang="en-US" sz="1100" b="1" dirty="0" err="1" smtClean="0">
                <a:solidFill>
                  <a:srgbClr val="0000FF"/>
                </a:solidFill>
              </a:rPr>
              <a:t>HeadWater</a:t>
            </a:r>
            <a:endParaRPr lang="en-US" sz="1100" b="1" dirty="0" smtClean="0">
              <a:solidFill>
                <a:srgbClr val="0000FF"/>
              </a:solidFill>
            </a:endParaRPr>
          </a:p>
          <a:p>
            <a:r>
              <a:rPr lang="en-US" sz="1100" b="1" dirty="0" err="1" smtClean="0">
                <a:solidFill>
                  <a:srgbClr val="0000FF"/>
                </a:solidFill>
              </a:rPr>
              <a:t>NodeArea</a:t>
            </a:r>
            <a:endParaRPr lang="en-US" sz="1100" b="1" dirty="0">
              <a:solidFill>
                <a:srgbClr val="0000FF"/>
              </a:solidFill>
            </a:endParaRPr>
          </a:p>
        </p:txBody>
      </p:sp>
      <p:pic>
        <p:nvPicPr>
          <p:cNvPr id="57" name="Picture 15"/>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6162675" y="3429000"/>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TextBox 57"/>
          <p:cNvSpPr txBox="1"/>
          <p:nvPr/>
        </p:nvSpPr>
        <p:spPr>
          <a:xfrm rot="19641529">
            <a:off x="6218920" y="3610750"/>
            <a:ext cx="750526" cy="261610"/>
          </a:xfrm>
          <a:prstGeom prst="rect">
            <a:avLst/>
          </a:prstGeom>
          <a:noFill/>
        </p:spPr>
        <p:txBody>
          <a:bodyPr wrap="none" rtlCol="0">
            <a:spAutoFit/>
          </a:bodyPr>
          <a:lstStyle/>
          <a:p>
            <a:pPr algn="ctr"/>
            <a:r>
              <a:rPr lang="en-US" sz="1100" b="1" dirty="0" err="1" smtClean="0">
                <a:solidFill>
                  <a:srgbClr val="0000FF"/>
                </a:solidFill>
              </a:rPr>
              <a:t>ElevSlope</a:t>
            </a:r>
            <a:endParaRPr lang="en-US" sz="1100" b="1" dirty="0">
              <a:solidFill>
                <a:srgbClr val="0000FF"/>
              </a:solidFill>
            </a:endParaRPr>
          </a:p>
        </p:txBody>
      </p:sp>
      <p:pic>
        <p:nvPicPr>
          <p:cNvPr id="59" name="Picture 15"/>
          <p:cNvPicPr>
            <a:picLocks noChangeAspect="1" noChangeArrowheads="1"/>
          </p:cNvPicPr>
          <p:nvPr/>
        </p:nvPicPr>
        <p:blipFill>
          <a:blip r:embed="rId4" cstate="print">
            <a:lum bright="70000" contrast="-70000"/>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8681997">
            <a:off x="2743200" y="1960195"/>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TextBox 59"/>
          <p:cNvSpPr txBox="1"/>
          <p:nvPr/>
        </p:nvSpPr>
        <p:spPr>
          <a:xfrm rot="16357245">
            <a:off x="2749582" y="2111674"/>
            <a:ext cx="816249" cy="261610"/>
          </a:xfrm>
          <a:prstGeom prst="rect">
            <a:avLst/>
          </a:prstGeom>
          <a:noFill/>
        </p:spPr>
        <p:txBody>
          <a:bodyPr wrap="none" rtlCol="0">
            <a:spAutoFit/>
          </a:bodyPr>
          <a:lstStyle/>
          <a:p>
            <a:r>
              <a:rPr lang="en-US" sz="1100" b="1" dirty="0" err="1" smtClean="0">
                <a:solidFill>
                  <a:srgbClr val="0000FF"/>
                </a:solidFill>
              </a:rPr>
              <a:t>DivFracMP</a:t>
            </a:r>
            <a:endParaRPr lang="en-US" sz="1100" b="1" dirty="0">
              <a:solidFill>
                <a:srgbClr val="0000FF"/>
              </a:solidFill>
            </a:endParaRPr>
          </a:p>
        </p:txBody>
      </p:sp>
      <p:pic>
        <p:nvPicPr>
          <p:cNvPr id="61" name="Picture 15"/>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rot="3646802">
            <a:off x="2873726" y="4682381"/>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TextBox 61"/>
          <p:cNvSpPr txBox="1"/>
          <p:nvPr/>
        </p:nvSpPr>
        <p:spPr>
          <a:xfrm rot="592541">
            <a:off x="2934751" y="4861415"/>
            <a:ext cx="705642" cy="261610"/>
          </a:xfrm>
          <a:prstGeom prst="rect">
            <a:avLst/>
          </a:prstGeom>
          <a:noFill/>
        </p:spPr>
        <p:txBody>
          <a:bodyPr wrap="none" rtlCol="0">
            <a:spAutoFit/>
          </a:bodyPr>
          <a:lstStyle/>
          <a:p>
            <a:r>
              <a:rPr lang="en-US" sz="1100" b="1" dirty="0" err="1" smtClean="0">
                <a:solidFill>
                  <a:srgbClr val="0000FF"/>
                </a:solidFill>
              </a:rPr>
              <a:t>MegaDiv</a:t>
            </a:r>
            <a:endParaRPr lang="en-US" sz="1100" b="1" dirty="0">
              <a:solidFill>
                <a:srgbClr val="0000FF"/>
              </a:solidFill>
            </a:endParaRPr>
          </a:p>
        </p:txBody>
      </p:sp>
      <p:pic>
        <p:nvPicPr>
          <p:cNvPr id="63" name="Picture 15"/>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rot="3052349">
            <a:off x="5824457" y="1868541"/>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15"/>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362200" y="3410338"/>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TextBox 67"/>
          <p:cNvSpPr txBox="1"/>
          <p:nvPr/>
        </p:nvSpPr>
        <p:spPr>
          <a:xfrm rot="19273084">
            <a:off x="2412985" y="3639632"/>
            <a:ext cx="707245" cy="261610"/>
          </a:xfrm>
          <a:prstGeom prst="rect">
            <a:avLst/>
          </a:prstGeom>
          <a:noFill/>
        </p:spPr>
        <p:txBody>
          <a:bodyPr wrap="none" rtlCol="0">
            <a:spAutoFit/>
          </a:bodyPr>
          <a:lstStyle/>
          <a:p>
            <a:r>
              <a:rPr lang="en-US" sz="1100" b="1" dirty="0" err="1" smtClean="0">
                <a:solidFill>
                  <a:srgbClr val="0000FF"/>
                </a:solidFill>
              </a:rPr>
              <a:t>PlusFlow</a:t>
            </a:r>
            <a:endParaRPr lang="en-US" sz="1100" b="1" dirty="0">
              <a:solidFill>
                <a:srgbClr val="0000FF"/>
              </a:solidFill>
            </a:endParaRPr>
          </a:p>
        </p:txBody>
      </p:sp>
      <p:pic>
        <p:nvPicPr>
          <p:cNvPr id="69" name="Picture 15"/>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246849" y="1782438"/>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TextBox 69"/>
          <p:cNvSpPr txBox="1"/>
          <p:nvPr/>
        </p:nvSpPr>
        <p:spPr>
          <a:xfrm rot="638519">
            <a:off x="5789007" y="1986452"/>
            <a:ext cx="923651" cy="430887"/>
          </a:xfrm>
          <a:prstGeom prst="rect">
            <a:avLst/>
          </a:prstGeom>
          <a:noFill/>
        </p:spPr>
        <p:txBody>
          <a:bodyPr wrap="none" rtlCol="0">
            <a:spAutoFit/>
          </a:bodyPr>
          <a:lstStyle/>
          <a:p>
            <a:pPr algn="ctr"/>
            <a:r>
              <a:rPr lang="en-US" sz="1100" b="1" dirty="0" err="1" smtClean="0">
                <a:solidFill>
                  <a:srgbClr val="0000FF"/>
                </a:solidFill>
              </a:rPr>
              <a:t>PlusFlowline</a:t>
            </a:r>
            <a:endParaRPr lang="en-US" sz="1100" b="1" dirty="0" smtClean="0">
              <a:solidFill>
                <a:srgbClr val="0000FF"/>
              </a:solidFill>
            </a:endParaRPr>
          </a:p>
          <a:p>
            <a:pPr algn="ctr"/>
            <a:r>
              <a:rPr lang="en-US" sz="1100" b="1" dirty="0" smtClean="0">
                <a:solidFill>
                  <a:srgbClr val="0000FF"/>
                </a:solidFill>
              </a:rPr>
              <a:t>VAA</a:t>
            </a:r>
            <a:endParaRPr lang="en-US" sz="1100" b="1" dirty="0">
              <a:solidFill>
                <a:srgbClr val="0000FF"/>
              </a:solidFill>
            </a:endParaRPr>
          </a:p>
        </p:txBody>
      </p:sp>
      <p:cxnSp>
        <p:nvCxnSpPr>
          <p:cNvPr id="1044" name="Straight Connector 1043"/>
          <p:cNvCxnSpPr>
            <a:stCxn id="67" idx="3"/>
            <a:endCxn id="57" idx="1"/>
          </p:cNvCxnSpPr>
          <p:nvPr/>
        </p:nvCxnSpPr>
        <p:spPr>
          <a:xfrm>
            <a:off x="3209925" y="3753238"/>
            <a:ext cx="2952750" cy="18662"/>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48" name="Straight Connector 1047"/>
          <p:cNvCxnSpPr>
            <a:stCxn id="61" idx="0"/>
            <a:endCxn id="63" idx="2"/>
          </p:cNvCxnSpPr>
          <p:nvPr/>
        </p:nvCxnSpPr>
        <p:spPr>
          <a:xfrm flipV="1">
            <a:off x="3596855" y="2427828"/>
            <a:ext cx="2385462" cy="2430062"/>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50" name="Straight Connector 1049"/>
          <p:cNvCxnSpPr>
            <a:stCxn id="55" idx="0"/>
          </p:cNvCxnSpPr>
          <p:nvPr/>
        </p:nvCxnSpPr>
        <p:spPr>
          <a:xfrm flipH="1" flipV="1">
            <a:off x="3452694" y="2547069"/>
            <a:ext cx="2326661" cy="2326053"/>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52" name="Straight Connector 1051"/>
          <p:cNvCxnSpPr>
            <a:stCxn id="69" idx="2"/>
          </p:cNvCxnSpPr>
          <p:nvPr/>
        </p:nvCxnSpPr>
        <p:spPr>
          <a:xfrm flipH="1">
            <a:off x="4670711" y="2468238"/>
            <a:ext cx="1" cy="12850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rot="16200000">
            <a:off x="2948222" y="3533886"/>
            <a:ext cx="880369" cy="430887"/>
          </a:xfrm>
          <a:prstGeom prst="rect">
            <a:avLst/>
          </a:prstGeom>
          <a:noFill/>
        </p:spPr>
        <p:txBody>
          <a:bodyPr wrap="none" rtlCol="0">
            <a:spAutoFit/>
          </a:bodyPr>
          <a:lstStyle/>
          <a:p>
            <a:pPr algn="ctr"/>
            <a:r>
              <a:rPr lang="en-US" sz="1100" b="1" dirty="0" err="1" smtClean="0"/>
              <a:t>FromComID</a:t>
            </a:r>
            <a:endParaRPr lang="en-US" sz="1100" b="1" dirty="0" smtClean="0"/>
          </a:p>
          <a:p>
            <a:pPr algn="ctr"/>
            <a:r>
              <a:rPr lang="en-US" sz="1100" b="1" dirty="0" err="1" smtClean="0"/>
              <a:t>ToComID</a:t>
            </a:r>
            <a:endParaRPr lang="en-US" sz="1100" b="1" dirty="0"/>
          </a:p>
        </p:txBody>
      </p:sp>
      <p:sp>
        <p:nvSpPr>
          <p:cNvPr id="170" name="TextBox 169"/>
          <p:cNvSpPr txBox="1"/>
          <p:nvPr/>
        </p:nvSpPr>
        <p:spPr>
          <a:xfrm rot="18722099">
            <a:off x="3058834" y="2432439"/>
            <a:ext cx="978152" cy="430887"/>
          </a:xfrm>
          <a:prstGeom prst="rect">
            <a:avLst/>
          </a:prstGeom>
          <a:noFill/>
        </p:spPr>
        <p:txBody>
          <a:bodyPr wrap="none" rtlCol="0">
            <a:spAutoFit/>
          </a:bodyPr>
          <a:lstStyle/>
          <a:p>
            <a:pPr algn="ctr"/>
            <a:r>
              <a:rPr lang="en-US" sz="1100" b="1" dirty="0" err="1" smtClean="0"/>
              <a:t>NodeNumber</a:t>
            </a:r>
            <a:endParaRPr lang="en-US" sz="1100" b="1" dirty="0" smtClean="0"/>
          </a:p>
          <a:p>
            <a:pPr algn="ctr"/>
            <a:r>
              <a:rPr lang="en-US" sz="1100" b="1" dirty="0" err="1" smtClean="0"/>
              <a:t>ComID</a:t>
            </a:r>
            <a:endParaRPr lang="en-US" sz="1100" b="1" dirty="0"/>
          </a:p>
        </p:txBody>
      </p:sp>
      <p:sp>
        <p:nvSpPr>
          <p:cNvPr id="171" name="TextBox 170"/>
          <p:cNvSpPr txBox="1"/>
          <p:nvPr/>
        </p:nvSpPr>
        <p:spPr>
          <a:xfrm rot="18540780">
            <a:off x="5402121" y="4653370"/>
            <a:ext cx="575799" cy="261610"/>
          </a:xfrm>
          <a:prstGeom prst="rect">
            <a:avLst/>
          </a:prstGeom>
          <a:noFill/>
        </p:spPr>
        <p:txBody>
          <a:bodyPr wrap="none" rtlCol="0">
            <a:spAutoFit/>
          </a:bodyPr>
          <a:lstStyle/>
          <a:p>
            <a:pPr algn="ctr"/>
            <a:r>
              <a:rPr lang="en-US" sz="1100" b="1" dirty="0" err="1" smtClean="0"/>
              <a:t>ComID</a:t>
            </a:r>
            <a:endParaRPr lang="en-US" sz="1100" b="1" dirty="0"/>
          </a:p>
        </p:txBody>
      </p:sp>
      <p:sp>
        <p:nvSpPr>
          <p:cNvPr id="172" name="TextBox 171"/>
          <p:cNvSpPr txBox="1"/>
          <p:nvPr/>
        </p:nvSpPr>
        <p:spPr>
          <a:xfrm rot="3015281">
            <a:off x="5399481" y="2354202"/>
            <a:ext cx="978152" cy="430887"/>
          </a:xfrm>
          <a:prstGeom prst="rect">
            <a:avLst/>
          </a:prstGeom>
          <a:noFill/>
        </p:spPr>
        <p:txBody>
          <a:bodyPr wrap="none" rtlCol="0">
            <a:spAutoFit/>
          </a:bodyPr>
          <a:lstStyle/>
          <a:p>
            <a:pPr algn="ctr"/>
            <a:r>
              <a:rPr lang="en-US" sz="1100" b="1" dirty="0" err="1" smtClean="0"/>
              <a:t>ComID</a:t>
            </a:r>
            <a:endParaRPr lang="en-US" sz="1100" b="1" dirty="0" smtClean="0"/>
          </a:p>
          <a:p>
            <a:pPr algn="ctr"/>
            <a:r>
              <a:rPr lang="en-US" sz="1100" b="1" dirty="0" err="1" smtClean="0"/>
              <a:t>NodeNumber</a:t>
            </a:r>
            <a:endParaRPr lang="en-US" sz="1100" b="1" dirty="0"/>
          </a:p>
        </p:txBody>
      </p:sp>
      <p:sp>
        <p:nvSpPr>
          <p:cNvPr id="173" name="TextBox 172"/>
          <p:cNvSpPr txBox="1"/>
          <p:nvPr/>
        </p:nvSpPr>
        <p:spPr>
          <a:xfrm>
            <a:off x="4387574" y="2398099"/>
            <a:ext cx="575799" cy="261610"/>
          </a:xfrm>
          <a:prstGeom prst="rect">
            <a:avLst/>
          </a:prstGeom>
          <a:noFill/>
        </p:spPr>
        <p:txBody>
          <a:bodyPr wrap="none" rtlCol="0">
            <a:spAutoFit/>
          </a:bodyPr>
          <a:lstStyle/>
          <a:p>
            <a:pPr algn="ctr"/>
            <a:r>
              <a:rPr lang="en-US" sz="1100" b="1" dirty="0" err="1" smtClean="0"/>
              <a:t>ComID</a:t>
            </a:r>
            <a:endParaRPr lang="en-US" sz="1100" b="1" dirty="0" smtClean="0"/>
          </a:p>
        </p:txBody>
      </p:sp>
      <p:sp>
        <p:nvSpPr>
          <p:cNvPr id="174" name="TextBox 173"/>
          <p:cNvSpPr txBox="1"/>
          <p:nvPr/>
        </p:nvSpPr>
        <p:spPr>
          <a:xfrm rot="3687755">
            <a:off x="3389669" y="4643151"/>
            <a:ext cx="575799" cy="261610"/>
          </a:xfrm>
          <a:prstGeom prst="rect">
            <a:avLst/>
          </a:prstGeom>
          <a:noFill/>
        </p:spPr>
        <p:txBody>
          <a:bodyPr wrap="none" rtlCol="0">
            <a:spAutoFit/>
          </a:bodyPr>
          <a:lstStyle/>
          <a:p>
            <a:pPr algn="ctr"/>
            <a:r>
              <a:rPr lang="en-US" sz="1100" b="1" dirty="0" err="1" smtClean="0"/>
              <a:t>ComID</a:t>
            </a:r>
            <a:endParaRPr lang="en-US" sz="1100" b="1" dirty="0"/>
          </a:p>
        </p:txBody>
      </p:sp>
      <p:sp>
        <p:nvSpPr>
          <p:cNvPr id="175" name="TextBox 174"/>
          <p:cNvSpPr txBox="1"/>
          <p:nvPr/>
        </p:nvSpPr>
        <p:spPr>
          <a:xfrm rot="5400000">
            <a:off x="5789181" y="3632750"/>
            <a:ext cx="575799" cy="261610"/>
          </a:xfrm>
          <a:prstGeom prst="rect">
            <a:avLst/>
          </a:prstGeom>
          <a:noFill/>
        </p:spPr>
        <p:txBody>
          <a:bodyPr wrap="none" rtlCol="0">
            <a:spAutoFit/>
          </a:bodyPr>
          <a:lstStyle/>
          <a:p>
            <a:pPr algn="ctr"/>
            <a:r>
              <a:rPr lang="en-US" sz="1100" b="1" dirty="0" err="1" smtClean="0"/>
              <a:t>ComID</a:t>
            </a:r>
            <a:endParaRPr lang="en-US" sz="1100" b="1" dirty="0"/>
          </a:p>
        </p:txBody>
      </p:sp>
      <p:sp>
        <p:nvSpPr>
          <p:cNvPr id="64" name="TextBox 63"/>
          <p:cNvSpPr txBox="1"/>
          <p:nvPr/>
        </p:nvSpPr>
        <p:spPr>
          <a:xfrm rot="19398635">
            <a:off x="4257675" y="1908111"/>
            <a:ext cx="853119" cy="430887"/>
          </a:xfrm>
          <a:prstGeom prst="rect">
            <a:avLst/>
          </a:prstGeom>
          <a:noFill/>
        </p:spPr>
        <p:txBody>
          <a:bodyPr wrap="none" rtlCol="0">
            <a:spAutoFit/>
          </a:bodyPr>
          <a:lstStyle/>
          <a:p>
            <a:r>
              <a:rPr lang="en-US" sz="1100" b="1" dirty="0" smtClean="0">
                <a:solidFill>
                  <a:srgbClr val="0000FF"/>
                </a:solidFill>
              </a:rPr>
              <a:t>Cumulative</a:t>
            </a:r>
          </a:p>
          <a:p>
            <a:pPr algn="ctr"/>
            <a:r>
              <a:rPr lang="en-US" sz="1100" b="1" dirty="0" smtClean="0">
                <a:solidFill>
                  <a:srgbClr val="0000FF"/>
                </a:solidFill>
              </a:rPr>
              <a:t>Area</a:t>
            </a:r>
            <a:endParaRPr lang="en-US" sz="1100" b="1" dirty="0">
              <a:solidFill>
                <a:srgbClr val="0000FF"/>
              </a:solidFill>
            </a:endParaRPr>
          </a:p>
        </p:txBody>
      </p:sp>
      <p:sp>
        <p:nvSpPr>
          <p:cNvPr id="177" name="TextBox 176"/>
          <p:cNvSpPr txBox="1"/>
          <p:nvPr/>
        </p:nvSpPr>
        <p:spPr>
          <a:xfrm>
            <a:off x="3481718" y="3502563"/>
            <a:ext cx="346570" cy="261610"/>
          </a:xfrm>
          <a:prstGeom prst="rect">
            <a:avLst/>
          </a:prstGeom>
          <a:noFill/>
        </p:spPr>
        <p:txBody>
          <a:bodyPr wrap="none" rtlCol="0">
            <a:spAutoFit/>
          </a:bodyPr>
          <a:lstStyle/>
          <a:p>
            <a:r>
              <a:rPr lang="en-US" sz="1100" b="1" dirty="0" smtClean="0"/>
              <a:t>(n)</a:t>
            </a:r>
            <a:endParaRPr lang="en-US" sz="1100" b="1" dirty="0"/>
          </a:p>
        </p:txBody>
      </p:sp>
      <p:sp>
        <p:nvSpPr>
          <p:cNvPr id="178" name="TextBox 177"/>
          <p:cNvSpPr txBox="1"/>
          <p:nvPr/>
        </p:nvSpPr>
        <p:spPr>
          <a:xfrm>
            <a:off x="5493694" y="3514531"/>
            <a:ext cx="452368" cy="261610"/>
          </a:xfrm>
          <a:prstGeom prst="rect">
            <a:avLst/>
          </a:prstGeom>
          <a:noFill/>
        </p:spPr>
        <p:txBody>
          <a:bodyPr wrap="none" rtlCol="0">
            <a:spAutoFit/>
          </a:bodyPr>
          <a:lstStyle/>
          <a:p>
            <a:r>
              <a:rPr lang="en-US" sz="1100" b="1" dirty="0" smtClean="0"/>
              <a:t>(0,1)</a:t>
            </a:r>
            <a:endParaRPr lang="en-US" sz="1100" b="1" dirty="0"/>
          </a:p>
        </p:txBody>
      </p:sp>
      <p:sp>
        <p:nvSpPr>
          <p:cNvPr id="180" name="TextBox 179"/>
          <p:cNvSpPr txBox="1"/>
          <p:nvPr/>
        </p:nvSpPr>
        <p:spPr>
          <a:xfrm rot="16446638">
            <a:off x="4609636" y="2610132"/>
            <a:ext cx="343364" cy="261610"/>
          </a:xfrm>
          <a:prstGeom prst="rect">
            <a:avLst/>
          </a:prstGeom>
          <a:noFill/>
        </p:spPr>
        <p:txBody>
          <a:bodyPr wrap="none" rtlCol="0">
            <a:spAutoFit/>
          </a:bodyPr>
          <a:lstStyle/>
          <a:p>
            <a:r>
              <a:rPr lang="en-US" sz="1100" b="1" dirty="0" smtClean="0"/>
              <a:t>(1)</a:t>
            </a:r>
            <a:endParaRPr lang="en-US" sz="1100" b="1" dirty="0"/>
          </a:p>
        </p:txBody>
      </p:sp>
      <p:sp>
        <p:nvSpPr>
          <p:cNvPr id="181" name="TextBox 180"/>
          <p:cNvSpPr txBox="1"/>
          <p:nvPr/>
        </p:nvSpPr>
        <p:spPr>
          <a:xfrm rot="2741691">
            <a:off x="3688968" y="2733219"/>
            <a:ext cx="455574" cy="261610"/>
          </a:xfrm>
          <a:prstGeom prst="rect">
            <a:avLst/>
          </a:prstGeom>
          <a:noFill/>
        </p:spPr>
        <p:txBody>
          <a:bodyPr wrap="none" rtlCol="0">
            <a:spAutoFit/>
          </a:bodyPr>
          <a:lstStyle/>
          <a:p>
            <a:r>
              <a:rPr lang="en-US" sz="1100" b="1" dirty="0" smtClean="0"/>
              <a:t>(0,n)</a:t>
            </a:r>
            <a:endParaRPr lang="en-US" sz="1100" b="1" dirty="0"/>
          </a:p>
        </p:txBody>
      </p:sp>
      <p:sp>
        <p:nvSpPr>
          <p:cNvPr id="182" name="TextBox 181"/>
          <p:cNvSpPr txBox="1"/>
          <p:nvPr/>
        </p:nvSpPr>
        <p:spPr>
          <a:xfrm rot="2862068">
            <a:off x="5988546" y="2636190"/>
            <a:ext cx="343364" cy="261610"/>
          </a:xfrm>
          <a:prstGeom prst="rect">
            <a:avLst/>
          </a:prstGeom>
          <a:noFill/>
        </p:spPr>
        <p:txBody>
          <a:bodyPr wrap="none" rtlCol="0">
            <a:spAutoFit/>
          </a:bodyPr>
          <a:lstStyle/>
          <a:p>
            <a:r>
              <a:rPr lang="en-US" sz="1100" b="1" dirty="0" smtClean="0"/>
              <a:t>(1)</a:t>
            </a:r>
            <a:endParaRPr lang="en-US" sz="1100" b="1" dirty="0"/>
          </a:p>
        </p:txBody>
      </p:sp>
      <p:sp>
        <p:nvSpPr>
          <p:cNvPr id="183" name="TextBox 182"/>
          <p:cNvSpPr txBox="1"/>
          <p:nvPr/>
        </p:nvSpPr>
        <p:spPr>
          <a:xfrm rot="19025564">
            <a:off x="3536627" y="4347507"/>
            <a:ext cx="455574" cy="261610"/>
          </a:xfrm>
          <a:prstGeom prst="rect">
            <a:avLst/>
          </a:prstGeom>
          <a:noFill/>
        </p:spPr>
        <p:txBody>
          <a:bodyPr wrap="none" rtlCol="0">
            <a:spAutoFit/>
          </a:bodyPr>
          <a:lstStyle/>
          <a:p>
            <a:r>
              <a:rPr lang="en-US" sz="1100" b="1" dirty="0" smtClean="0"/>
              <a:t>(0,n)</a:t>
            </a:r>
            <a:endParaRPr lang="en-US" sz="1100" b="1" dirty="0"/>
          </a:p>
        </p:txBody>
      </p:sp>
      <p:sp>
        <p:nvSpPr>
          <p:cNvPr id="184" name="TextBox 183"/>
          <p:cNvSpPr txBox="1"/>
          <p:nvPr/>
        </p:nvSpPr>
        <p:spPr>
          <a:xfrm rot="2786054">
            <a:off x="5405395" y="4381290"/>
            <a:ext cx="452368" cy="261610"/>
          </a:xfrm>
          <a:prstGeom prst="rect">
            <a:avLst/>
          </a:prstGeom>
          <a:noFill/>
        </p:spPr>
        <p:txBody>
          <a:bodyPr wrap="none" rtlCol="0">
            <a:spAutoFit/>
          </a:bodyPr>
          <a:lstStyle/>
          <a:p>
            <a:r>
              <a:rPr lang="en-US" sz="1100" b="1" dirty="0" smtClean="0"/>
              <a:t>(0,1)</a:t>
            </a:r>
            <a:endParaRPr lang="en-US" sz="1100" b="1" dirty="0"/>
          </a:p>
        </p:txBody>
      </p:sp>
      <p:sp>
        <p:nvSpPr>
          <p:cNvPr id="186" name="Rectangle 185"/>
          <p:cNvSpPr/>
          <p:nvPr/>
        </p:nvSpPr>
        <p:spPr>
          <a:xfrm>
            <a:off x="2438400" y="1219200"/>
            <a:ext cx="4495800" cy="284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rPr>
              <a:t>NHDPlusV2 Value Added Attributes</a:t>
            </a:r>
            <a:endParaRPr lang="en-US" dirty="0">
              <a:latin typeface="Arial" pitchFamily="34" charset="0"/>
            </a:endParaRPr>
          </a:p>
        </p:txBody>
      </p:sp>
      <p:cxnSp>
        <p:nvCxnSpPr>
          <p:cNvPr id="128" name="Straight Connector 127"/>
          <p:cNvCxnSpPr>
            <a:stCxn id="53" idx="3"/>
            <a:endCxn id="51" idx="1"/>
          </p:cNvCxnSpPr>
          <p:nvPr/>
        </p:nvCxnSpPr>
        <p:spPr>
          <a:xfrm>
            <a:off x="3633440" y="6250834"/>
            <a:ext cx="1769894" cy="3359"/>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90" name="TextBox 189"/>
          <p:cNvSpPr txBox="1"/>
          <p:nvPr/>
        </p:nvSpPr>
        <p:spPr>
          <a:xfrm rot="16200000">
            <a:off x="4776833" y="6031883"/>
            <a:ext cx="880369" cy="430887"/>
          </a:xfrm>
          <a:prstGeom prst="rect">
            <a:avLst/>
          </a:prstGeom>
          <a:noFill/>
        </p:spPr>
        <p:txBody>
          <a:bodyPr wrap="none" rtlCol="0">
            <a:spAutoFit/>
          </a:bodyPr>
          <a:lstStyle/>
          <a:p>
            <a:pPr algn="ctr"/>
            <a:r>
              <a:rPr lang="en-US" sz="1100" b="1" dirty="0" err="1" smtClean="0"/>
              <a:t>FromComID</a:t>
            </a:r>
            <a:endParaRPr lang="en-US" sz="1100" b="1" dirty="0" smtClean="0"/>
          </a:p>
          <a:p>
            <a:pPr algn="ctr"/>
            <a:r>
              <a:rPr lang="en-US" sz="1100" b="1" dirty="0" err="1" smtClean="0"/>
              <a:t>ToComID</a:t>
            </a:r>
            <a:endParaRPr lang="en-US" sz="1100" b="1" dirty="0"/>
          </a:p>
        </p:txBody>
      </p:sp>
      <p:sp>
        <p:nvSpPr>
          <p:cNvPr id="191" name="TextBox 190"/>
          <p:cNvSpPr txBox="1"/>
          <p:nvPr/>
        </p:nvSpPr>
        <p:spPr>
          <a:xfrm rot="16200000">
            <a:off x="3430208" y="6089559"/>
            <a:ext cx="575799" cy="261610"/>
          </a:xfrm>
          <a:prstGeom prst="rect">
            <a:avLst/>
          </a:prstGeom>
          <a:noFill/>
        </p:spPr>
        <p:txBody>
          <a:bodyPr wrap="none" rtlCol="0">
            <a:spAutoFit/>
          </a:bodyPr>
          <a:lstStyle/>
          <a:p>
            <a:pPr algn="ctr"/>
            <a:r>
              <a:rPr lang="en-US" sz="1100" b="1" dirty="0" err="1" smtClean="0"/>
              <a:t>ComID</a:t>
            </a:r>
            <a:endParaRPr lang="en-US" sz="1100" b="1" dirty="0"/>
          </a:p>
        </p:txBody>
      </p:sp>
      <p:sp>
        <p:nvSpPr>
          <p:cNvPr id="192" name="TextBox 191"/>
          <p:cNvSpPr txBox="1"/>
          <p:nvPr/>
        </p:nvSpPr>
        <p:spPr>
          <a:xfrm>
            <a:off x="4695710" y="5997302"/>
            <a:ext cx="455574" cy="261610"/>
          </a:xfrm>
          <a:prstGeom prst="rect">
            <a:avLst/>
          </a:prstGeom>
          <a:noFill/>
        </p:spPr>
        <p:txBody>
          <a:bodyPr wrap="none" rtlCol="0">
            <a:spAutoFit/>
          </a:bodyPr>
          <a:lstStyle/>
          <a:p>
            <a:r>
              <a:rPr lang="en-US" sz="1100" b="1" dirty="0" smtClean="0"/>
              <a:t>(</a:t>
            </a:r>
            <a:r>
              <a:rPr lang="en-US" sz="1100" b="1" dirty="0"/>
              <a:t>0</a:t>
            </a:r>
            <a:r>
              <a:rPr lang="en-US" sz="1100" b="1" dirty="0" smtClean="0"/>
              <a:t>,n)</a:t>
            </a:r>
            <a:endParaRPr lang="en-US" sz="1100" b="1" dirty="0"/>
          </a:p>
        </p:txBody>
      </p:sp>
      <p:sp>
        <p:nvSpPr>
          <p:cNvPr id="201" name="TextBox 200"/>
          <p:cNvSpPr txBox="1"/>
          <p:nvPr/>
        </p:nvSpPr>
        <p:spPr>
          <a:xfrm rot="2862068">
            <a:off x="5974354" y="2894201"/>
            <a:ext cx="346570" cy="261610"/>
          </a:xfrm>
          <a:prstGeom prst="rect">
            <a:avLst/>
          </a:prstGeom>
          <a:noFill/>
        </p:spPr>
        <p:txBody>
          <a:bodyPr wrap="none" rtlCol="0">
            <a:spAutoFit/>
          </a:bodyPr>
          <a:lstStyle/>
          <a:p>
            <a:r>
              <a:rPr lang="en-US" sz="1100" b="1" dirty="0" smtClean="0"/>
              <a:t>(n)</a:t>
            </a:r>
            <a:endParaRPr lang="en-US" sz="1100" b="1" dirty="0"/>
          </a:p>
        </p:txBody>
      </p:sp>
      <p:sp>
        <p:nvSpPr>
          <p:cNvPr id="202" name="TextBox 201"/>
          <p:cNvSpPr txBox="1"/>
          <p:nvPr/>
        </p:nvSpPr>
        <p:spPr>
          <a:xfrm>
            <a:off x="3730913" y="5988830"/>
            <a:ext cx="455574" cy="261610"/>
          </a:xfrm>
          <a:prstGeom prst="rect">
            <a:avLst/>
          </a:prstGeom>
          <a:noFill/>
        </p:spPr>
        <p:txBody>
          <a:bodyPr wrap="none" rtlCol="0">
            <a:spAutoFit/>
          </a:bodyPr>
          <a:lstStyle/>
          <a:p>
            <a:r>
              <a:rPr lang="en-US" sz="1100" b="1" dirty="0" smtClean="0"/>
              <a:t>(</a:t>
            </a:r>
            <a:r>
              <a:rPr lang="en-US" sz="1100" b="1" dirty="0"/>
              <a:t>0</a:t>
            </a:r>
            <a:r>
              <a:rPr lang="en-US" sz="1100" b="1" dirty="0" smtClean="0"/>
              <a:t>,n)</a:t>
            </a:r>
            <a:endParaRPr lang="en-US" sz="1100" b="1" dirty="0"/>
          </a:p>
        </p:txBody>
      </p:sp>
      <p:grpSp>
        <p:nvGrpSpPr>
          <p:cNvPr id="3" name="Group 76"/>
          <p:cNvGrpSpPr/>
          <p:nvPr/>
        </p:nvGrpSpPr>
        <p:grpSpPr>
          <a:xfrm>
            <a:off x="7657830" y="2362200"/>
            <a:ext cx="1103194" cy="676275"/>
            <a:chOff x="7657830" y="2158465"/>
            <a:chExt cx="1103194" cy="676275"/>
          </a:xfrm>
        </p:grpSpPr>
        <p:pic>
          <p:nvPicPr>
            <p:cNvPr id="78" name="Picture 14"/>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69877" y="2158465"/>
              <a:ext cx="77152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 name="TextBox 78"/>
            <p:cNvSpPr txBox="1"/>
            <p:nvPr/>
          </p:nvSpPr>
          <p:spPr>
            <a:xfrm rot="19291645">
              <a:off x="7657830" y="2397038"/>
              <a:ext cx="1103194" cy="261610"/>
            </a:xfrm>
            <a:prstGeom prst="rect">
              <a:avLst/>
            </a:prstGeom>
            <a:noFill/>
          </p:spPr>
          <p:txBody>
            <a:bodyPr wrap="square" rtlCol="0">
              <a:spAutoFit/>
            </a:bodyPr>
            <a:lstStyle/>
            <a:p>
              <a:r>
                <a:rPr lang="en-US" sz="1100" b="1" dirty="0" err="1" smtClean="0">
                  <a:solidFill>
                    <a:srgbClr val="0000FF"/>
                  </a:solidFill>
                </a:rPr>
                <a:t>NHDFlowline</a:t>
              </a:r>
              <a:endParaRPr lang="en-US" sz="1100" b="1" dirty="0">
                <a:solidFill>
                  <a:srgbClr val="0000FF"/>
                </a:solidFill>
              </a:endParaRPr>
            </a:p>
          </p:txBody>
        </p:sp>
      </p:grpSp>
      <p:cxnSp>
        <p:nvCxnSpPr>
          <p:cNvPr id="16" name="Straight Connector 15"/>
          <p:cNvCxnSpPr>
            <a:stCxn id="78" idx="1"/>
          </p:cNvCxnSpPr>
          <p:nvPr/>
        </p:nvCxnSpPr>
        <p:spPr>
          <a:xfrm flipH="1">
            <a:off x="4670711" y="2700338"/>
            <a:ext cx="3099166" cy="1063835"/>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86" idx="0"/>
            <a:endCxn id="85" idx="2"/>
          </p:cNvCxnSpPr>
          <p:nvPr/>
        </p:nvCxnSpPr>
        <p:spPr>
          <a:xfrm rot="16200000" flipH="1" flipV="1">
            <a:off x="5546152" y="3668470"/>
            <a:ext cx="3262116" cy="1918580"/>
          </a:xfrm>
          <a:prstGeom prst="bentConnector4">
            <a:avLst>
              <a:gd name="adj1" fmla="val 280"/>
              <a:gd name="adj2" fmla="val 1142"/>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rot="5400000">
            <a:off x="7416495" y="2611007"/>
            <a:ext cx="575799" cy="261610"/>
          </a:xfrm>
          <a:prstGeom prst="rect">
            <a:avLst/>
          </a:prstGeom>
          <a:noFill/>
          <a:ln w="19050">
            <a:noFill/>
          </a:ln>
        </p:spPr>
        <p:txBody>
          <a:bodyPr wrap="none" rtlCol="0">
            <a:spAutoFit/>
          </a:bodyPr>
          <a:lstStyle/>
          <a:p>
            <a:r>
              <a:rPr lang="en-US" sz="1100" b="1" dirty="0" err="1" smtClean="0"/>
              <a:t>ComID</a:t>
            </a:r>
            <a:endParaRPr lang="en-US" sz="1100" b="1" dirty="0"/>
          </a:p>
        </p:txBody>
      </p:sp>
      <p:sp>
        <p:nvSpPr>
          <p:cNvPr id="84" name="TextBox 83"/>
          <p:cNvSpPr txBox="1"/>
          <p:nvPr/>
        </p:nvSpPr>
        <p:spPr>
          <a:xfrm>
            <a:off x="7373299" y="2508796"/>
            <a:ext cx="343364" cy="261610"/>
          </a:xfrm>
          <a:prstGeom prst="rect">
            <a:avLst/>
          </a:prstGeom>
          <a:noFill/>
        </p:spPr>
        <p:txBody>
          <a:bodyPr wrap="none" rtlCol="0">
            <a:spAutoFit/>
          </a:bodyPr>
          <a:lstStyle/>
          <a:p>
            <a:r>
              <a:rPr lang="en-US" sz="1100" b="1" dirty="0" smtClean="0"/>
              <a:t>(1)</a:t>
            </a:r>
            <a:endParaRPr lang="en-US" sz="1100" b="1" dirty="0"/>
          </a:p>
        </p:txBody>
      </p:sp>
      <p:sp>
        <p:nvSpPr>
          <p:cNvPr id="85" name="TextBox 84"/>
          <p:cNvSpPr txBox="1"/>
          <p:nvPr/>
        </p:nvSpPr>
        <p:spPr>
          <a:xfrm rot="5400000">
            <a:off x="5993179" y="6043374"/>
            <a:ext cx="880369" cy="430887"/>
          </a:xfrm>
          <a:prstGeom prst="rect">
            <a:avLst/>
          </a:prstGeom>
          <a:noFill/>
        </p:spPr>
        <p:txBody>
          <a:bodyPr wrap="none" rtlCol="0">
            <a:spAutoFit/>
          </a:bodyPr>
          <a:lstStyle/>
          <a:p>
            <a:pPr algn="ctr"/>
            <a:r>
              <a:rPr lang="en-US" sz="1100" b="1" dirty="0" err="1" smtClean="0"/>
              <a:t>FromComID</a:t>
            </a:r>
            <a:endParaRPr lang="en-US" sz="1100" b="1" dirty="0" smtClean="0"/>
          </a:p>
          <a:p>
            <a:pPr algn="ctr"/>
            <a:r>
              <a:rPr lang="en-US" sz="1100" b="1" dirty="0" err="1" smtClean="0"/>
              <a:t>ToComID</a:t>
            </a:r>
            <a:endParaRPr lang="en-US" sz="1100" b="1" dirty="0"/>
          </a:p>
        </p:txBody>
      </p:sp>
      <p:sp>
        <p:nvSpPr>
          <p:cNvPr id="86" name="TextBox 85"/>
          <p:cNvSpPr txBox="1"/>
          <p:nvPr/>
        </p:nvSpPr>
        <p:spPr>
          <a:xfrm>
            <a:off x="7848600" y="2996702"/>
            <a:ext cx="575799" cy="261610"/>
          </a:xfrm>
          <a:prstGeom prst="rect">
            <a:avLst/>
          </a:prstGeom>
          <a:noFill/>
          <a:ln w="19050">
            <a:noFill/>
          </a:ln>
        </p:spPr>
        <p:txBody>
          <a:bodyPr wrap="none" rtlCol="0">
            <a:spAutoFit/>
          </a:bodyPr>
          <a:lstStyle/>
          <a:p>
            <a:r>
              <a:rPr lang="en-US" sz="1100" b="1" dirty="0" err="1" smtClean="0"/>
              <a:t>ComID</a:t>
            </a:r>
            <a:endParaRPr lang="en-US" sz="1100" b="1" dirty="0"/>
          </a:p>
        </p:txBody>
      </p:sp>
      <p:sp>
        <p:nvSpPr>
          <p:cNvPr id="92" name="TextBox 91"/>
          <p:cNvSpPr txBox="1"/>
          <p:nvPr/>
        </p:nvSpPr>
        <p:spPr>
          <a:xfrm>
            <a:off x="8077200" y="3167390"/>
            <a:ext cx="452368" cy="261610"/>
          </a:xfrm>
          <a:prstGeom prst="rect">
            <a:avLst/>
          </a:prstGeom>
          <a:noFill/>
        </p:spPr>
        <p:txBody>
          <a:bodyPr wrap="none" rtlCol="0">
            <a:spAutoFit/>
          </a:bodyPr>
          <a:lstStyle/>
          <a:p>
            <a:r>
              <a:rPr lang="en-US" sz="1100" b="1" dirty="0" smtClean="0"/>
              <a:t>(0,1)</a:t>
            </a:r>
            <a:endParaRPr lang="en-US" sz="1100" b="1" dirty="0"/>
          </a:p>
        </p:txBody>
      </p:sp>
      <p:sp>
        <p:nvSpPr>
          <p:cNvPr id="72" name="Title 1"/>
          <p:cNvSpPr>
            <a:spLocks noGrp="1"/>
          </p:cNvSpPr>
          <p:nvPr>
            <p:ph type="title"/>
          </p:nvPr>
        </p:nvSpPr>
        <p:spPr/>
        <p:txBody>
          <a:bodyPr/>
          <a:lstStyle/>
          <a:p>
            <a:r>
              <a:rPr lang="en-US" dirty="0" smtClean="0">
                <a:solidFill>
                  <a:schemeClr val="tx1"/>
                </a:solidFill>
              </a:rPr>
              <a:t>Tables Affecting Flow</a:t>
            </a:r>
            <a:endParaRPr lang="en-US" dirty="0">
              <a:solidFill>
                <a:schemeClr val="tx1"/>
              </a:solidFill>
            </a:endParaRPr>
          </a:p>
        </p:txBody>
      </p:sp>
      <p:sp>
        <p:nvSpPr>
          <p:cNvPr id="2" name="Slide Number Placeholder 1"/>
          <p:cNvSpPr>
            <a:spLocks noGrp="1"/>
          </p:cNvSpPr>
          <p:nvPr>
            <p:ph type="sldNum" sz="quarter" idx="12"/>
          </p:nvPr>
        </p:nvSpPr>
        <p:spPr/>
        <p:txBody>
          <a:bodyPr/>
          <a:lstStyle/>
          <a:p>
            <a:fld id="{878AE4B3-FE51-4F60-8523-600FF4E0E673}" type="slidenum">
              <a:rPr lang="en-US" smtClean="0"/>
              <a:pPr/>
              <a:t>14</a:t>
            </a:fld>
            <a:endParaRPr lang="en-US" dirty="0"/>
          </a:p>
        </p:txBody>
      </p:sp>
      <p:sp>
        <p:nvSpPr>
          <p:cNvPr id="65" name="Oval 64"/>
          <p:cNvSpPr/>
          <p:nvPr/>
        </p:nvSpPr>
        <p:spPr>
          <a:xfrm>
            <a:off x="2514600" y="1676400"/>
            <a:ext cx="1295400" cy="1143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66" name="Oval 65"/>
          <p:cNvSpPr/>
          <p:nvPr/>
        </p:nvSpPr>
        <p:spPr>
          <a:xfrm>
            <a:off x="2590800" y="5486400"/>
            <a:ext cx="4495800" cy="1371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71" name="Date Placeholder 3"/>
          <p:cNvSpPr txBox="1">
            <a:spLocks/>
          </p:cNvSpPr>
          <p:nvPr/>
        </p:nvSpPr>
        <p:spPr>
          <a:xfrm>
            <a:off x="0" y="6172200"/>
            <a:ext cx="2133600" cy="476250"/>
          </a:xfrm>
          <a:prstGeom prst="rect">
            <a:avLst/>
          </a:prstGeom>
        </p:spPr>
        <p:txBody>
          <a:bodyPr vert="horz"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Arial" charset="0"/>
                <a:ea typeface="+mn-ea"/>
                <a:cs typeface="Arial" charset="0"/>
              </a:rPr>
              <a:t>Flow</a:t>
            </a:r>
            <a:endParaRPr kumimoji="0" lang="en-US" sz="24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val="39406675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chemeClr val="tx1"/>
                </a:solidFill>
              </a:rPr>
              <a:t>PlusFlowAR</a:t>
            </a:r>
            <a:r>
              <a:rPr lang="en-US" dirty="0" smtClean="0">
                <a:solidFill>
                  <a:schemeClr val="tx1"/>
                </a:solidFill>
              </a:rPr>
              <a:t> and </a:t>
            </a:r>
            <a:r>
              <a:rPr lang="en-US" dirty="0" err="1" smtClean="0">
                <a:solidFill>
                  <a:schemeClr val="tx1"/>
                </a:solidFill>
              </a:rPr>
              <a:t>PlusARPointEvent</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These files provide a way to define flow withdrawals, transfers and augmentation</a:t>
            </a:r>
          </a:p>
          <a:p>
            <a:r>
              <a:rPr lang="en-US" dirty="0" err="1" smtClean="0"/>
              <a:t>PlusFlowARPointEvent</a:t>
            </a:r>
            <a:r>
              <a:rPr lang="en-US" dirty="0" smtClean="0"/>
              <a:t> is an event file that identifies points for flow withdrawals or inputs</a:t>
            </a:r>
          </a:p>
          <a:p>
            <a:r>
              <a:rPr lang="en-US" dirty="0" err="1" smtClean="0"/>
              <a:t>PlusFlowAR</a:t>
            </a:r>
            <a:r>
              <a:rPr lang="en-US" dirty="0" smtClean="0"/>
              <a:t> contains the quantity of flow to be withdrawn or added</a:t>
            </a:r>
            <a:endParaRPr lang="en-US" dirty="0"/>
          </a:p>
        </p:txBody>
      </p:sp>
      <p:sp>
        <p:nvSpPr>
          <p:cNvPr id="5" name="Slide Number Placeholder 4"/>
          <p:cNvSpPr>
            <a:spLocks noGrp="1"/>
          </p:cNvSpPr>
          <p:nvPr>
            <p:ph type="sldNum" sz="quarter" idx="12"/>
          </p:nvPr>
        </p:nvSpPr>
        <p:spPr/>
        <p:txBody>
          <a:bodyPr/>
          <a:lstStyle/>
          <a:p>
            <a:fld id="{3424640B-A58F-4229-B368-B8F00B7970EE}" type="slidenum">
              <a:rPr lang="en-US" smtClean="0"/>
              <a:pPr/>
              <a:t>15</a:t>
            </a:fld>
            <a:endParaRPr lang="en-US"/>
          </a:p>
        </p:txBody>
      </p:sp>
      <p:sp>
        <p:nvSpPr>
          <p:cNvPr id="6" name="Date Placeholder 3"/>
          <p:cNvSpPr txBox="1">
            <a:spLocks/>
          </p:cNvSpPr>
          <p:nvPr/>
        </p:nvSpPr>
        <p:spPr>
          <a:xfrm>
            <a:off x="0" y="6366164"/>
            <a:ext cx="2133600" cy="476250"/>
          </a:xfrm>
          <a:prstGeom prst="rect">
            <a:avLst/>
          </a:prstGeom>
        </p:spPr>
        <p:txBody>
          <a:bodyPr vert="horz"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Arial" charset="0"/>
                <a:ea typeface="+mn-ea"/>
                <a:cs typeface="Arial" charset="0"/>
              </a:rPr>
              <a:t>Flow</a:t>
            </a:r>
            <a:endParaRPr kumimoji="0" lang="en-US" sz="24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smtClean="0">
                <a:solidFill>
                  <a:schemeClr val="tx1"/>
                </a:solidFill>
              </a:rPr>
              <a:t>PlusFlowAR</a:t>
            </a:r>
            <a:r>
              <a:rPr lang="en-US" dirty="0" smtClean="0">
                <a:solidFill>
                  <a:schemeClr val="tx1"/>
                </a:solidFill>
              </a:rPr>
              <a:t> and </a:t>
            </a:r>
            <a:r>
              <a:rPr lang="en-US" dirty="0" err="1" smtClean="0">
                <a:solidFill>
                  <a:schemeClr val="tx1"/>
                </a:solidFill>
              </a:rPr>
              <a:t>PlusARPointEvent</a:t>
            </a:r>
            <a:r>
              <a:rPr lang="en-US" dirty="0" smtClean="0">
                <a:solidFill>
                  <a:schemeClr val="tx1"/>
                </a:solidFill>
              </a:rPr>
              <a:t> Tables</a:t>
            </a:r>
            <a:endParaRPr lang="en-US" dirty="0">
              <a:solidFill>
                <a:schemeClr val="tx1"/>
              </a:solidFill>
            </a:endParaRPr>
          </a:p>
        </p:txBody>
      </p:sp>
      <p:sp>
        <p:nvSpPr>
          <p:cNvPr id="23" name="Slide Number Placeholder 22"/>
          <p:cNvSpPr>
            <a:spLocks noGrp="1"/>
          </p:cNvSpPr>
          <p:nvPr>
            <p:ph type="sldNum" sz="quarter" idx="12"/>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16</a:t>
            </a:fld>
            <a:endParaRPr lang="en-US">
              <a:solidFill>
                <a:prstClr val="white"/>
              </a:solidFill>
              <a:cs typeface="Arial" charset="0"/>
            </a:endParaRPr>
          </a:p>
        </p:txBody>
      </p:sp>
      <p:pic>
        <p:nvPicPr>
          <p:cNvPr id="11266" name="Picture 2"/>
          <p:cNvPicPr>
            <a:picLocks noChangeAspect="1" noChangeArrowheads="1"/>
          </p:cNvPicPr>
          <p:nvPr/>
        </p:nvPicPr>
        <p:blipFill>
          <a:blip r:embed="rId3" cstate="print"/>
          <a:srcRect/>
          <a:stretch>
            <a:fillRect/>
          </a:stretch>
        </p:blipFill>
        <p:spPr bwMode="auto">
          <a:xfrm>
            <a:off x="136845" y="3124200"/>
            <a:ext cx="9007155" cy="1857376"/>
          </a:xfrm>
          <a:prstGeom prst="rect">
            <a:avLst/>
          </a:prstGeom>
          <a:noFill/>
          <a:ln w="9525">
            <a:noFill/>
            <a:miter lim="800000"/>
            <a:headEnd/>
            <a:tailEnd/>
          </a:ln>
        </p:spPr>
      </p:pic>
      <p:cxnSp>
        <p:nvCxnSpPr>
          <p:cNvPr id="6" name="Straight Connector 5"/>
          <p:cNvCxnSpPr/>
          <p:nvPr/>
        </p:nvCxnSpPr>
        <p:spPr>
          <a:xfrm>
            <a:off x="457200" y="4038600"/>
            <a:ext cx="685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895600" y="4038600"/>
            <a:ext cx="685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19200" y="4038600"/>
            <a:ext cx="16764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343400" y="4038600"/>
            <a:ext cx="6858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24800" y="4038600"/>
            <a:ext cx="990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57200" y="4267200"/>
            <a:ext cx="685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895600" y="4267200"/>
            <a:ext cx="685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219200" y="4267200"/>
            <a:ext cx="16764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924800" y="4267200"/>
            <a:ext cx="9906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172200" y="4267200"/>
            <a:ext cx="6858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Date Placeholder 3"/>
          <p:cNvSpPr txBox="1">
            <a:spLocks/>
          </p:cNvSpPr>
          <p:nvPr/>
        </p:nvSpPr>
        <p:spPr>
          <a:xfrm>
            <a:off x="0" y="6380018"/>
            <a:ext cx="2133600" cy="476250"/>
          </a:xfrm>
          <a:prstGeom prst="rect">
            <a:avLst/>
          </a:prstGeom>
        </p:spPr>
        <p:txBody>
          <a:bodyPr vert="horz"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Arial" charset="0"/>
                <a:ea typeface="+mn-ea"/>
                <a:cs typeface="Arial" charset="0"/>
              </a:rPr>
              <a:t>Flow</a:t>
            </a:r>
            <a:endParaRPr kumimoji="0" lang="en-US" sz="24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17" name="Slide Number Placeholder 1"/>
          <p:cNvSpPr txBox="1">
            <a:spLocks/>
          </p:cNvSpPr>
          <p:nvPr/>
        </p:nvSpPr>
        <p:spPr>
          <a:xfrm>
            <a:off x="8610600" y="6477001"/>
            <a:ext cx="533400" cy="381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78AE4B3-FE51-4F60-8523-600FF4E0E673}"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16</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smtClean="0">
                <a:solidFill>
                  <a:schemeClr val="tx1"/>
                </a:solidFill>
              </a:rPr>
              <a:t>PlusFlowAR</a:t>
            </a:r>
            <a:r>
              <a:rPr lang="en-US" dirty="0" smtClean="0">
                <a:solidFill>
                  <a:schemeClr val="tx1"/>
                </a:solidFill>
              </a:rPr>
              <a:t> and </a:t>
            </a:r>
            <a:r>
              <a:rPr lang="en-US" dirty="0" err="1" smtClean="0">
                <a:solidFill>
                  <a:schemeClr val="tx1"/>
                </a:solidFill>
              </a:rPr>
              <a:t>PlusARPointEvent</a:t>
            </a:r>
            <a:endParaRPr lang="en-US" dirty="0">
              <a:solidFill>
                <a:schemeClr val="tx1"/>
              </a:solidFill>
            </a:endParaRP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17</a:t>
            </a:fld>
            <a:endParaRPr lang="en-US">
              <a:solidFill>
                <a:prstClr val="white"/>
              </a:solidFill>
              <a:cs typeface="Arial" charset="0"/>
            </a:endParaRPr>
          </a:p>
        </p:txBody>
      </p:sp>
      <p:pic>
        <p:nvPicPr>
          <p:cNvPr id="4" name="Picture 3" descr="VPU01 PlusflowAR example.jpg"/>
          <p:cNvPicPr>
            <a:picLocks noChangeAspect="1"/>
          </p:cNvPicPr>
          <p:nvPr/>
        </p:nvPicPr>
        <p:blipFill>
          <a:blip r:embed="rId3" cstate="print"/>
          <a:stretch>
            <a:fillRect/>
          </a:stretch>
        </p:blipFill>
        <p:spPr>
          <a:xfrm>
            <a:off x="0" y="1774077"/>
            <a:ext cx="9144000" cy="5083923"/>
          </a:xfrm>
          <a:prstGeom prst="rect">
            <a:avLst/>
          </a:prstGeom>
        </p:spPr>
      </p:pic>
      <p:sp>
        <p:nvSpPr>
          <p:cNvPr id="5" name="Text Box 10"/>
          <p:cNvSpPr txBox="1">
            <a:spLocks noChangeArrowheads="1"/>
          </p:cNvSpPr>
          <p:nvPr/>
        </p:nvSpPr>
        <p:spPr bwMode="auto">
          <a:xfrm>
            <a:off x="914400" y="3810000"/>
            <a:ext cx="928459" cy="369332"/>
          </a:xfrm>
          <a:prstGeom prst="rect">
            <a:avLst/>
          </a:prstGeom>
          <a:solidFill>
            <a:schemeClr val="tx2"/>
          </a:solidFill>
          <a:ln w="9525">
            <a:solidFill>
              <a:schemeClr val="bg1"/>
            </a:solidFill>
            <a:miter lim="800000"/>
            <a:headEnd/>
            <a:tailEnd/>
          </a:ln>
          <a:effectLst/>
        </p:spPr>
        <p:txBody>
          <a:bodyPr wrap="none">
            <a:spAutoFit/>
          </a:bodyPr>
          <a:lstStyle/>
          <a:p>
            <a:pPr algn="l" eaLnBrk="1" hangingPunct="1"/>
            <a:r>
              <a:rPr lang="en-US" dirty="0" smtClean="0">
                <a:solidFill>
                  <a:schemeClr val="bg1"/>
                </a:solidFill>
                <a:cs typeface="Arial" charset="0"/>
              </a:rPr>
              <a:t>186 </a:t>
            </a:r>
            <a:r>
              <a:rPr lang="en-US" dirty="0" err="1" smtClean="0">
                <a:solidFill>
                  <a:schemeClr val="bg1"/>
                </a:solidFill>
                <a:cs typeface="Arial" charset="0"/>
              </a:rPr>
              <a:t>cfs</a:t>
            </a:r>
            <a:endParaRPr lang="en-US" dirty="0" smtClean="0">
              <a:solidFill>
                <a:schemeClr val="bg1"/>
              </a:solidFill>
              <a:cs typeface="Arial" charset="0"/>
            </a:endParaRPr>
          </a:p>
        </p:txBody>
      </p:sp>
      <p:cxnSp>
        <p:nvCxnSpPr>
          <p:cNvPr id="7" name="Straight Arrow Connector 6"/>
          <p:cNvCxnSpPr>
            <a:endCxn id="5" idx="2"/>
          </p:cNvCxnSpPr>
          <p:nvPr/>
        </p:nvCxnSpPr>
        <p:spPr>
          <a:xfrm flipV="1">
            <a:off x="533400" y="4179332"/>
            <a:ext cx="845230" cy="77366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Text Box 10"/>
          <p:cNvSpPr txBox="1">
            <a:spLocks noChangeArrowheads="1"/>
          </p:cNvSpPr>
          <p:nvPr/>
        </p:nvSpPr>
        <p:spPr bwMode="auto">
          <a:xfrm>
            <a:off x="6096000" y="2971800"/>
            <a:ext cx="928459" cy="369332"/>
          </a:xfrm>
          <a:prstGeom prst="rect">
            <a:avLst/>
          </a:prstGeom>
          <a:solidFill>
            <a:schemeClr val="tx2"/>
          </a:solidFill>
          <a:ln w="9525">
            <a:solidFill>
              <a:schemeClr val="bg1"/>
            </a:solidFill>
            <a:miter lim="800000"/>
            <a:headEnd/>
            <a:tailEnd/>
          </a:ln>
          <a:effectLst/>
        </p:spPr>
        <p:txBody>
          <a:bodyPr wrap="none">
            <a:spAutoFit/>
          </a:bodyPr>
          <a:lstStyle/>
          <a:p>
            <a:pPr algn="l" eaLnBrk="1" hangingPunct="1"/>
            <a:r>
              <a:rPr lang="en-US" dirty="0" smtClean="0">
                <a:solidFill>
                  <a:schemeClr val="bg1"/>
                </a:solidFill>
                <a:cs typeface="Arial" charset="0"/>
              </a:rPr>
              <a:t>186 </a:t>
            </a:r>
            <a:r>
              <a:rPr lang="en-US" dirty="0" err="1" smtClean="0">
                <a:solidFill>
                  <a:schemeClr val="bg1"/>
                </a:solidFill>
                <a:cs typeface="Arial" charset="0"/>
              </a:rPr>
              <a:t>cfs</a:t>
            </a:r>
            <a:endParaRPr lang="en-US" dirty="0" smtClean="0">
              <a:solidFill>
                <a:schemeClr val="bg1"/>
              </a:solidFill>
              <a:cs typeface="Arial" charset="0"/>
            </a:endParaRPr>
          </a:p>
        </p:txBody>
      </p:sp>
      <p:sp>
        <p:nvSpPr>
          <p:cNvPr id="9" name="Text Box 10"/>
          <p:cNvSpPr txBox="1">
            <a:spLocks noChangeArrowheads="1"/>
          </p:cNvSpPr>
          <p:nvPr/>
        </p:nvSpPr>
        <p:spPr bwMode="auto">
          <a:xfrm>
            <a:off x="7848600" y="2743200"/>
            <a:ext cx="928459" cy="369332"/>
          </a:xfrm>
          <a:prstGeom prst="rect">
            <a:avLst/>
          </a:prstGeom>
          <a:solidFill>
            <a:schemeClr val="tx2"/>
          </a:solidFill>
          <a:ln w="9525">
            <a:solidFill>
              <a:schemeClr val="bg1"/>
            </a:solidFill>
            <a:miter lim="800000"/>
            <a:headEnd/>
            <a:tailEnd/>
          </a:ln>
          <a:effectLst/>
        </p:spPr>
        <p:txBody>
          <a:bodyPr wrap="none">
            <a:spAutoFit/>
          </a:bodyPr>
          <a:lstStyle/>
          <a:p>
            <a:pPr algn="l" eaLnBrk="1" hangingPunct="1"/>
            <a:r>
              <a:rPr lang="en-US" dirty="0" smtClean="0">
                <a:solidFill>
                  <a:schemeClr val="bg1"/>
                </a:solidFill>
                <a:cs typeface="Arial" charset="0"/>
              </a:rPr>
              <a:t>102 </a:t>
            </a:r>
            <a:r>
              <a:rPr lang="en-US" dirty="0" err="1" smtClean="0">
                <a:solidFill>
                  <a:schemeClr val="bg1"/>
                </a:solidFill>
                <a:cs typeface="Arial" charset="0"/>
              </a:rPr>
              <a:t>cfs</a:t>
            </a:r>
            <a:endParaRPr lang="en-US" dirty="0" smtClean="0">
              <a:solidFill>
                <a:schemeClr val="bg1"/>
              </a:solidFill>
              <a:cs typeface="Arial" charset="0"/>
            </a:endParaRPr>
          </a:p>
        </p:txBody>
      </p:sp>
      <p:cxnSp>
        <p:nvCxnSpPr>
          <p:cNvPr id="11" name="Straight Arrow Connector 10"/>
          <p:cNvCxnSpPr>
            <a:stCxn id="8" idx="2"/>
          </p:cNvCxnSpPr>
          <p:nvPr/>
        </p:nvCxnSpPr>
        <p:spPr>
          <a:xfrm>
            <a:off x="6560230" y="3341132"/>
            <a:ext cx="602570" cy="46886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9" idx="2"/>
          </p:cNvCxnSpPr>
          <p:nvPr/>
        </p:nvCxnSpPr>
        <p:spPr>
          <a:xfrm flipH="1" flipV="1">
            <a:off x="8312830" y="3112532"/>
            <a:ext cx="373970" cy="46886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Date Placeholder 3"/>
          <p:cNvSpPr txBox="1">
            <a:spLocks/>
          </p:cNvSpPr>
          <p:nvPr/>
        </p:nvSpPr>
        <p:spPr>
          <a:xfrm>
            <a:off x="0" y="6172200"/>
            <a:ext cx="2133600" cy="476250"/>
          </a:xfrm>
          <a:prstGeom prst="rect">
            <a:avLst/>
          </a:prstGeom>
        </p:spPr>
        <p:txBody>
          <a:bodyPr vert="horz"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smtClean="0">
                <a:ln>
                  <a:noFill/>
                </a:ln>
                <a:solidFill>
                  <a:schemeClr val="tx1"/>
                </a:solidFill>
                <a:effectLst/>
                <a:uLnTx/>
                <a:uFillTx/>
                <a:latin typeface="Arial" charset="0"/>
                <a:ea typeface="+mn-ea"/>
                <a:cs typeface="Arial" charset="0"/>
              </a:rPr>
              <a:t>Flow</a:t>
            </a:r>
            <a:endParaRPr kumimoji="0" lang="en-US" sz="24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12" name="Slide Number Placeholder 1"/>
          <p:cNvSpPr txBox="1">
            <a:spLocks/>
          </p:cNvSpPr>
          <p:nvPr/>
        </p:nvSpPr>
        <p:spPr>
          <a:xfrm>
            <a:off x="8610600" y="6477001"/>
            <a:ext cx="533400" cy="381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78AE4B3-FE51-4F60-8523-600FF4E0E673}"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17</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smtClean="0">
                <a:solidFill>
                  <a:schemeClr val="tx1"/>
                </a:solidFill>
              </a:rPr>
              <a:t>PlusFlowAR</a:t>
            </a:r>
            <a:r>
              <a:rPr lang="en-US" dirty="0" smtClean="0">
                <a:solidFill>
                  <a:schemeClr val="tx1"/>
                </a:solidFill>
              </a:rPr>
              <a:t> and </a:t>
            </a:r>
            <a:r>
              <a:rPr lang="en-US" dirty="0" err="1" smtClean="0">
                <a:solidFill>
                  <a:schemeClr val="tx1"/>
                </a:solidFill>
              </a:rPr>
              <a:t>PlusARPointEvent</a:t>
            </a:r>
            <a:endParaRPr lang="en-US" dirty="0">
              <a:solidFill>
                <a:schemeClr val="tx1"/>
              </a:solidFill>
            </a:endParaRP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18</a:t>
            </a:fld>
            <a:endParaRPr lang="en-US">
              <a:solidFill>
                <a:prstClr val="white"/>
              </a:solidFill>
              <a:cs typeface="Arial" charset="0"/>
            </a:endParaRPr>
          </a:p>
        </p:txBody>
      </p:sp>
      <p:pic>
        <p:nvPicPr>
          <p:cNvPr id="5" name="Picture 4" descr="VPU01 PlusflowAR example_pipelines.jpg"/>
          <p:cNvPicPr>
            <a:picLocks noChangeAspect="1"/>
          </p:cNvPicPr>
          <p:nvPr/>
        </p:nvPicPr>
        <p:blipFill>
          <a:blip r:embed="rId3" cstate="print"/>
          <a:stretch>
            <a:fillRect/>
          </a:stretch>
        </p:blipFill>
        <p:spPr>
          <a:xfrm>
            <a:off x="0" y="1774077"/>
            <a:ext cx="9144000" cy="5083923"/>
          </a:xfrm>
          <a:prstGeom prst="rect">
            <a:avLst/>
          </a:prstGeom>
        </p:spPr>
      </p:pic>
      <p:sp>
        <p:nvSpPr>
          <p:cNvPr id="6" name="Text Box 10"/>
          <p:cNvSpPr txBox="1">
            <a:spLocks noChangeArrowheads="1"/>
          </p:cNvSpPr>
          <p:nvPr/>
        </p:nvSpPr>
        <p:spPr bwMode="auto">
          <a:xfrm>
            <a:off x="1752600" y="5638800"/>
            <a:ext cx="2941831" cy="369332"/>
          </a:xfrm>
          <a:prstGeom prst="rect">
            <a:avLst/>
          </a:prstGeom>
          <a:solidFill>
            <a:schemeClr val="tx2"/>
          </a:solidFill>
          <a:ln w="9525">
            <a:solidFill>
              <a:schemeClr val="bg1"/>
            </a:solidFill>
            <a:miter lim="800000"/>
            <a:headEnd/>
            <a:tailEnd/>
          </a:ln>
          <a:effectLst/>
        </p:spPr>
        <p:txBody>
          <a:bodyPr wrap="none">
            <a:spAutoFit/>
          </a:bodyPr>
          <a:lstStyle/>
          <a:p>
            <a:pPr algn="l" eaLnBrk="1" hangingPunct="1"/>
            <a:r>
              <a:rPr lang="en-US" dirty="0" smtClean="0">
                <a:solidFill>
                  <a:schemeClr val="bg1"/>
                </a:solidFill>
                <a:cs typeface="Arial" charset="0"/>
              </a:rPr>
              <a:t>Pipelines highlighted in red</a:t>
            </a:r>
          </a:p>
        </p:txBody>
      </p:sp>
      <p:sp>
        <p:nvSpPr>
          <p:cNvPr id="8" name="Date Placeholder 3"/>
          <p:cNvSpPr txBox="1">
            <a:spLocks/>
          </p:cNvSpPr>
          <p:nvPr/>
        </p:nvSpPr>
        <p:spPr>
          <a:xfrm>
            <a:off x="0" y="6172200"/>
            <a:ext cx="2133600" cy="476250"/>
          </a:xfrm>
          <a:prstGeom prst="rect">
            <a:avLst/>
          </a:prstGeom>
        </p:spPr>
        <p:txBody>
          <a:bodyPr vert="horz"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smtClean="0">
                <a:ln>
                  <a:noFill/>
                </a:ln>
                <a:solidFill>
                  <a:schemeClr val="tx1"/>
                </a:solidFill>
                <a:effectLst/>
                <a:uLnTx/>
                <a:uFillTx/>
                <a:latin typeface="Arial" charset="0"/>
                <a:ea typeface="+mn-ea"/>
                <a:cs typeface="Arial" charset="0"/>
              </a:rPr>
              <a:t>Flow</a:t>
            </a:r>
            <a:endParaRPr kumimoji="0" lang="en-US" sz="24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7" name="Slide Number Placeholder 1"/>
          <p:cNvSpPr txBox="1">
            <a:spLocks/>
          </p:cNvSpPr>
          <p:nvPr/>
        </p:nvSpPr>
        <p:spPr>
          <a:xfrm>
            <a:off x="8610600" y="6477001"/>
            <a:ext cx="533400" cy="381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78AE4B3-FE51-4F60-8523-600FF4E0E673}"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18</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Agenda – Network Value Added Attributes Part 3</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Tables For:</a:t>
            </a:r>
          </a:p>
          <a:p>
            <a:pPr lvl="1"/>
            <a:r>
              <a:rPr lang="en-US" dirty="0" smtClean="0"/>
              <a:t>Divergences</a:t>
            </a:r>
          </a:p>
          <a:p>
            <a:pPr lvl="1"/>
            <a:r>
              <a:rPr lang="en-US" dirty="0" smtClean="0"/>
              <a:t>Drainage Area</a:t>
            </a:r>
          </a:p>
          <a:p>
            <a:pPr lvl="1"/>
            <a:r>
              <a:rPr lang="en-US" dirty="0" smtClean="0"/>
              <a:t>Flow</a:t>
            </a:r>
          </a:p>
          <a:p>
            <a:pPr lvl="1"/>
            <a:r>
              <a:rPr lang="en-US" dirty="0" smtClean="0"/>
              <a:t>Elevations and Slope</a:t>
            </a:r>
          </a:p>
          <a:p>
            <a:pPr lvl="1"/>
            <a:endParaRPr lang="en-US" dirty="0"/>
          </a:p>
        </p:txBody>
      </p:sp>
      <p:sp>
        <p:nvSpPr>
          <p:cNvPr id="5" name="Slide Number Placeholder 4"/>
          <p:cNvSpPr>
            <a:spLocks noGrp="1"/>
          </p:cNvSpPr>
          <p:nvPr>
            <p:ph type="sldNum" sz="quarter" idx="12"/>
          </p:nvPr>
        </p:nvSpPr>
        <p:spPr/>
        <p:txBody>
          <a:bodyPr/>
          <a:lstStyle/>
          <a:p>
            <a:fld id="{3424640B-A58F-4229-B368-B8F00B7970EE}" type="slidenum">
              <a:rPr lang="en-US" smtClean="0"/>
              <a:pPr/>
              <a:t>1</a:t>
            </a:fld>
            <a:endParaRPr lang="en-US"/>
          </a:p>
        </p:txBody>
      </p:sp>
      <p:sp>
        <p:nvSpPr>
          <p:cNvPr id="4" name="Date Placeholder 3"/>
          <p:cNvSpPr txBox="1">
            <a:spLocks/>
          </p:cNvSpPr>
          <p:nvPr/>
        </p:nvSpPr>
        <p:spPr>
          <a:xfrm>
            <a:off x="-13855" y="6381750"/>
            <a:ext cx="2133600" cy="476250"/>
          </a:xfrm>
          <a:prstGeom prst="rect">
            <a:avLst/>
          </a:prstGeom>
        </p:spPr>
        <p:txBody>
          <a:bodyPr vert="horz"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400" dirty="0" smtClean="0"/>
              <a:t>Introduction</a:t>
            </a:r>
            <a:endParaRPr kumimoji="0" lang="en-US" sz="24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 name="Rectangle 1053"/>
          <p:cNvSpPr/>
          <p:nvPr/>
        </p:nvSpPr>
        <p:spPr>
          <a:xfrm>
            <a:off x="1981200" y="1066800"/>
            <a:ext cx="5486400" cy="579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pic>
        <p:nvPicPr>
          <p:cNvPr id="51" name="Picture 15"/>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403334" y="5911293"/>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TextBox 32"/>
          <p:cNvSpPr txBox="1"/>
          <p:nvPr/>
        </p:nvSpPr>
        <p:spPr>
          <a:xfrm rot="19127344">
            <a:off x="5398666" y="6112426"/>
            <a:ext cx="872355" cy="261610"/>
          </a:xfrm>
          <a:prstGeom prst="rect">
            <a:avLst/>
          </a:prstGeom>
          <a:noFill/>
        </p:spPr>
        <p:txBody>
          <a:bodyPr wrap="none" rtlCol="0">
            <a:spAutoFit/>
          </a:bodyPr>
          <a:lstStyle/>
          <a:p>
            <a:r>
              <a:rPr lang="en-US" sz="1100" b="1" dirty="0" err="1" smtClean="0">
                <a:solidFill>
                  <a:srgbClr val="0000FF"/>
                </a:solidFill>
              </a:rPr>
              <a:t>PlusFlowAR</a:t>
            </a:r>
            <a:endParaRPr lang="en-US" sz="1100" b="1" dirty="0">
              <a:solidFill>
                <a:srgbClr val="0000FF"/>
              </a:solidFill>
            </a:endParaRPr>
          </a:p>
        </p:txBody>
      </p:sp>
      <p:pic>
        <p:nvPicPr>
          <p:cNvPr id="53" name="Picture 15"/>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785715" y="5907934"/>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TextBox 53"/>
          <p:cNvSpPr txBox="1"/>
          <p:nvPr/>
        </p:nvSpPr>
        <p:spPr>
          <a:xfrm rot="19237448">
            <a:off x="2777410" y="6046388"/>
            <a:ext cx="902811" cy="430887"/>
          </a:xfrm>
          <a:prstGeom prst="rect">
            <a:avLst/>
          </a:prstGeom>
          <a:noFill/>
        </p:spPr>
        <p:txBody>
          <a:bodyPr wrap="none" rtlCol="0">
            <a:spAutoFit/>
          </a:bodyPr>
          <a:lstStyle/>
          <a:p>
            <a:r>
              <a:rPr lang="en-US" sz="1100" b="1" dirty="0" err="1" smtClean="0">
                <a:solidFill>
                  <a:srgbClr val="0000FF"/>
                </a:solidFill>
              </a:rPr>
              <a:t>PlusARPoint</a:t>
            </a:r>
            <a:endParaRPr lang="en-US" sz="1100" b="1" dirty="0" smtClean="0">
              <a:solidFill>
                <a:srgbClr val="0000FF"/>
              </a:solidFill>
            </a:endParaRPr>
          </a:p>
          <a:p>
            <a:pPr algn="ctr"/>
            <a:r>
              <a:rPr lang="en-US" sz="1100" b="1" dirty="0" smtClean="0">
                <a:solidFill>
                  <a:srgbClr val="0000FF"/>
                </a:solidFill>
              </a:rPr>
              <a:t>Event</a:t>
            </a:r>
            <a:endParaRPr lang="en-US" sz="1100" b="1" dirty="0">
              <a:solidFill>
                <a:srgbClr val="0000FF"/>
              </a:solidFill>
            </a:endParaRPr>
          </a:p>
        </p:txBody>
      </p:sp>
      <p:pic>
        <p:nvPicPr>
          <p:cNvPr id="55" name="Picture 15"/>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rot="18483750">
            <a:off x="5625471" y="4741627"/>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TextBox 55"/>
          <p:cNvSpPr txBox="1"/>
          <p:nvPr/>
        </p:nvSpPr>
        <p:spPr>
          <a:xfrm rot="16660928">
            <a:off x="5653124" y="4824478"/>
            <a:ext cx="856325" cy="430887"/>
          </a:xfrm>
          <a:prstGeom prst="rect">
            <a:avLst/>
          </a:prstGeom>
          <a:noFill/>
        </p:spPr>
        <p:txBody>
          <a:bodyPr wrap="none" rtlCol="0">
            <a:spAutoFit/>
          </a:bodyPr>
          <a:lstStyle/>
          <a:p>
            <a:r>
              <a:rPr lang="en-US" sz="1100" b="1" dirty="0" err="1" smtClean="0">
                <a:solidFill>
                  <a:srgbClr val="0000FF"/>
                </a:solidFill>
              </a:rPr>
              <a:t>HeadWater</a:t>
            </a:r>
            <a:endParaRPr lang="en-US" sz="1100" b="1" dirty="0" smtClean="0">
              <a:solidFill>
                <a:srgbClr val="0000FF"/>
              </a:solidFill>
            </a:endParaRPr>
          </a:p>
          <a:p>
            <a:r>
              <a:rPr lang="en-US" sz="1100" b="1" dirty="0" err="1" smtClean="0">
                <a:solidFill>
                  <a:srgbClr val="0000FF"/>
                </a:solidFill>
              </a:rPr>
              <a:t>NodeArea</a:t>
            </a:r>
            <a:endParaRPr lang="en-US" sz="1100" b="1" dirty="0">
              <a:solidFill>
                <a:srgbClr val="0000FF"/>
              </a:solidFill>
            </a:endParaRPr>
          </a:p>
        </p:txBody>
      </p:sp>
      <p:pic>
        <p:nvPicPr>
          <p:cNvPr id="57" name="Picture 15"/>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6162675" y="3429000"/>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TextBox 57"/>
          <p:cNvSpPr txBox="1"/>
          <p:nvPr/>
        </p:nvSpPr>
        <p:spPr>
          <a:xfrm rot="19641529">
            <a:off x="6218920" y="3610750"/>
            <a:ext cx="750526" cy="261610"/>
          </a:xfrm>
          <a:prstGeom prst="rect">
            <a:avLst/>
          </a:prstGeom>
          <a:noFill/>
        </p:spPr>
        <p:txBody>
          <a:bodyPr wrap="none" rtlCol="0">
            <a:spAutoFit/>
          </a:bodyPr>
          <a:lstStyle/>
          <a:p>
            <a:pPr algn="ctr"/>
            <a:r>
              <a:rPr lang="en-US" sz="1100" b="1" dirty="0" err="1" smtClean="0">
                <a:solidFill>
                  <a:srgbClr val="0000FF"/>
                </a:solidFill>
              </a:rPr>
              <a:t>ElevSlope</a:t>
            </a:r>
            <a:endParaRPr lang="en-US" sz="1100" b="1" dirty="0">
              <a:solidFill>
                <a:srgbClr val="0000FF"/>
              </a:solidFill>
            </a:endParaRPr>
          </a:p>
        </p:txBody>
      </p:sp>
      <p:pic>
        <p:nvPicPr>
          <p:cNvPr id="59" name="Picture 15"/>
          <p:cNvPicPr>
            <a:picLocks noChangeAspect="1" noChangeArrowheads="1"/>
          </p:cNvPicPr>
          <p:nvPr/>
        </p:nvPicPr>
        <p:blipFill>
          <a:blip r:embed="rId4" cstate="print">
            <a:lum bright="70000" contrast="-70000"/>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8681997">
            <a:off x="2743200" y="1960195"/>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TextBox 59"/>
          <p:cNvSpPr txBox="1"/>
          <p:nvPr/>
        </p:nvSpPr>
        <p:spPr>
          <a:xfrm rot="16357245">
            <a:off x="2749582" y="2111674"/>
            <a:ext cx="816249" cy="261610"/>
          </a:xfrm>
          <a:prstGeom prst="rect">
            <a:avLst/>
          </a:prstGeom>
          <a:noFill/>
        </p:spPr>
        <p:txBody>
          <a:bodyPr wrap="none" rtlCol="0">
            <a:spAutoFit/>
          </a:bodyPr>
          <a:lstStyle/>
          <a:p>
            <a:r>
              <a:rPr lang="en-US" sz="1100" b="1" dirty="0" err="1" smtClean="0">
                <a:solidFill>
                  <a:srgbClr val="0000FF"/>
                </a:solidFill>
              </a:rPr>
              <a:t>DivFracMP</a:t>
            </a:r>
            <a:endParaRPr lang="en-US" sz="1100" b="1" dirty="0">
              <a:solidFill>
                <a:srgbClr val="0000FF"/>
              </a:solidFill>
            </a:endParaRPr>
          </a:p>
        </p:txBody>
      </p:sp>
      <p:pic>
        <p:nvPicPr>
          <p:cNvPr id="61" name="Picture 15"/>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rot="3646802">
            <a:off x="2873726" y="4682381"/>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TextBox 61"/>
          <p:cNvSpPr txBox="1"/>
          <p:nvPr/>
        </p:nvSpPr>
        <p:spPr>
          <a:xfrm rot="592541">
            <a:off x="2934751" y="4861415"/>
            <a:ext cx="705642" cy="261610"/>
          </a:xfrm>
          <a:prstGeom prst="rect">
            <a:avLst/>
          </a:prstGeom>
          <a:noFill/>
        </p:spPr>
        <p:txBody>
          <a:bodyPr wrap="none" rtlCol="0">
            <a:spAutoFit/>
          </a:bodyPr>
          <a:lstStyle/>
          <a:p>
            <a:r>
              <a:rPr lang="en-US" sz="1100" b="1" dirty="0" err="1" smtClean="0">
                <a:solidFill>
                  <a:srgbClr val="0000FF"/>
                </a:solidFill>
              </a:rPr>
              <a:t>MegaDiv</a:t>
            </a:r>
            <a:endParaRPr lang="en-US" sz="1100" b="1" dirty="0">
              <a:solidFill>
                <a:srgbClr val="0000FF"/>
              </a:solidFill>
            </a:endParaRPr>
          </a:p>
        </p:txBody>
      </p:sp>
      <p:pic>
        <p:nvPicPr>
          <p:cNvPr id="63" name="Picture 15"/>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rot="3052349">
            <a:off x="5824457" y="1868541"/>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15"/>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362200" y="3410338"/>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TextBox 67"/>
          <p:cNvSpPr txBox="1"/>
          <p:nvPr/>
        </p:nvSpPr>
        <p:spPr>
          <a:xfrm rot="19273084">
            <a:off x="2412985" y="3639632"/>
            <a:ext cx="707245" cy="261610"/>
          </a:xfrm>
          <a:prstGeom prst="rect">
            <a:avLst/>
          </a:prstGeom>
          <a:noFill/>
        </p:spPr>
        <p:txBody>
          <a:bodyPr wrap="none" rtlCol="0">
            <a:spAutoFit/>
          </a:bodyPr>
          <a:lstStyle/>
          <a:p>
            <a:r>
              <a:rPr lang="en-US" sz="1100" b="1" dirty="0" err="1" smtClean="0">
                <a:solidFill>
                  <a:srgbClr val="0000FF"/>
                </a:solidFill>
              </a:rPr>
              <a:t>PlusFlow</a:t>
            </a:r>
            <a:endParaRPr lang="en-US" sz="1100" b="1" dirty="0">
              <a:solidFill>
                <a:srgbClr val="0000FF"/>
              </a:solidFill>
            </a:endParaRPr>
          </a:p>
        </p:txBody>
      </p:sp>
      <p:pic>
        <p:nvPicPr>
          <p:cNvPr id="69" name="Picture 15"/>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246849" y="1782438"/>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TextBox 69"/>
          <p:cNvSpPr txBox="1"/>
          <p:nvPr/>
        </p:nvSpPr>
        <p:spPr>
          <a:xfrm rot="638519">
            <a:off x="5789007" y="1986452"/>
            <a:ext cx="923651" cy="430887"/>
          </a:xfrm>
          <a:prstGeom prst="rect">
            <a:avLst/>
          </a:prstGeom>
          <a:noFill/>
        </p:spPr>
        <p:txBody>
          <a:bodyPr wrap="none" rtlCol="0">
            <a:spAutoFit/>
          </a:bodyPr>
          <a:lstStyle/>
          <a:p>
            <a:pPr algn="ctr"/>
            <a:r>
              <a:rPr lang="en-US" sz="1100" b="1" dirty="0" err="1" smtClean="0">
                <a:solidFill>
                  <a:srgbClr val="0000FF"/>
                </a:solidFill>
              </a:rPr>
              <a:t>PlusFlowline</a:t>
            </a:r>
            <a:endParaRPr lang="en-US" sz="1100" b="1" dirty="0" smtClean="0">
              <a:solidFill>
                <a:srgbClr val="0000FF"/>
              </a:solidFill>
            </a:endParaRPr>
          </a:p>
          <a:p>
            <a:pPr algn="ctr"/>
            <a:r>
              <a:rPr lang="en-US" sz="1100" b="1" dirty="0" smtClean="0">
                <a:solidFill>
                  <a:srgbClr val="0000FF"/>
                </a:solidFill>
              </a:rPr>
              <a:t>VAA</a:t>
            </a:r>
            <a:endParaRPr lang="en-US" sz="1100" b="1" dirty="0">
              <a:solidFill>
                <a:srgbClr val="0000FF"/>
              </a:solidFill>
            </a:endParaRPr>
          </a:p>
        </p:txBody>
      </p:sp>
      <p:cxnSp>
        <p:nvCxnSpPr>
          <p:cNvPr id="1044" name="Straight Connector 1043"/>
          <p:cNvCxnSpPr>
            <a:stCxn id="67" idx="3"/>
            <a:endCxn id="57" idx="1"/>
          </p:cNvCxnSpPr>
          <p:nvPr/>
        </p:nvCxnSpPr>
        <p:spPr>
          <a:xfrm>
            <a:off x="3209925" y="3753238"/>
            <a:ext cx="2952750" cy="18662"/>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48" name="Straight Connector 1047"/>
          <p:cNvCxnSpPr>
            <a:stCxn id="61" idx="0"/>
            <a:endCxn id="63" idx="2"/>
          </p:cNvCxnSpPr>
          <p:nvPr/>
        </p:nvCxnSpPr>
        <p:spPr>
          <a:xfrm flipV="1">
            <a:off x="3596855" y="2427828"/>
            <a:ext cx="2385462" cy="2430062"/>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50" name="Straight Connector 1049"/>
          <p:cNvCxnSpPr>
            <a:stCxn id="55" idx="0"/>
          </p:cNvCxnSpPr>
          <p:nvPr/>
        </p:nvCxnSpPr>
        <p:spPr>
          <a:xfrm flipH="1" flipV="1">
            <a:off x="3452694" y="2547069"/>
            <a:ext cx="2326661" cy="2326053"/>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52" name="Straight Connector 1051"/>
          <p:cNvCxnSpPr>
            <a:stCxn id="69" idx="2"/>
          </p:cNvCxnSpPr>
          <p:nvPr/>
        </p:nvCxnSpPr>
        <p:spPr>
          <a:xfrm flipH="1">
            <a:off x="4670711" y="2468238"/>
            <a:ext cx="1" cy="12850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rot="16200000">
            <a:off x="2948222" y="3533886"/>
            <a:ext cx="880369" cy="430887"/>
          </a:xfrm>
          <a:prstGeom prst="rect">
            <a:avLst/>
          </a:prstGeom>
          <a:noFill/>
        </p:spPr>
        <p:txBody>
          <a:bodyPr wrap="none" rtlCol="0">
            <a:spAutoFit/>
          </a:bodyPr>
          <a:lstStyle/>
          <a:p>
            <a:pPr algn="ctr"/>
            <a:r>
              <a:rPr lang="en-US" sz="1100" b="1" dirty="0" err="1" smtClean="0"/>
              <a:t>FromComID</a:t>
            </a:r>
            <a:endParaRPr lang="en-US" sz="1100" b="1" dirty="0" smtClean="0"/>
          </a:p>
          <a:p>
            <a:pPr algn="ctr"/>
            <a:r>
              <a:rPr lang="en-US" sz="1100" b="1" dirty="0" err="1" smtClean="0"/>
              <a:t>ToComID</a:t>
            </a:r>
            <a:endParaRPr lang="en-US" sz="1100" b="1" dirty="0"/>
          </a:p>
        </p:txBody>
      </p:sp>
      <p:sp>
        <p:nvSpPr>
          <p:cNvPr id="170" name="TextBox 169"/>
          <p:cNvSpPr txBox="1"/>
          <p:nvPr/>
        </p:nvSpPr>
        <p:spPr>
          <a:xfrm rot="18722099">
            <a:off x="3058834" y="2432439"/>
            <a:ext cx="978152" cy="430887"/>
          </a:xfrm>
          <a:prstGeom prst="rect">
            <a:avLst/>
          </a:prstGeom>
          <a:noFill/>
        </p:spPr>
        <p:txBody>
          <a:bodyPr wrap="none" rtlCol="0">
            <a:spAutoFit/>
          </a:bodyPr>
          <a:lstStyle/>
          <a:p>
            <a:pPr algn="ctr"/>
            <a:r>
              <a:rPr lang="en-US" sz="1100" b="1" dirty="0" err="1" smtClean="0"/>
              <a:t>NodeNumber</a:t>
            </a:r>
            <a:endParaRPr lang="en-US" sz="1100" b="1" dirty="0" smtClean="0"/>
          </a:p>
          <a:p>
            <a:pPr algn="ctr"/>
            <a:r>
              <a:rPr lang="en-US" sz="1100" b="1" dirty="0" err="1" smtClean="0"/>
              <a:t>ComID</a:t>
            </a:r>
            <a:endParaRPr lang="en-US" sz="1100" b="1" dirty="0"/>
          </a:p>
        </p:txBody>
      </p:sp>
      <p:sp>
        <p:nvSpPr>
          <p:cNvPr id="171" name="TextBox 170"/>
          <p:cNvSpPr txBox="1"/>
          <p:nvPr/>
        </p:nvSpPr>
        <p:spPr>
          <a:xfrm rot="18540780">
            <a:off x="5402121" y="4653370"/>
            <a:ext cx="575799" cy="261610"/>
          </a:xfrm>
          <a:prstGeom prst="rect">
            <a:avLst/>
          </a:prstGeom>
          <a:noFill/>
        </p:spPr>
        <p:txBody>
          <a:bodyPr wrap="none" rtlCol="0">
            <a:spAutoFit/>
          </a:bodyPr>
          <a:lstStyle/>
          <a:p>
            <a:pPr algn="ctr"/>
            <a:r>
              <a:rPr lang="en-US" sz="1100" b="1" dirty="0" err="1" smtClean="0"/>
              <a:t>ComID</a:t>
            </a:r>
            <a:endParaRPr lang="en-US" sz="1100" b="1" dirty="0"/>
          </a:p>
        </p:txBody>
      </p:sp>
      <p:sp>
        <p:nvSpPr>
          <p:cNvPr id="172" name="TextBox 171"/>
          <p:cNvSpPr txBox="1"/>
          <p:nvPr/>
        </p:nvSpPr>
        <p:spPr>
          <a:xfrm rot="3015281">
            <a:off x="5399481" y="2354202"/>
            <a:ext cx="978152" cy="430887"/>
          </a:xfrm>
          <a:prstGeom prst="rect">
            <a:avLst/>
          </a:prstGeom>
          <a:noFill/>
        </p:spPr>
        <p:txBody>
          <a:bodyPr wrap="none" rtlCol="0">
            <a:spAutoFit/>
          </a:bodyPr>
          <a:lstStyle/>
          <a:p>
            <a:pPr algn="ctr"/>
            <a:r>
              <a:rPr lang="en-US" sz="1100" b="1" dirty="0" err="1" smtClean="0"/>
              <a:t>ComID</a:t>
            </a:r>
            <a:endParaRPr lang="en-US" sz="1100" b="1" dirty="0" smtClean="0"/>
          </a:p>
          <a:p>
            <a:pPr algn="ctr"/>
            <a:r>
              <a:rPr lang="en-US" sz="1100" b="1" dirty="0" err="1" smtClean="0"/>
              <a:t>NodeNumber</a:t>
            </a:r>
            <a:endParaRPr lang="en-US" sz="1100" b="1" dirty="0"/>
          </a:p>
        </p:txBody>
      </p:sp>
      <p:sp>
        <p:nvSpPr>
          <p:cNvPr id="173" name="TextBox 172"/>
          <p:cNvSpPr txBox="1"/>
          <p:nvPr/>
        </p:nvSpPr>
        <p:spPr>
          <a:xfrm>
            <a:off x="4387574" y="2398099"/>
            <a:ext cx="575799" cy="261610"/>
          </a:xfrm>
          <a:prstGeom prst="rect">
            <a:avLst/>
          </a:prstGeom>
          <a:noFill/>
        </p:spPr>
        <p:txBody>
          <a:bodyPr wrap="none" rtlCol="0">
            <a:spAutoFit/>
          </a:bodyPr>
          <a:lstStyle/>
          <a:p>
            <a:pPr algn="ctr"/>
            <a:r>
              <a:rPr lang="en-US" sz="1100" b="1" dirty="0" err="1" smtClean="0"/>
              <a:t>ComID</a:t>
            </a:r>
            <a:endParaRPr lang="en-US" sz="1100" b="1" dirty="0" smtClean="0"/>
          </a:p>
        </p:txBody>
      </p:sp>
      <p:sp>
        <p:nvSpPr>
          <p:cNvPr id="174" name="TextBox 173"/>
          <p:cNvSpPr txBox="1"/>
          <p:nvPr/>
        </p:nvSpPr>
        <p:spPr>
          <a:xfrm rot="3687755">
            <a:off x="3389669" y="4643151"/>
            <a:ext cx="575799" cy="261610"/>
          </a:xfrm>
          <a:prstGeom prst="rect">
            <a:avLst/>
          </a:prstGeom>
          <a:noFill/>
        </p:spPr>
        <p:txBody>
          <a:bodyPr wrap="none" rtlCol="0">
            <a:spAutoFit/>
          </a:bodyPr>
          <a:lstStyle/>
          <a:p>
            <a:pPr algn="ctr"/>
            <a:r>
              <a:rPr lang="en-US" sz="1100" b="1" dirty="0" err="1" smtClean="0"/>
              <a:t>ComID</a:t>
            </a:r>
            <a:endParaRPr lang="en-US" sz="1100" b="1" dirty="0"/>
          </a:p>
        </p:txBody>
      </p:sp>
      <p:sp>
        <p:nvSpPr>
          <p:cNvPr id="175" name="TextBox 174"/>
          <p:cNvSpPr txBox="1"/>
          <p:nvPr/>
        </p:nvSpPr>
        <p:spPr>
          <a:xfrm rot="5400000">
            <a:off x="5789181" y="3632750"/>
            <a:ext cx="575799" cy="261610"/>
          </a:xfrm>
          <a:prstGeom prst="rect">
            <a:avLst/>
          </a:prstGeom>
          <a:noFill/>
        </p:spPr>
        <p:txBody>
          <a:bodyPr wrap="none" rtlCol="0">
            <a:spAutoFit/>
          </a:bodyPr>
          <a:lstStyle/>
          <a:p>
            <a:pPr algn="ctr"/>
            <a:r>
              <a:rPr lang="en-US" sz="1100" b="1" dirty="0" err="1" smtClean="0"/>
              <a:t>ComID</a:t>
            </a:r>
            <a:endParaRPr lang="en-US" sz="1100" b="1" dirty="0"/>
          </a:p>
        </p:txBody>
      </p:sp>
      <p:sp>
        <p:nvSpPr>
          <p:cNvPr id="64" name="TextBox 63"/>
          <p:cNvSpPr txBox="1"/>
          <p:nvPr/>
        </p:nvSpPr>
        <p:spPr>
          <a:xfrm rot="19398635">
            <a:off x="4257675" y="1908111"/>
            <a:ext cx="853119" cy="430887"/>
          </a:xfrm>
          <a:prstGeom prst="rect">
            <a:avLst/>
          </a:prstGeom>
          <a:noFill/>
        </p:spPr>
        <p:txBody>
          <a:bodyPr wrap="none" rtlCol="0">
            <a:spAutoFit/>
          </a:bodyPr>
          <a:lstStyle/>
          <a:p>
            <a:r>
              <a:rPr lang="en-US" sz="1100" b="1" dirty="0" smtClean="0">
                <a:solidFill>
                  <a:srgbClr val="0000FF"/>
                </a:solidFill>
              </a:rPr>
              <a:t>Cumulative</a:t>
            </a:r>
          </a:p>
          <a:p>
            <a:pPr algn="ctr"/>
            <a:r>
              <a:rPr lang="en-US" sz="1100" b="1" dirty="0" smtClean="0">
                <a:solidFill>
                  <a:srgbClr val="0000FF"/>
                </a:solidFill>
              </a:rPr>
              <a:t>Area</a:t>
            </a:r>
            <a:endParaRPr lang="en-US" sz="1100" b="1" dirty="0">
              <a:solidFill>
                <a:srgbClr val="0000FF"/>
              </a:solidFill>
            </a:endParaRPr>
          </a:p>
        </p:txBody>
      </p:sp>
      <p:sp>
        <p:nvSpPr>
          <p:cNvPr id="177" name="TextBox 176"/>
          <p:cNvSpPr txBox="1"/>
          <p:nvPr/>
        </p:nvSpPr>
        <p:spPr>
          <a:xfrm>
            <a:off x="3481718" y="3502563"/>
            <a:ext cx="346570" cy="261610"/>
          </a:xfrm>
          <a:prstGeom prst="rect">
            <a:avLst/>
          </a:prstGeom>
          <a:noFill/>
        </p:spPr>
        <p:txBody>
          <a:bodyPr wrap="none" rtlCol="0">
            <a:spAutoFit/>
          </a:bodyPr>
          <a:lstStyle/>
          <a:p>
            <a:r>
              <a:rPr lang="en-US" sz="1100" b="1" dirty="0" smtClean="0"/>
              <a:t>(n)</a:t>
            </a:r>
            <a:endParaRPr lang="en-US" sz="1100" b="1" dirty="0"/>
          </a:p>
        </p:txBody>
      </p:sp>
      <p:sp>
        <p:nvSpPr>
          <p:cNvPr id="178" name="TextBox 177"/>
          <p:cNvSpPr txBox="1"/>
          <p:nvPr/>
        </p:nvSpPr>
        <p:spPr>
          <a:xfrm>
            <a:off x="5493694" y="3514531"/>
            <a:ext cx="452368" cy="261610"/>
          </a:xfrm>
          <a:prstGeom prst="rect">
            <a:avLst/>
          </a:prstGeom>
          <a:noFill/>
        </p:spPr>
        <p:txBody>
          <a:bodyPr wrap="none" rtlCol="0">
            <a:spAutoFit/>
          </a:bodyPr>
          <a:lstStyle/>
          <a:p>
            <a:r>
              <a:rPr lang="en-US" sz="1100" b="1" dirty="0" smtClean="0"/>
              <a:t>(0,1)</a:t>
            </a:r>
            <a:endParaRPr lang="en-US" sz="1100" b="1" dirty="0"/>
          </a:p>
        </p:txBody>
      </p:sp>
      <p:sp>
        <p:nvSpPr>
          <p:cNvPr id="180" name="TextBox 179"/>
          <p:cNvSpPr txBox="1"/>
          <p:nvPr/>
        </p:nvSpPr>
        <p:spPr>
          <a:xfrm rot="16446638">
            <a:off x="4609636" y="2610132"/>
            <a:ext cx="343364" cy="261610"/>
          </a:xfrm>
          <a:prstGeom prst="rect">
            <a:avLst/>
          </a:prstGeom>
          <a:noFill/>
        </p:spPr>
        <p:txBody>
          <a:bodyPr wrap="none" rtlCol="0">
            <a:spAutoFit/>
          </a:bodyPr>
          <a:lstStyle/>
          <a:p>
            <a:r>
              <a:rPr lang="en-US" sz="1100" b="1" dirty="0" smtClean="0"/>
              <a:t>(1)</a:t>
            </a:r>
            <a:endParaRPr lang="en-US" sz="1100" b="1" dirty="0"/>
          </a:p>
        </p:txBody>
      </p:sp>
      <p:sp>
        <p:nvSpPr>
          <p:cNvPr id="181" name="TextBox 180"/>
          <p:cNvSpPr txBox="1"/>
          <p:nvPr/>
        </p:nvSpPr>
        <p:spPr>
          <a:xfrm rot="2741691">
            <a:off x="3688968" y="2733219"/>
            <a:ext cx="455574" cy="261610"/>
          </a:xfrm>
          <a:prstGeom prst="rect">
            <a:avLst/>
          </a:prstGeom>
          <a:noFill/>
        </p:spPr>
        <p:txBody>
          <a:bodyPr wrap="none" rtlCol="0">
            <a:spAutoFit/>
          </a:bodyPr>
          <a:lstStyle/>
          <a:p>
            <a:r>
              <a:rPr lang="en-US" sz="1100" b="1" dirty="0" smtClean="0"/>
              <a:t>(0,n)</a:t>
            </a:r>
            <a:endParaRPr lang="en-US" sz="1100" b="1" dirty="0"/>
          </a:p>
        </p:txBody>
      </p:sp>
      <p:sp>
        <p:nvSpPr>
          <p:cNvPr id="182" name="TextBox 181"/>
          <p:cNvSpPr txBox="1"/>
          <p:nvPr/>
        </p:nvSpPr>
        <p:spPr>
          <a:xfrm rot="2862068">
            <a:off x="5988546" y="2636190"/>
            <a:ext cx="343364" cy="261610"/>
          </a:xfrm>
          <a:prstGeom prst="rect">
            <a:avLst/>
          </a:prstGeom>
          <a:noFill/>
        </p:spPr>
        <p:txBody>
          <a:bodyPr wrap="none" rtlCol="0">
            <a:spAutoFit/>
          </a:bodyPr>
          <a:lstStyle/>
          <a:p>
            <a:r>
              <a:rPr lang="en-US" sz="1100" b="1" dirty="0" smtClean="0"/>
              <a:t>(1)</a:t>
            </a:r>
            <a:endParaRPr lang="en-US" sz="1100" b="1" dirty="0"/>
          </a:p>
        </p:txBody>
      </p:sp>
      <p:sp>
        <p:nvSpPr>
          <p:cNvPr id="183" name="TextBox 182"/>
          <p:cNvSpPr txBox="1"/>
          <p:nvPr/>
        </p:nvSpPr>
        <p:spPr>
          <a:xfrm rot="19025564">
            <a:off x="3536627" y="4347507"/>
            <a:ext cx="455574" cy="261610"/>
          </a:xfrm>
          <a:prstGeom prst="rect">
            <a:avLst/>
          </a:prstGeom>
          <a:noFill/>
        </p:spPr>
        <p:txBody>
          <a:bodyPr wrap="none" rtlCol="0">
            <a:spAutoFit/>
          </a:bodyPr>
          <a:lstStyle/>
          <a:p>
            <a:r>
              <a:rPr lang="en-US" sz="1100" b="1" dirty="0" smtClean="0"/>
              <a:t>(0,n)</a:t>
            </a:r>
            <a:endParaRPr lang="en-US" sz="1100" b="1" dirty="0"/>
          </a:p>
        </p:txBody>
      </p:sp>
      <p:sp>
        <p:nvSpPr>
          <p:cNvPr id="184" name="TextBox 183"/>
          <p:cNvSpPr txBox="1"/>
          <p:nvPr/>
        </p:nvSpPr>
        <p:spPr>
          <a:xfrm rot="2786054">
            <a:off x="5405395" y="4381290"/>
            <a:ext cx="452368" cy="261610"/>
          </a:xfrm>
          <a:prstGeom prst="rect">
            <a:avLst/>
          </a:prstGeom>
          <a:noFill/>
        </p:spPr>
        <p:txBody>
          <a:bodyPr wrap="none" rtlCol="0">
            <a:spAutoFit/>
          </a:bodyPr>
          <a:lstStyle/>
          <a:p>
            <a:r>
              <a:rPr lang="en-US" sz="1100" b="1" dirty="0" smtClean="0"/>
              <a:t>(0,1)</a:t>
            </a:r>
            <a:endParaRPr lang="en-US" sz="1100" b="1" dirty="0"/>
          </a:p>
        </p:txBody>
      </p:sp>
      <p:sp>
        <p:nvSpPr>
          <p:cNvPr id="186" name="Rectangle 185"/>
          <p:cNvSpPr/>
          <p:nvPr/>
        </p:nvSpPr>
        <p:spPr>
          <a:xfrm>
            <a:off x="2438400" y="1219200"/>
            <a:ext cx="4495800" cy="284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rPr>
              <a:t>NHDPlusV2 Value Added Attributes</a:t>
            </a:r>
            <a:endParaRPr lang="en-US" dirty="0">
              <a:latin typeface="Arial" pitchFamily="34" charset="0"/>
            </a:endParaRPr>
          </a:p>
        </p:txBody>
      </p:sp>
      <p:cxnSp>
        <p:nvCxnSpPr>
          <p:cNvPr id="128" name="Straight Connector 127"/>
          <p:cNvCxnSpPr>
            <a:stCxn id="53" idx="3"/>
            <a:endCxn id="51" idx="1"/>
          </p:cNvCxnSpPr>
          <p:nvPr/>
        </p:nvCxnSpPr>
        <p:spPr>
          <a:xfrm>
            <a:off x="3633440" y="6250834"/>
            <a:ext cx="1769894" cy="3359"/>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90" name="TextBox 189"/>
          <p:cNvSpPr txBox="1"/>
          <p:nvPr/>
        </p:nvSpPr>
        <p:spPr>
          <a:xfrm rot="16200000">
            <a:off x="4776833" y="6031883"/>
            <a:ext cx="880369" cy="430887"/>
          </a:xfrm>
          <a:prstGeom prst="rect">
            <a:avLst/>
          </a:prstGeom>
          <a:noFill/>
        </p:spPr>
        <p:txBody>
          <a:bodyPr wrap="none" rtlCol="0">
            <a:spAutoFit/>
          </a:bodyPr>
          <a:lstStyle/>
          <a:p>
            <a:pPr algn="ctr"/>
            <a:r>
              <a:rPr lang="en-US" sz="1100" b="1" dirty="0" err="1" smtClean="0"/>
              <a:t>FromComID</a:t>
            </a:r>
            <a:endParaRPr lang="en-US" sz="1100" b="1" dirty="0" smtClean="0"/>
          </a:p>
          <a:p>
            <a:pPr algn="ctr"/>
            <a:r>
              <a:rPr lang="en-US" sz="1100" b="1" dirty="0" err="1" smtClean="0"/>
              <a:t>ToComID</a:t>
            </a:r>
            <a:endParaRPr lang="en-US" sz="1100" b="1" dirty="0"/>
          </a:p>
        </p:txBody>
      </p:sp>
      <p:sp>
        <p:nvSpPr>
          <p:cNvPr id="191" name="TextBox 190"/>
          <p:cNvSpPr txBox="1"/>
          <p:nvPr/>
        </p:nvSpPr>
        <p:spPr>
          <a:xfrm rot="16200000">
            <a:off x="3430208" y="6089559"/>
            <a:ext cx="575799" cy="261610"/>
          </a:xfrm>
          <a:prstGeom prst="rect">
            <a:avLst/>
          </a:prstGeom>
          <a:noFill/>
        </p:spPr>
        <p:txBody>
          <a:bodyPr wrap="none" rtlCol="0">
            <a:spAutoFit/>
          </a:bodyPr>
          <a:lstStyle/>
          <a:p>
            <a:pPr algn="ctr"/>
            <a:r>
              <a:rPr lang="en-US" sz="1100" b="1" dirty="0" err="1" smtClean="0"/>
              <a:t>ComID</a:t>
            </a:r>
            <a:endParaRPr lang="en-US" sz="1100" b="1" dirty="0"/>
          </a:p>
        </p:txBody>
      </p:sp>
      <p:sp>
        <p:nvSpPr>
          <p:cNvPr id="192" name="TextBox 191"/>
          <p:cNvSpPr txBox="1"/>
          <p:nvPr/>
        </p:nvSpPr>
        <p:spPr>
          <a:xfrm>
            <a:off x="4695710" y="5997302"/>
            <a:ext cx="455574" cy="261610"/>
          </a:xfrm>
          <a:prstGeom prst="rect">
            <a:avLst/>
          </a:prstGeom>
          <a:noFill/>
        </p:spPr>
        <p:txBody>
          <a:bodyPr wrap="none" rtlCol="0">
            <a:spAutoFit/>
          </a:bodyPr>
          <a:lstStyle/>
          <a:p>
            <a:r>
              <a:rPr lang="en-US" sz="1100" b="1" dirty="0" smtClean="0"/>
              <a:t>(</a:t>
            </a:r>
            <a:r>
              <a:rPr lang="en-US" sz="1100" b="1" dirty="0"/>
              <a:t>0</a:t>
            </a:r>
            <a:r>
              <a:rPr lang="en-US" sz="1100" b="1" dirty="0" smtClean="0"/>
              <a:t>,n)</a:t>
            </a:r>
            <a:endParaRPr lang="en-US" sz="1100" b="1" dirty="0"/>
          </a:p>
        </p:txBody>
      </p:sp>
      <p:sp>
        <p:nvSpPr>
          <p:cNvPr id="201" name="TextBox 200"/>
          <p:cNvSpPr txBox="1"/>
          <p:nvPr/>
        </p:nvSpPr>
        <p:spPr>
          <a:xfrm rot="2862068">
            <a:off x="5974354" y="2894201"/>
            <a:ext cx="346570" cy="261610"/>
          </a:xfrm>
          <a:prstGeom prst="rect">
            <a:avLst/>
          </a:prstGeom>
          <a:noFill/>
        </p:spPr>
        <p:txBody>
          <a:bodyPr wrap="none" rtlCol="0">
            <a:spAutoFit/>
          </a:bodyPr>
          <a:lstStyle/>
          <a:p>
            <a:r>
              <a:rPr lang="en-US" sz="1100" b="1" dirty="0" smtClean="0"/>
              <a:t>(n)</a:t>
            </a:r>
            <a:endParaRPr lang="en-US" sz="1100" b="1" dirty="0"/>
          </a:p>
        </p:txBody>
      </p:sp>
      <p:sp>
        <p:nvSpPr>
          <p:cNvPr id="202" name="TextBox 201"/>
          <p:cNvSpPr txBox="1"/>
          <p:nvPr/>
        </p:nvSpPr>
        <p:spPr>
          <a:xfrm>
            <a:off x="3730913" y="5988830"/>
            <a:ext cx="455574" cy="261610"/>
          </a:xfrm>
          <a:prstGeom prst="rect">
            <a:avLst/>
          </a:prstGeom>
          <a:noFill/>
        </p:spPr>
        <p:txBody>
          <a:bodyPr wrap="none" rtlCol="0">
            <a:spAutoFit/>
          </a:bodyPr>
          <a:lstStyle/>
          <a:p>
            <a:r>
              <a:rPr lang="en-US" sz="1100" b="1" dirty="0" smtClean="0"/>
              <a:t>(</a:t>
            </a:r>
            <a:r>
              <a:rPr lang="en-US" sz="1100" b="1" dirty="0"/>
              <a:t>0</a:t>
            </a:r>
            <a:r>
              <a:rPr lang="en-US" sz="1100" b="1" dirty="0" smtClean="0"/>
              <a:t>,n)</a:t>
            </a:r>
            <a:endParaRPr lang="en-US" sz="1100" b="1" dirty="0"/>
          </a:p>
        </p:txBody>
      </p:sp>
      <p:grpSp>
        <p:nvGrpSpPr>
          <p:cNvPr id="3" name="Group 76"/>
          <p:cNvGrpSpPr/>
          <p:nvPr/>
        </p:nvGrpSpPr>
        <p:grpSpPr>
          <a:xfrm>
            <a:off x="7657830" y="2362200"/>
            <a:ext cx="1103194" cy="676275"/>
            <a:chOff x="7657830" y="2158465"/>
            <a:chExt cx="1103194" cy="676275"/>
          </a:xfrm>
        </p:grpSpPr>
        <p:pic>
          <p:nvPicPr>
            <p:cNvPr id="78" name="Picture 14"/>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69877" y="2158465"/>
              <a:ext cx="77152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 name="TextBox 78"/>
            <p:cNvSpPr txBox="1"/>
            <p:nvPr/>
          </p:nvSpPr>
          <p:spPr>
            <a:xfrm rot="19291645">
              <a:off x="7657830" y="2397038"/>
              <a:ext cx="1103194" cy="261610"/>
            </a:xfrm>
            <a:prstGeom prst="rect">
              <a:avLst/>
            </a:prstGeom>
            <a:noFill/>
          </p:spPr>
          <p:txBody>
            <a:bodyPr wrap="square" rtlCol="0">
              <a:spAutoFit/>
            </a:bodyPr>
            <a:lstStyle/>
            <a:p>
              <a:r>
                <a:rPr lang="en-US" sz="1100" b="1" dirty="0" err="1" smtClean="0">
                  <a:solidFill>
                    <a:srgbClr val="0000FF"/>
                  </a:solidFill>
                </a:rPr>
                <a:t>NHDFlowline</a:t>
              </a:r>
              <a:endParaRPr lang="en-US" sz="1100" b="1" dirty="0">
                <a:solidFill>
                  <a:srgbClr val="0000FF"/>
                </a:solidFill>
              </a:endParaRPr>
            </a:p>
          </p:txBody>
        </p:sp>
      </p:grpSp>
      <p:cxnSp>
        <p:nvCxnSpPr>
          <p:cNvPr id="16" name="Straight Connector 15"/>
          <p:cNvCxnSpPr>
            <a:stCxn id="78" idx="1"/>
          </p:cNvCxnSpPr>
          <p:nvPr/>
        </p:nvCxnSpPr>
        <p:spPr>
          <a:xfrm flipH="1">
            <a:off x="4670711" y="2700338"/>
            <a:ext cx="3099166" cy="1063835"/>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86" idx="0"/>
            <a:endCxn id="85" idx="2"/>
          </p:cNvCxnSpPr>
          <p:nvPr/>
        </p:nvCxnSpPr>
        <p:spPr>
          <a:xfrm rot="16200000" flipH="1" flipV="1">
            <a:off x="5546152" y="3668470"/>
            <a:ext cx="3262116" cy="1918580"/>
          </a:xfrm>
          <a:prstGeom prst="bentConnector4">
            <a:avLst>
              <a:gd name="adj1" fmla="val 280"/>
              <a:gd name="adj2" fmla="val 1142"/>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rot="5400000">
            <a:off x="7416495" y="2611007"/>
            <a:ext cx="575799" cy="261610"/>
          </a:xfrm>
          <a:prstGeom prst="rect">
            <a:avLst/>
          </a:prstGeom>
          <a:noFill/>
          <a:ln w="19050">
            <a:noFill/>
          </a:ln>
        </p:spPr>
        <p:txBody>
          <a:bodyPr wrap="none" rtlCol="0">
            <a:spAutoFit/>
          </a:bodyPr>
          <a:lstStyle/>
          <a:p>
            <a:r>
              <a:rPr lang="en-US" sz="1100" b="1" dirty="0" err="1" smtClean="0"/>
              <a:t>ComID</a:t>
            </a:r>
            <a:endParaRPr lang="en-US" sz="1100" b="1" dirty="0"/>
          </a:p>
        </p:txBody>
      </p:sp>
      <p:sp>
        <p:nvSpPr>
          <p:cNvPr id="84" name="TextBox 83"/>
          <p:cNvSpPr txBox="1"/>
          <p:nvPr/>
        </p:nvSpPr>
        <p:spPr>
          <a:xfrm>
            <a:off x="7373299" y="2508796"/>
            <a:ext cx="343364" cy="261610"/>
          </a:xfrm>
          <a:prstGeom prst="rect">
            <a:avLst/>
          </a:prstGeom>
          <a:noFill/>
        </p:spPr>
        <p:txBody>
          <a:bodyPr wrap="none" rtlCol="0">
            <a:spAutoFit/>
          </a:bodyPr>
          <a:lstStyle/>
          <a:p>
            <a:r>
              <a:rPr lang="en-US" sz="1100" b="1" dirty="0" smtClean="0"/>
              <a:t>(1)</a:t>
            </a:r>
            <a:endParaRPr lang="en-US" sz="1100" b="1" dirty="0"/>
          </a:p>
        </p:txBody>
      </p:sp>
      <p:sp>
        <p:nvSpPr>
          <p:cNvPr id="85" name="TextBox 84"/>
          <p:cNvSpPr txBox="1"/>
          <p:nvPr/>
        </p:nvSpPr>
        <p:spPr>
          <a:xfrm rot="5400000">
            <a:off x="5993179" y="6043374"/>
            <a:ext cx="880369" cy="430887"/>
          </a:xfrm>
          <a:prstGeom prst="rect">
            <a:avLst/>
          </a:prstGeom>
          <a:noFill/>
        </p:spPr>
        <p:txBody>
          <a:bodyPr wrap="none" rtlCol="0">
            <a:spAutoFit/>
          </a:bodyPr>
          <a:lstStyle/>
          <a:p>
            <a:pPr algn="ctr"/>
            <a:r>
              <a:rPr lang="en-US" sz="1100" b="1" dirty="0" err="1" smtClean="0"/>
              <a:t>FromComID</a:t>
            </a:r>
            <a:endParaRPr lang="en-US" sz="1100" b="1" dirty="0" smtClean="0"/>
          </a:p>
          <a:p>
            <a:pPr algn="ctr"/>
            <a:r>
              <a:rPr lang="en-US" sz="1100" b="1" dirty="0" err="1" smtClean="0"/>
              <a:t>ToComID</a:t>
            </a:r>
            <a:endParaRPr lang="en-US" sz="1100" b="1" dirty="0"/>
          </a:p>
        </p:txBody>
      </p:sp>
      <p:sp>
        <p:nvSpPr>
          <p:cNvPr id="86" name="TextBox 85"/>
          <p:cNvSpPr txBox="1"/>
          <p:nvPr/>
        </p:nvSpPr>
        <p:spPr>
          <a:xfrm>
            <a:off x="7848600" y="2996702"/>
            <a:ext cx="575799" cy="261610"/>
          </a:xfrm>
          <a:prstGeom prst="rect">
            <a:avLst/>
          </a:prstGeom>
          <a:noFill/>
          <a:ln w="19050">
            <a:noFill/>
          </a:ln>
        </p:spPr>
        <p:txBody>
          <a:bodyPr wrap="none" rtlCol="0">
            <a:spAutoFit/>
          </a:bodyPr>
          <a:lstStyle/>
          <a:p>
            <a:r>
              <a:rPr lang="en-US" sz="1100" b="1" dirty="0" err="1" smtClean="0"/>
              <a:t>ComID</a:t>
            </a:r>
            <a:endParaRPr lang="en-US" sz="1100" b="1" dirty="0"/>
          </a:p>
        </p:txBody>
      </p:sp>
      <p:sp>
        <p:nvSpPr>
          <p:cNvPr id="92" name="TextBox 91"/>
          <p:cNvSpPr txBox="1"/>
          <p:nvPr/>
        </p:nvSpPr>
        <p:spPr>
          <a:xfrm>
            <a:off x="8077200" y="3167390"/>
            <a:ext cx="452368" cy="261610"/>
          </a:xfrm>
          <a:prstGeom prst="rect">
            <a:avLst/>
          </a:prstGeom>
          <a:noFill/>
        </p:spPr>
        <p:txBody>
          <a:bodyPr wrap="none" rtlCol="0">
            <a:spAutoFit/>
          </a:bodyPr>
          <a:lstStyle/>
          <a:p>
            <a:r>
              <a:rPr lang="en-US" sz="1100" b="1" dirty="0" smtClean="0"/>
              <a:t>(0,1)</a:t>
            </a:r>
            <a:endParaRPr lang="en-US" sz="1100" b="1" dirty="0"/>
          </a:p>
        </p:txBody>
      </p:sp>
      <p:sp>
        <p:nvSpPr>
          <p:cNvPr id="72" name="Title 1"/>
          <p:cNvSpPr>
            <a:spLocks noGrp="1"/>
          </p:cNvSpPr>
          <p:nvPr>
            <p:ph type="title"/>
          </p:nvPr>
        </p:nvSpPr>
        <p:spPr>
          <a:xfrm>
            <a:off x="533400" y="0"/>
            <a:ext cx="8229600" cy="1139825"/>
          </a:xfrm>
        </p:spPr>
        <p:txBody>
          <a:bodyPr/>
          <a:lstStyle/>
          <a:p>
            <a:r>
              <a:rPr lang="en-US" dirty="0" smtClean="0">
                <a:solidFill>
                  <a:schemeClr val="tx1"/>
                </a:solidFill>
              </a:rPr>
              <a:t>Elevation and Slope</a:t>
            </a:r>
            <a:endParaRPr lang="en-US" dirty="0">
              <a:solidFill>
                <a:schemeClr val="tx1"/>
              </a:solidFill>
            </a:endParaRPr>
          </a:p>
        </p:txBody>
      </p:sp>
      <p:sp>
        <p:nvSpPr>
          <p:cNvPr id="2" name="Slide Number Placeholder 1"/>
          <p:cNvSpPr>
            <a:spLocks noGrp="1"/>
          </p:cNvSpPr>
          <p:nvPr>
            <p:ph type="sldNum" sz="quarter" idx="12"/>
          </p:nvPr>
        </p:nvSpPr>
        <p:spPr/>
        <p:txBody>
          <a:bodyPr/>
          <a:lstStyle/>
          <a:p>
            <a:fld id="{878AE4B3-FE51-4F60-8523-600FF4E0E673}" type="slidenum">
              <a:rPr lang="en-US" smtClean="0"/>
              <a:pPr/>
              <a:t>19</a:t>
            </a:fld>
            <a:endParaRPr lang="en-US" dirty="0"/>
          </a:p>
        </p:txBody>
      </p:sp>
      <p:sp>
        <p:nvSpPr>
          <p:cNvPr id="65" name="Oval 64"/>
          <p:cNvSpPr/>
          <p:nvPr/>
        </p:nvSpPr>
        <p:spPr>
          <a:xfrm>
            <a:off x="5867400" y="3200400"/>
            <a:ext cx="1295400" cy="1143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73" name="Date Placeholder 3"/>
          <p:cNvSpPr txBox="1">
            <a:spLocks/>
          </p:cNvSpPr>
          <p:nvPr/>
        </p:nvSpPr>
        <p:spPr>
          <a:xfrm>
            <a:off x="0" y="6381750"/>
            <a:ext cx="2133600" cy="476250"/>
          </a:xfrm>
          <a:prstGeom prst="rect">
            <a:avLst/>
          </a:prstGeom>
        </p:spPr>
        <p:txBody>
          <a:bodyPr vert="horz"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400" dirty="0" smtClean="0"/>
              <a:t>Elevation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2400" dirty="0" smtClean="0"/>
              <a:t>and Slope</a:t>
            </a:r>
            <a:endParaRPr kumimoji="0" lang="en-US" sz="24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74" name="Oval 73"/>
          <p:cNvSpPr/>
          <p:nvPr/>
        </p:nvSpPr>
        <p:spPr>
          <a:xfrm>
            <a:off x="5334000" y="4495800"/>
            <a:ext cx="1295400" cy="1143000"/>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Tree>
    <p:extLst>
      <p:ext uri="{BB962C8B-B14F-4D97-AF65-F5344CB8AC3E}">
        <p14:creationId xmlns:p14="http://schemas.microsoft.com/office/powerpoint/2010/main" val="39406675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ElevSlopeTable</a:t>
            </a:r>
            <a:endParaRPr lang="en-US" dirty="0">
              <a:solidFill>
                <a:schemeClr val="tx1"/>
              </a:solidFill>
            </a:endParaRPr>
          </a:p>
        </p:txBody>
      </p:sp>
      <p:sp>
        <p:nvSpPr>
          <p:cNvPr id="3" name="Text Placeholder 2"/>
          <p:cNvSpPr>
            <a:spLocks noGrp="1"/>
          </p:cNvSpPr>
          <p:nvPr>
            <p:ph idx="1"/>
          </p:nvPr>
        </p:nvSpPr>
        <p:spPr/>
        <p:txBody>
          <a:bodyPr>
            <a:normAutofit fontScale="92500" lnSpcReduction="10000"/>
          </a:bodyPr>
          <a:lstStyle/>
          <a:p>
            <a:r>
              <a:rPr lang="en-US" dirty="0" smtClean="0"/>
              <a:t>The </a:t>
            </a:r>
            <a:r>
              <a:rPr lang="en-US" dirty="0" err="1" smtClean="0"/>
              <a:t>ElevSlope</a:t>
            </a:r>
            <a:r>
              <a:rPr lang="en-US" dirty="0" smtClean="0"/>
              <a:t> table provides maximum and minimum elevations and slopes for </a:t>
            </a:r>
            <a:r>
              <a:rPr lang="en-US" dirty="0" err="1" smtClean="0"/>
              <a:t>flowlines</a:t>
            </a:r>
            <a:r>
              <a:rPr lang="en-US" dirty="0" smtClean="0"/>
              <a:t>. This is used for velocity calculations and can be helpful for other user applications.</a:t>
            </a:r>
          </a:p>
          <a:p>
            <a:r>
              <a:rPr lang="en-US" dirty="0" smtClean="0"/>
              <a:t>The elevation/slope computation process:</a:t>
            </a:r>
          </a:p>
          <a:p>
            <a:pPr marL="880110" lvl="1" indent="-514350">
              <a:buFont typeface="+mj-lt"/>
              <a:buAutoNum type="arabicPeriod"/>
            </a:pPr>
            <a:r>
              <a:rPr lang="en-US" dirty="0" smtClean="0"/>
              <a:t>Step 1: Assign “Raw” elevations to </a:t>
            </a:r>
            <a:r>
              <a:rPr lang="en-US" dirty="0" err="1" smtClean="0"/>
              <a:t>flowlines</a:t>
            </a:r>
            <a:endParaRPr lang="en-US" dirty="0" smtClean="0"/>
          </a:p>
          <a:p>
            <a:pPr marL="880110" lvl="1" indent="-514350">
              <a:buFont typeface="+mj-lt"/>
              <a:buAutoNum type="arabicPeriod"/>
            </a:pPr>
            <a:r>
              <a:rPr lang="en-US" dirty="0" smtClean="0"/>
              <a:t>Step 2: Compute consistent elevations at nodes</a:t>
            </a:r>
          </a:p>
          <a:p>
            <a:pPr marL="880110" lvl="1" indent="-514350">
              <a:buFont typeface="+mj-lt"/>
              <a:buAutoNum type="arabicPeriod"/>
            </a:pPr>
            <a:r>
              <a:rPr lang="en-US" dirty="0" smtClean="0"/>
              <a:t>Step 3: “Smooth” the elevations along </a:t>
            </a:r>
            <a:r>
              <a:rPr lang="en-US" dirty="0" err="1" smtClean="0"/>
              <a:t>LevelPaths</a:t>
            </a:r>
            <a:endParaRPr lang="en-US" dirty="0" smtClean="0"/>
          </a:p>
          <a:p>
            <a:pPr>
              <a:buNone/>
            </a:pPr>
            <a:r>
              <a:rPr lang="en-US" dirty="0" smtClean="0"/>
              <a:t>	Elevation smoothing is needed to ensure that </a:t>
            </a:r>
            <a:r>
              <a:rPr lang="en-US" dirty="0" err="1" smtClean="0"/>
              <a:t>flowline</a:t>
            </a:r>
            <a:r>
              <a:rPr lang="en-US" dirty="0" smtClean="0"/>
              <a:t> slopes are not negative (water flowing downhill)</a:t>
            </a:r>
            <a:r>
              <a:rPr lang="en-US" dirty="0" smtClean="0">
                <a:solidFill>
                  <a:schemeClr val="bg1"/>
                </a:solidFill>
              </a:rPr>
              <a:t>Note: Minimum slope = 0.00001 (cm/cm)</a:t>
            </a:r>
            <a:endParaRPr lang="en-US" dirty="0">
              <a:solidFill>
                <a:schemeClr val="bg1"/>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20</a:t>
            </a:fld>
            <a:endParaRPr lang="en-US">
              <a:solidFill>
                <a:prstClr val="white"/>
              </a:solidFill>
              <a:cs typeface="Arial" charset="0"/>
            </a:endParaRPr>
          </a:p>
        </p:txBody>
      </p:sp>
      <p:sp>
        <p:nvSpPr>
          <p:cNvPr id="5" name="Date Placeholder 3"/>
          <p:cNvSpPr txBox="1">
            <a:spLocks/>
          </p:cNvSpPr>
          <p:nvPr/>
        </p:nvSpPr>
        <p:spPr>
          <a:xfrm>
            <a:off x="0" y="6381750"/>
            <a:ext cx="2133600" cy="476250"/>
          </a:xfrm>
          <a:prstGeom prst="rect">
            <a:avLst/>
          </a:prstGeom>
        </p:spPr>
        <p:txBody>
          <a:bodyPr vert="horz"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400" dirty="0" smtClean="0"/>
              <a:t>Elevation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2400" dirty="0" smtClean="0"/>
              <a:t>and Slope</a:t>
            </a:r>
            <a:endParaRPr kumimoji="0" lang="en-US" sz="24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7" name="Slide Number Placeholder 1"/>
          <p:cNvSpPr txBox="1">
            <a:spLocks/>
          </p:cNvSpPr>
          <p:nvPr/>
        </p:nvSpPr>
        <p:spPr>
          <a:xfrm>
            <a:off x="8610600" y="6477001"/>
            <a:ext cx="533400" cy="381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78AE4B3-FE51-4F60-8523-600FF4E0E673}"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Assign “Raw” Elevations</a:t>
            </a:r>
            <a:endParaRPr lang="en-US" dirty="0">
              <a:solidFill>
                <a:schemeClr val="tx1"/>
              </a:solidFill>
            </a:endParaRPr>
          </a:p>
        </p:txBody>
      </p:sp>
      <p:sp>
        <p:nvSpPr>
          <p:cNvPr id="8" name="Content Placeholder 7"/>
          <p:cNvSpPr>
            <a:spLocks noGrp="1"/>
          </p:cNvSpPr>
          <p:nvPr>
            <p:ph idx="1"/>
          </p:nvPr>
        </p:nvSpPr>
        <p:spPr/>
        <p:txBody>
          <a:bodyPr/>
          <a:lstStyle/>
          <a:p>
            <a:endParaRPr lang="en-US"/>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21</a:t>
            </a:fld>
            <a:endParaRPr lang="en-US">
              <a:solidFill>
                <a:prstClr val="white"/>
              </a:solidFill>
              <a:cs typeface="Arial" charset="0"/>
            </a:endParaRPr>
          </a:p>
        </p:txBody>
      </p:sp>
      <p:graphicFrame>
        <p:nvGraphicFramePr>
          <p:cNvPr id="4" name="Object 3"/>
          <p:cNvGraphicFramePr>
            <a:graphicFrameLocks noChangeAspect="1"/>
          </p:cNvGraphicFramePr>
          <p:nvPr/>
        </p:nvGraphicFramePr>
        <p:xfrm>
          <a:off x="457200" y="1126457"/>
          <a:ext cx="8458200" cy="5731543"/>
        </p:xfrm>
        <a:graphic>
          <a:graphicData uri="http://schemas.openxmlformats.org/presentationml/2006/ole">
            <mc:AlternateContent xmlns:mc="http://schemas.openxmlformats.org/markup-compatibility/2006">
              <mc:Choice xmlns:v="urn:schemas-microsoft-com:vml" Requires="v">
                <p:oleObj spid="_x0000_s2054" name="Bitmap Image" r:id="rId4" imgW="8295238" imgH="5619048" progId="PBrush">
                  <p:embed/>
                </p:oleObj>
              </mc:Choice>
              <mc:Fallback>
                <p:oleObj name="Bitmap Image" r:id="rId4" imgW="8295238" imgH="5619048" progId="PBrush">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126457"/>
                        <a:ext cx="8458200" cy="5731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 Box 10"/>
          <p:cNvSpPr txBox="1">
            <a:spLocks noChangeArrowheads="1"/>
          </p:cNvSpPr>
          <p:nvPr/>
        </p:nvSpPr>
        <p:spPr bwMode="auto">
          <a:xfrm>
            <a:off x="4876800" y="2057400"/>
            <a:ext cx="4083169" cy="646331"/>
          </a:xfrm>
          <a:prstGeom prst="rect">
            <a:avLst/>
          </a:prstGeom>
          <a:solidFill>
            <a:schemeClr val="tx2"/>
          </a:solidFill>
          <a:ln w="9525">
            <a:solidFill>
              <a:schemeClr val="bg1"/>
            </a:solidFill>
            <a:miter lim="800000"/>
            <a:headEnd/>
            <a:tailEnd/>
          </a:ln>
          <a:effectLst/>
        </p:spPr>
        <p:txBody>
          <a:bodyPr wrap="none">
            <a:spAutoFit/>
          </a:bodyPr>
          <a:lstStyle/>
          <a:p>
            <a:pPr algn="l" eaLnBrk="1" hangingPunct="1"/>
            <a:r>
              <a:rPr lang="en-US" dirty="0" smtClean="0">
                <a:solidFill>
                  <a:schemeClr val="bg1"/>
                </a:solidFill>
                <a:cs typeface="Arial" charset="0"/>
              </a:rPr>
              <a:t>Minimum elevation of headwater node</a:t>
            </a:r>
          </a:p>
          <a:p>
            <a:pPr algn="l" eaLnBrk="1" hangingPunct="1"/>
            <a:r>
              <a:rPr lang="en-US" dirty="0" smtClean="0">
                <a:solidFill>
                  <a:schemeClr val="bg1"/>
                </a:solidFill>
                <a:cs typeface="Arial" charset="0"/>
              </a:rPr>
              <a:t>area is the </a:t>
            </a:r>
            <a:r>
              <a:rPr lang="en-US" dirty="0" err="1" smtClean="0">
                <a:solidFill>
                  <a:schemeClr val="bg1"/>
                </a:solidFill>
                <a:cs typeface="Arial" charset="0"/>
              </a:rPr>
              <a:t>MaxElevRaw</a:t>
            </a:r>
            <a:r>
              <a:rPr lang="en-US" dirty="0" smtClean="0">
                <a:solidFill>
                  <a:schemeClr val="bg1"/>
                </a:solidFill>
                <a:cs typeface="Arial" charset="0"/>
              </a:rPr>
              <a:t> value</a:t>
            </a:r>
          </a:p>
        </p:txBody>
      </p:sp>
      <p:sp>
        <p:nvSpPr>
          <p:cNvPr id="6" name="Text Box 10"/>
          <p:cNvSpPr txBox="1">
            <a:spLocks noChangeArrowheads="1"/>
          </p:cNvSpPr>
          <p:nvPr/>
        </p:nvSpPr>
        <p:spPr bwMode="auto">
          <a:xfrm>
            <a:off x="4876800" y="4343400"/>
            <a:ext cx="4108817" cy="646331"/>
          </a:xfrm>
          <a:prstGeom prst="rect">
            <a:avLst/>
          </a:prstGeom>
          <a:solidFill>
            <a:schemeClr val="tx2"/>
          </a:solidFill>
          <a:ln w="9525">
            <a:solidFill>
              <a:schemeClr val="bg1"/>
            </a:solidFill>
            <a:miter lim="800000"/>
            <a:headEnd/>
            <a:tailEnd/>
          </a:ln>
          <a:effectLst/>
        </p:spPr>
        <p:txBody>
          <a:bodyPr wrap="none">
            <a:spAutoFit/>
          </a:bodyPr>
          <a:lstStyle/>
          <a:p>
            <a:pPr algn="l" eaLnBrk="1" hangingPunct="1"/>
            <a:r>
              <a:rPr lang="en-US" dirty="0" smtClean="0">
                <a:solidFill>
                  <a:schemeClr val="bg1"/>
                </a:solidFill>
                <a:cs typeface="Arial" charset="0"/>
              </a:rPr>
              <a:t>Minimum elevation of catchment is the</a:t>
            </a:r>
          </a:p>
          <a:p>
            <a:pPr algn="l" eaLnBrk="1" hangingPunct="1"/>
            <a:r>
              <a:rPr lang="en-US" dirty="0" err="1" smtClean="0">
                <a:solidFill>
                  <a:schemeClr val="bg1"/>
                </a:solidFill>
                <a:cs typeface="Arial" charset="0"/>
              </a:rPr>
              <a:t>MinElevRaw</a:t>
            </a:r>
            <a:r>
              <a:rPr lang="en-US" dirty="0" smtClean="0">
                <a:solidFill>
                  <a:schemeClr val="bg1"/>
                </a:solidFill>
                <a:cs typeface="Arial" charset="0"/>
              </a:rPr>
              <a:t> value</a:t>
            </a:r>
          </a:p>
        </p:txBody>
      </p:sp>
      <p:cxnSp>
        <p:nvCxnSpPr>
          <p:cNvPr id="7" name="Straight Arrow Connector 6"/>
          <p:cNvCxnSpPr/>
          <p:nvPr/>
        </p:nvCxnSpPr>
        <p:spPr>
          <a:xfrm flipH="1">
            <a:off x="4114800" y="2743200"/>
            <a:ext cx="762000" cy="838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4419600" y="4114800"/>
            <a:ext cx="457200" cy="2286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 name="Text Box 10"/>
          <p:cNvSpPr txBox="1">
            <a:spLocks noChangeArrowheads="1"/>
          </p:cNvSpPr>
          <p:nvPr/>
        </p:nvSpPr>
        <p:spPr bwMode="auto">
          <a:xfrm>
            <a:off x="4572000" y="5638800"/>
            <a:ext cx="4544834" cy="923330"/>
          </a:xfrm>
          <a:prstGeom prst="rect">
            <a:avLst/>
          </a:prstGeom>
          <a:solidFill>
            <a:schemeClr val="tx2"/>
          </a:solidFill>
          <a:ln w="9525">
            <a:solidFill>
              <a:schemeClr val="bg1"/>
            </a:solidFill>
            <a:miter lim="800000"/>
            <a:headEnd/>
            <a:tailEnd/>
          </a:ln>
          <a:effectLst/>
        </p:spPr>
        <p:txBody>
          <a:bodyPr wrap="none">
            <a:spAutoFit/>
          </a:bodyPr>
          <a:lstStyle/>
          <a:p>
            <a:pPr algn="l" eaLnBrk="1" hangingPunct="1"/>
            <a:r>
              <a:rPr lang="en-US" dirty="0" smtClean="0">
                <a:solidFill>
                  <a:schemeClr val="bg1"/>
                </a:solidFill>
                <a:cs typeface="Arial" charset="0"/>
              </a:rPr>
              <a:t>For “interior” </a:t>
            </a:r>
            <a:r>
              <a:rPr lang="en-US" dirty="0" err="1" smtClean="0">
                <a:solidFill>
                  <a:schemeClr val="bg1"/>
                </a:solidFill>
                <a:cs typeface="Arial" charset="0"/>
              </a:rPr>
              <a:t>flowlines</a:t>
            </a:r>
            <a:r>
              <a:rPr lang="en-US" dirty="0" smtClean="0">
                <a:solidFill>
                  <a:schemeClr val="bg1"/>
                </a:solidFill>
                <a:cs typeface="Arial" charset="0"/>
              </a:rPr>
              <a:t> the </a:t>
            </a:r>
            <a:r>
              <a:rPr lang="en-US" dirty="0" err="1" smtClean="0">
                <a:solidFill>
                  <a:schemeClr val="bg1"/>
                </a:solidFill>
                <a:cs typeface="Arial" charset="0"/>
              </a:rPr>
              <a:t>MinElevRaw</a:t>
            </a:r>
            <a:endParaRPr lang="en-US" dirty="0" smtClean="0">
              <a:solidFill>
                <a:schemeClr val="bg1"/>
              </a:solidFill>
              <a:cs typeface="Arial" charset="0"/>
            </a:endParaRPr>
          </a:p>
          <a:p>
            <a:pPr algn="l" eaLnBrk="1" hangingPunct="1"/>
            <a:r>
              <a:rPr lang="en-US" dirty="0" smtClean="0">
                <a:solidFill>
                  <a:schemeClr val="bg1"/>
                </a:solidFill>
                <a:cs typeface="Arial" charset="0"/>
              </a:rPr>
              <a:t>is set to the minimum catchment elevation,</a:t>
            </a:r>
          </a:p>
          <a:p>
            <a:pPr algn="l" eaLnBrk="1" hangingPunct="1"/>
            <a:r>
              <a:rPr lang="en-US" dirty="0" smtClean="0">
                <a:solidFill>
                  <a:schemeClr val="bg1"/>
                </a:solidFill>
                <a:cs typeface="Arial" charset="0"/>
              </a:rPr>
              <a:t>the </a:t>
            </a:r>
            <a:r>
              <a:rPr lang="en-US" dirty="0" err="1" smtClean="0">
                <a:solidFill>
                  <a:schemeClr val="bg1"/>
                </a:solidFill>
                <a:cs typeface="Arial" charset="0"/>
              </a:rPr>
              <a:t>MaxElevRaw</a:t>
            </a:r>
            <a:r>
              <a:rPr lang="en-US" dirty="0" smtClean="0">
                <a:solidFill>
                  <a:schemeClr val="bg1"/>
                </a:solidFill>
                <a:cs typeface="Arial" charset="0"/>
              </a:rPr>
              <a:t> is set to -9998 </a:t>
            </a:r>
          </a:p>
        </p:txBody>
      </p:sp>
      <p:cxnSp>
        <p:nvCxnSpPr>
          <p:cNvPr id="13" name="Straight Arrow Connector 12"/>
          <p:cNvCxnSpPr/>
          <p:nvPr/>
        </p:nvCxnSpPr>
        <p:spPr>
          <a:xfrm flipH="1" flipV="1">
            <a:off x="4038600" y="5334000"/>
            <a:ext cx="533400" cy="3810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 name="Date Placeholder 3"/>
          <p:cNvSpPr txBox="1">
            <a:spLocks/>
          </p:cNvSpPr>
          <p:nvPr/>
        </p:nvSpPr>
        <p:spPr>
          <a:xfrm>
            <a:off x="0" y="6381750"/>
            <a:ext cx="2133600" cy="476250"/>
          </a:xfrm>
          <a:prstGeom prst="rect">
            <a:avLst/>
          </a:prstGeom>
        </p:spPr>
        <p:txBody>
          <a:bodyPr vert="horz"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400" dirty="0" smtClean="0"/>
              <a:t>Elevation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2400" dirty="0" smtClean="0"/>
              <a:t>and Slope</a:t>
            </a:r>
            <a:endParaRPr kumimoji="0" lang="en-US" sz="24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14" name="Slide Number Placeholder 1"/>
          <p:cNvSpPr txBox="1">
            <a:spLocks/>
          </p:cNvSpPr>
          <p:nvPr/>
        </p:nvSpPr>
        <p:spPr>
          <a:xfrm>
            <a:off x="8610600" y="6477001"/>
            <a:ext cx="533400" cy="381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78AE4B3-FE51-4F60-8523-600FF4E0E673}"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21</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Consistent Elevations at Nodes</a:t>
            </a:r>
            <a:endParaRPr lang="en-US" dirty="0">
              <a:solidFill>
                <a:schemeClr val="tx1"/>
              </a:solidFill>
            </a:endParaRPr>
          </a:p>
        </p:txBody>
      </p:sp>
      <p:sp>
        <p:nvSpPr>
          <p:cNvPr id="11" name="Slide Number Placeholder 10"/>
          <p:cNvSpPr>
            <a:spLocks noGrp="1"/>
          </p:cNvSpPr>
          <p:nvPr>
            <p:ph type="sldNum" sz="quarter" idx="12"/>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22</a:t>
            </a:fld>
            <a:endParaRPr lang="en-US">
              <a:solidFill>
                <a:prstClr val="white"/>
              </a:solidFill>
              <a:cs typeface="Arial" charset="0"/>
            </a:endParaRPr>
          </a:p>
        </p:txBody>
      </p:sp>
      <p:pic>
        <p:nvPicPr>
          <p:cNvPr id="9218" name="Picture 2"/>
          <p:cNvPicPr>
            <a:picLocks noChangeAspect="1" noChangeArrowheads="1"/>
          </p:cNvPicPr>
          <p:nvPr/>
        </p:nvPicPr>
        <p:blipFill>
          <a:blip r:embed="rId3" cstate="print"/>
          <a:srcRect/>
          <a:stretch>
            <a:fillRect/>
          </a:stretch>
        </p:blipFill>
        <p:spPr bwMode="auto">
          <a:xfrm>
            <a:off x="609600" y="1640866"/>
            <a:ext cx="7677150" cy="5217134"/>
          </a:xfrm>
          <a:prstGeom prst="rect">
            <a:avLst/>
          </a:prstGeom>
          <a:noFill/>
          <a:ln w="9525">
            <a:noFill/>
            <a:miter lim="800000"/>
            <a:headEnd/>
            <a:tailEnd/>
          </a:ln>
        </p:spPr>
      </p:pic>
      <p:sp>
        <p:nvSpPr>
          <p:cNvPr id="5" name="Text Box 10"/>
          <p:cNvSpPr txBox="1">
            <a:spLocks noChangeArrowheads="1"/>
          </p:cNvSpPr>
          <p:nvPr/>
        </p:nvSpPr>
        <p:spPr bwMode="auto">
          <a:xfrm>
            <a:off x="4724400" y="3429000"/>
            <a:ext cx="2448106" cy="1477328"/>
          </a:xfrm>
          <a:prstGeom prst="rect">
            <a:avLst/>
          </a:prstGeom>
          <a:solidFill>
            <a:schemeClr val="tx2"/>
          </a:solidFill>
          <a:ln w="9525">
            <a:solidFill>
              <a:schemeClr val="bg1"/>
            </a:solidFill>
            <a:miter lim="800000"/>
            <a:headEnd/>
            <a:tailEnd/>
          </a:ln>
          <a:effectLst/>
        </p:spPr>
        <p:txBody>
          <a:bodyPr wrap="none">
            <a:spAutoFit/>
          </a:bodyPr>
          <a:lstStyle/>
          <a:p>
            <a:pPr algn="l" eaLnBrk="1" hangingPunct="1"/>
            <a:r>
              <a:rPr lang="en-US" dirty="0" err="1" smtClean="0">
                <a:solidFill>
                  <a:schemeClr val="bg1"/>
                </a:solidFill>
                <a:cs typeface="Arial" charset="0"/>
              </a:rPr>
              <a:t>ComID</a:t>
            </a:r>
            <a:r>
              <a:rPr lang="en-US" dirty="0" smtClean="0">
                <a:solidFill>
                  <a:schemeClr val="bg1"/>
                </a:solidFill>
                <a:cs typeface="Arial" charset="0"/>
              </a:rPr>
              <a:t> = 14639831</a:t>
            </a:r>
          </a:p>
          <a:p>
            <a:pPr algn="l" eaLnBrk="1" hangingPunct="1"/>
            <a:r>
              <a:rPr lang="en-US" dirty="0" err="1" smtClean="0">
                <a:solidFill>
                  <a:schemeClr val="bg1"/>
                </a:solidFill>
                <a:cs typeface="Arial" charset="0"/>
              </a:rPr>
              <a:t>MaxElevRaw</a:t>
            </a:r>
            <a:r>
              <a:rPr lang="en-US" dirty="0" smtClean="0">
                <a:solidFill>
                  <a:schemeClr val="bg1"/>
                </a:solidFill>
                <a:cs typeface="Arial" charset="0"/>
              </a:rPr>
              <a:t> = -9998</a:t>
            </a:r>
          </a:p>
          <a:p>
            <a:pPr algn="l" eaLnBrk="1" hangingPunct="1"/>
            <a:r>
              <a:rPr lang="en-US" dirty="0" err="1" smtClean="0">
                <a:solidFill>
                  <a:schemeClr val="bg1"/>
                </a:solidFill>
                <a:cs typeface="Arial" charset="0"/>
              </a:rPr>
              <a:t>MinElevRaw</a:t>
            </a:r>
            <a:r>
              <a:rPr lang="en-US" dirty="0" smtClean="0">
                <a:solidFill>
                  <a:schemeClr val="bg1"/>
                </a:solidFill>
                <a:cs typeface="Arial" charset="0"/>
              </a:rPr>
              <a:t> = 38864</a:t>
            </a:r>
          </a:p>
          <a:p>
            <a:pPr algn="l" eaLnBrk="1" hangingPunct="1"/>
            <a:r>
              <a:rPr lang="en-US" dirty="0" err="1" smtClean="0">
                <a:solidFill>
                  <a:schemeClr val="bg1"/>
                </a:solidFill>
                <a:cs typeface="Arial" charset="0"/>
              </a:rPr>
              <a:t>MaxElevSmo</a:t>
            </a:r>
            <a:r>
              <a:rPr lang="en-US" dirty="0" smtClean="0">
                <a:solidFill>
                  <a:schemeClr val="bg1"/>
                </a:solidFill>
                <a:cs typeface="Arial" charset="0"/>
              </a:rPr>
              <a:t> = 39425</a:t>
            </a:r>
          </a:p>
          <a:p>
            <a:pPr algn="l" eaLnBrk="1" hangingPunct="1"/>
            <a:r>
              <a:rPr lang="en-US" dirty="0" err="1" smtClean="0">
                <a:solidFill>
                  <a:schemeClr val="bg1"/>
                </a:solidFill>
                <a:cs typeface="Arial" charset="0"/>
              </a:rPr>
              <a:t>MinElevSmo</a:t>
            </a:r>
            <a:r>
              <a:rPr lang="en-US" dirty="0" smtClean="0">
                <a:solidFill>
                  <a:schemeClr val="bg1"/>
                </a:solidFill>
                <a:cs typeface="Arial" charset="0"/>
              </a:rPr>
              <a:t> = 38919</a:t>
            </a:r>
          </a:p>
        </p:txBody>
      </p:sp>
      <p:sp>
        <p:nvSpPr>
          <p:cNvPr id="6" name="Text Box 10"/>
          <p:cNvSpPr txBox="1">
            <a:spLocks noChangeArrowheads="1"/>
          </p:cNvSpPr>
          <p:nvPr/>
        </p:nvSpPr>
        <p:spPr bwMode="auto">
          <a:xfrm>
            <a:off x="4572000" y="5380672"/>
            <a:ext cx="2448106" cy="1477328"/>
          </a:xfrm>
          <a:prstGeom prst="rect">
            <a:avLst/>
          </a:prstGeom>
          <a:solidFill>
            <a:schemeClr val="tx2"/>
          </a:solidFill>
          <a:ln w="9525">
            <a:solidFill>
              <a:schemeClr val="bg1"/>
            </a:solidFill>
            <a:miter lim="800000"/>
            <a:headEnd/>
            <a:tailEnd/>
          </a:ln>
          <a:effectLst/>
        </p:spPr>
        <p:txBody>
          <a:bodyPr wrap="none">
            <a:spAutoFit/>
          </a:bodyPr>
          <a:lstStyle/>
          <a:p>
            <a:pPr algn="l" eaLnBrk="1" hangingPunct="1"/>
            <a:r>
              <a:rPr lang="en-US" dirty="0" err="1" smtClean="0">
                <a:solidFill>
                  <a:schemeClr val="bg1"/>
                </a:solidFill>
                <a:cs typeface="Arial" charset="0"/>
              </a:rPr>
              <a:t>ComID</a:t>
            </a:r>
            <a:r>
              <a:rPr lang="en-US" dirty="0" smtClean="0">
                <a:solidFill>
                  <a:schemeClr val="bg1"/>
                </a:solidFill>
                <a:cs typeface="Arial" charset="0"/>
              </a:rPr>
              <a:t> = 14639831</a:t>
            </a:r>
          </a:p>
          <a:p>
            <a:pPr algn="l" eaLnBrk="1" hangingPunct="1"/>
            <a:r>
              <a:rPr lang="en-US" dirty="0" err="1" smtClean="0">
                <a:solidFill>
                  <a:schemeClr val="bg1"/>
                </a:solidFill>
                <a:cs typeface="Arial" charset="0"/>
              </a:rPr>
              <a:t>MaxElevRaw</a:t>
            </a:r>
            <a:r>
              <a:rPr lang="en-US" dirty="0" smtClean="0">
                <a:solidFill>
                  <a:schemeClr val="bg1"/>
                </a:solidFill>
                <a:cs typeface="Arial" charset="0"/>
              </a:rPr>
              <a:t> = 46664</a:t>
            </a:r>
          </a:p>
          <a:p>
            <a:pPr algn="l" eaLnBrk="1" hangingPunct="1"/>
            <a:r>
              <a:rPr lang="en-US" dirty="0" err="1" smtClean="0">
                <a:solidFill>
                  <a:schemeClr val="bg1"/>
                </a:solidFill>
                <a:cs typeface="Arial" charset="0"/>
              </a:rPr>
              <a:t>MinElevRaw</a:t>
            </a:r>
            <a:r>
              <a:rPr lang="en-US" dirty="0" smtClean="0">
                <a:solidFill>
                  <a:schemeClr val="bg1"/>
                </a:solidFill>
                <a:cs typeface="Arial" charset="0"/>
              </a:rPr>
              <a:t> = 38919</a:t>
            </a:r>
          </a:p>
          <a:p>
            <a:pPr algn="l" eaLnBrk="1" hangingPunct="1"/>
            <a:r>
              <a:rPr lang="en-US" dirty="0" err="1" smtClean="0">
                <a:solidFill>
                  <a:schemeClr val="bg1"/>
                </a:solidFill>
                <a:cs typeface="Arial" charset="0"/>
              </a:rPr>
              <a:t>MaxElevSmo</a:t>
            </a:r>
            <a:r>
              <a:rPr lang="en-US" dirty="0" smtClean="0">
                <a:solidFill>
                  <a:schemeClr val="bg1"/>
                </a:solidFill>
                <a:cs typeface="Arial" charset="0"/>
              </a:rPr>
              <a:t> = 46664</a:t>
            </a:r>
          </a:p>
          <a:p>
            <a:pPr algn="l" eaLnBrk="1" hangingPunct="1"/>
            <a:r>
              <a:rPr lang="en-US" dirty="0" err="1" smtClean="0">
                <a:solidFill>
                  <a:schemeClr val="bg1"/>
                </a:solidFill>
                <a:cs typeface="Arial" charset="0"/>
              </a:rPr>
              <a:t>MinElevSmo</a:t>
            </a:r>
            <a:r>
              <a:rPr lang="en-US" dirty="0" smtClean="0">
                <a:solidFill>
                  <a:schemeClr val="bg1"/>
                </a:solidFill>
                <a:cs typeface="Arial" charset="0"/>
              </a:rPr>
              <a:t> = 38919</a:t>
            </a:r>
          </a:p>
        </p:txBody>
      </p:sp>
      <p:sp>
        <p:nvSpPr>
          <p:cNvPr id="7" name="Text Box 10"/>
          <p:cNvSpPr txBox="1">
            <a:spLocks noChangeArrowheads="1"/>
          </p:cNvSpPr>
          <p:nvPr/>
        </p:nvSpPr>
        <p:spPr bwMode="auto">
          <a:xfrm>
            <a:off x="914400" y="3810000"/>
            <a:ext cx="2512226" cy="1477328"/>
          </a:xfrm>
          <a:prstGeom prst="rect">
            <a:avLst/>
          </a:prstGeom>
          <a:solidFill>
            <a:schemeClr val="tx2"/>
          </a:solidFill>
          <a:ln w="9525">
            <a:solidFill>
              <a:schemeClr val="bg1"/>
            </a:solidFill>
            <a:miter lim="800000"/>
            <a:headEnd/>
            <a:tailEnd/>
          </a:ln>
          <a:effectLst/>
        </p:spPr>
        <p:txBody>
          <a:bodyPr wrap="none">
            <a:spAutoFit/>
          </a:bodyPr>
          <a:lstStyle/>
          <a:p>
            <a:pPr algn="l" eaLnBrk="1" hangingPunct="1"/>
            <a:r>
              <a:rPr lang="en-US" dirty="0" err="1" smtClean="0">
                <a:solidFill>
                  <a:schemeClr val="bg1"/>
                </a:solidFill>
                <a:cs typeface="Arial" charset="0"/>
              </a:rPr>
              <a:t>ComID</a:t>
            </a:r>
            <a:r>
              <a:rPr lang="en-US" dirty="0" smtClean="0">
                <a:solidFill>
                  <a:schemeClr val="bg1"/>
                </a:solidFill>
                <a:cs typeface="Arial" charset="0"/>
              </a:rPr>
              <a:t> = 14639833</a:t>
            </a:r>
          </a:p>
          <a:p>
            <a:pPr algn="l" eaLnBrk="1" hangingPunct="1"/>
            <a:r>
              <a:rPr lang="en-US" dirty="0" err="1" smtClean="0">
                <a:solidFill>
                  <a:schemeClr val="bg1"/>
                </a:solidFill>
                <a:cs typeface="Arial" charset="0"/>
              </a:rPr>
              <a:t>MaxElevRaw</a:t>
            </a:r>
            <a:r>
              <a:rPr lang="en-US" dirty="0" smtClean="0">
                <a:solidFill>
                  <a:schemeClr val="bg1"/>
                </a:solidFill>
                <a:cs typeface="Arial" charset="0"/>
              </a:rPr>
              <a:t> = -9998</a:t>
            </a:r>
          </a:p>
          <a:p>
            <a:pPr algn="l" eaLnBrk="1" hangingPunct="1"/>
            <a:r>
              <a:rPr lang="en-US" dirty="0" err="1" smtClean="0">
                <a:solidFill>
                  <a:schemeClr val="bg1"/>
                </a:solidFill>
                <a:cs typeface="Arial" charset="0"/>
              </a:rPr>
              <a:t>MinElevRaw</a:t>
            </a:r>
            <a:r>
              <a:rPr lang="en-US" dirty="0" smtClean="0">
                <a:solidFill>
                  <a:schemeClr val="bg1"/>
                </a:solidFill>
                <a:cs typeface="Arial" charset="0"/>
              </a:rPr>
              <a:t> = 38360</a:t>
            </a:r>
          </a:p>
          <a:p>
            <a:pPr algn="l" eaLnBrk="1" hangingPunct="1"/>
            <a:r>
              <a:rPr lang="en-US" dirty="0" err="1" smtClean="0">
                <a:solidFill>
                  <a:schemeClr val="bg1"/>
                </a:solidFill>
                <a:cs typeface="Arial" charset="0"/>
              </a:rPr>
              <a:t>MaxElevSmo</a:t>
            </a:r>
            <a:r>
              <a:rPr lang="en-US" dirty="0" smtClean="0">
                <a:solidFill>
                  <a:schemeClr val="bg1"/>
                </a:solidFill>
                <a:cs typeface="Arial" charset="0"/>
              </a:rPr>
              <a:t> = 38919</a:t>
            </a:r>
          </a:p>
          <a:p>
            <a:pPr algn="l" eaLnBrk="1" hangingPunct="1"/>
            <a:r>
              <a:rPr lang="en-US" dirty="0" err="1" smtClean="0">
                <a:solidFill>
                  <a:schemeClr val="bg1"/>
                </a:solidFill>
                <a:cs typeface="Arial" charset="0"/>
              </a:rPr>
              <a:t>MinElevSmo</a:t>
            </a:r>
            <a:r>
              <a:rPr lang="en-US" dirty="0" smtClean="0">
                <a:solidFill>
                  <a:schemeClr val="bg1"/>
                </a:solidFill>
                <a:cs typeface="Arial" charset="0"/>
              </a:rPr>
              <a:t> = 38384</a:t>
            </a:r>
          </a:p>
        </p:txBody>
      </p:sp>
      <p:sp>
        <p:nvSpPr>
          <p:cNvPr id="8" name="Oval 7"/>
          <p:cNvSpPr/>
          <p:nvPr/>
        </p:nvSpPr>
        <p:spPr>
          <a:xfrm>
            <a:off x="3657600" y="3733800"/>
            <a:ext cx="381000" cy="4572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9" name="Text Box 10"/>
          <p:cNvSpPr txBox="1">
            <a:spLocks noChangeArrowheads="1"/>
          </p:cNvSpPr>
          <p:nvPr/>
        </p:nvSpPr>
        <p:spPr bwMode="auto">
          <a:xfrm>
            <a:off x="2590800" y="2133600"/>
            <a:ext cx="2877711" cy="369332"/>
          </a:xfrm>
          <a:prstGeom prst="rect">
            <a:avLst/>
          </a:prstGeom>
          <a:solidFill>
            <a:schemeClr val="tx2"/>
          </a:solidFill>
          <a:ln w="9525">
            <a:solidFill>
              <a:schemeClr val="bg1"/>
            </a:solidFill>
            <a:miter lim="800000"/>
            <a:headEnd/>
            <a:tailEnd/>
          </a:ln>
          <a:effectLst/>
        </p:spPr>
        <p:txBody>
          <a:bodyPr wrap="none">
            <a:spAutoFit/>
          </a:bodyPr>
          <a:lstStyle/>
          <a:p>
            <a:pPr algn="l" eaLnBrk="1" hangingPunct="1"/>
            <a:r>
              <a:rPr lang="en-US" dirty="0" smtClean="0">
                <a:solidFill>
                  <a:schemeClr val="bg1"/>
                </a:solidFill>
                <a:cs typeface="Arial" charset="0"/>
              </a:rPr>
              <a:t>Note: Elevations are in cm</a:t>
            </a:r>
          </a:p>
        </p:txBody>
      </p:sp>
      <p:sp>
        <p:nvSpPr>
          <p:cNvPr id="10" name="Date Placeholder 3"/>
          <p:cNvSpPr txBox="1">
            <a:spLocks/>
          </p:cNvSpPr>
          <p:nvPr/>
        </p:nvSpPr>
        <p:spPr>
          <a:xfrm>
            <a:off x="0" y="6381750"/>
            <a:ext cx="2133600" cy="476250"/>
          </a:xfrm>
          <a:prstGeom prst="rect">
            <a:avLst/>
          </a:prstGeom>
        </p:spPr>
        <p:txBody>
          <a:bodyPr vert="horz"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400" dirty="0" smtClean="0"/>
              <a:t>Elevation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2400" dirty="0" smtClean="0"/>
              <a:t>and Slope</a:t>
            </a:r>
            <a:endParaRPr kumimoji="0" lang="en-US" sz="24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12" name="Slide Number Placeholder 1"/>
          <p:cNvSpPr txBox="1">
            <a:spLocks/>
          </p:cNvSpPr>
          <p:nvPr/>
        </p:nvSpPr>
        <p:spPr>
          <a:xfrm>
            <a:off x="8610600" y="6477001"/>
            <a:ext cx="533400" cy="381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78AE4B3-FE51-4F60-8523-600FF4E0E673}"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22</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extLst>
              <p:ext uri="{D42A27DB-BD31-4B8C-83A1-F6EECF244321}">
                <p14:modId xmlns:p14="http://schemas.microsoft.com/office/powerpoint/2010/main" val="4222384489"/>
              </p:ext>
            </p:extLst>
          </p:nvPr>
        </p:nvGraphicFramePr>
        <p:xfrm>
          <a:off x="0" y="1295400"/>
          <a:ext cx="9144000" cy="5143500"/>
        </p:xfrm>
        <a:graphic>
          <a:graphicData uri="http://schemas.openxmlformats.org/presentationml/2006/ole">
            <mc:AlternateContent xmlns:mc="http://schemas.openxmlformats.org/markup-compatibility/2006">
              <mc:Choice xmlns:v="urn:schemas-microsoft-com:vml" Requires="v">
                <p:oleObj spid="_x0000_s3078" name="Chart" r:id="rId5" imgW="5486400" imgH="3086100" progId="Excel.Sheet.8">
                  <p:embed/>
                </p:oleObj>
              </mc:Choice>
              <mc:Fallback>
                <p:oleObj name="Chart" r:id="rId5" imgW="5486400" imgH="3086100" progId="Excel.Shee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95400"/>
                        <a:ext cx="9144000" cy="514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tle 2"/>
          <p:cNvSpPr>
            <a:spLocks noGrp="1"/>
          </p:cNvSpPr>
          <p:nvPr>
            <p:ph type="title"/>
          </p:nvPr>
        </p:nvSpPr>
        <p:spPr/>
        <p:txBody>
          <a:bodyPr/>
          <a:lstStyle/>
          <a:p>
            <a:r>
              <a:rPr lang="en-US" dirty="0" smtClean="0">
                <a:solidFill>
                  <a:schemeClr val="tx1"/>
                </a:solidFill>
              </a:rPr>
              <a:t>Elevation Smoothing</a:t>
            </a:r>
            <a:endParaRPr lang="en-US" dirty="0">
              <a:solidFill>
                <a:schemeClr val="tx1"/>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23</a:t>
            </a:fld>
            <a:endParaRPr lang="en-US">
              <a:solidFill>
                <a:prstClr val="white"/>
              </a:solidFill>
              <a:cs typeface="Arial" charset="0"/>
            </a:endParaRPr>
          </a:p>
        </p:txBody>
      </p:sp>
      <p:sp>
        <p:nvSpPr>
          <p:cNvPr id="5" name="Date Placeholder 3"/>
          <p:cNvSpPr txBox="1">
            <a:spLocks/>
          </p:cNvSpPr>
          <p:nvPr/>
        </p:nvSpPr>
        <p:spPr>
          <a:xfrm>
            <a:off x="0" y="6381750"/>
            <a:ext cx="2133600" cy="476250"/>
          </a:xfrm>
          <a:prstGeom prst="rect">
            <a:avLst/>
          </a:prstGeom>
        </p:spPr>
        <p:txBody>
          <a:bodyPr vert="horz"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400" dirty="0" smtClean="0"/>
              <a:t>Elevation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2400" dirty="0" smtClean="0"/>
              <a:t>and Slope</a:t>
            </a:r>
            <a:endParaRPr kumimoji="0" lang="en-US" sz="24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7" name="Slide Number Placeholder 1"/>
          <p:cNvSpPr txBox="1">
            <a:spLocks/>
          </p:cNvSpPr>
          <p:nvPr/>
        </p:nvSpPr>
        <p:spPr>
          <a:xfrm>
            <a:off x="8610600" y="6477001"/>
            <a:ext cx="533400" cy="381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78AE4B3-FE51-4F60-8523-600FF4E0E673}"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23</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24</a:t>
            </a:fld>
            <a:endParaRPr lang="en-US">
              <a:solidFill>
                <a:prstClr val="white"/>
              </a:solidFill>
              <a:cs typeface="Arial" charset="0"/>
            </a:endParaRPr>
          </a:p>
        </p:txBody>
      </p:sp>
      <p:sp>
        <p:nvSpPr>
          <p:cNvPr id="3" name="Title 2"/>
          <p:cNvSpPr>
            <a:spLocks noGrp="1"/>
          </p:cNvSpPr>
          <p:nvPr>
            <p:ph type="title"/>
          </p:nvPr>
        </p:nvSpPr>
        <p:spPr>
          <a:xfrm>
            <a:off x="609600" y="0"/>
            <a:ext cx="7772400" cy="1362456"/>
          </a:xfrm>
        </p:spPr>
        <p:txBody>
          <a:bodyPr/>
          <a:lstStyle/>
          <a:p>
            <a:r>
              <a:rPr lang="en-US" dirty="0" smtClean="0">
                <a:solidFill>
                  <a:schemeClr val="tx1"/>
                </a:solidFill>
              </a:rPr>
              <a:t>The </a:t>
            </a:r>
            <a:r>
              <a:rPr lang="en-US" dirty="0" err="1" smtClean="0">
                <a:solidFill>
                  <a:schemeClr val="tx1"/>
                </a:solidFill>
              </a:rPr>
              <a:t>ElevSlope</a:t>
            </a:r>
            <a:r>
              <a:rPr lang="en-US" dirty="0" smtClean="0">
                <a:solidFill>
                  <a:schemeClr val="tx1"/>
                </a:solidFill>
              </a:rPr>
              <a:t> Table</a:t>
            </a:r>
            <a:endParaRPr lang="en-US" dirty="0">
              <a:solidFill>
                <a:schemeClr val="tx1"/>
              </a:solidFill>
            </a:endParaRPr>
          </a:p>
        </p:txBody>
      </p:sp>
      <p:pic>
        <p:nvPicPr>
          <p:cNvPr id="7172" name="Picture 4"/>
          <p:cNvPicPr>
            <a:picLocks noChangeAspect="1" noChangeArrowheads="1"/>
          </p:cNvPicPr>
          <p:nvPr/>
        </p:nvPicPr>
        <p:blipFill>
          <a:blip r:embed="rId3" cstate="print"/>
          <a:srcRect/>
          <a:stretch>
            <a:fillRect/>
          </a:stretch>
        </p:blipFill>
        <p:spPr bwMode="auto">
          <a:xfrm>
            <a:off x="0" y="1600200"/>
            <a:ext cx="9094158" cy="4290716"/>
          </a:xfrm>
          <a:prstGeom prst="rect">
            <a:avLst/>
          </a:prstGeom>
          <a:noFill/>
          <a:ln w="9525">
            <a:noFill/>
            <a:miter lim="800000"/>
            <a:headEnd/>
            <a:tailEnd/>
          </a:ln>
        </p:spPr>
      </p:pic>
      <p:cxnSp>
        <p:nvCxnSpPr>
          <p:cNvPr id="8" name="Straight Connector 7"/>
          <p:cNvCxnSpPr/>
          <p:nvPr/>
        </p:nvCxnSpPr>
        <p:spPr>
          <a:xfrm>
            <a:off x="381000" y="4038600"/>
            <a:ext cx="563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Date Placeholder 3"/>
          <p:cNvSpPr txBox="1">
            <a:spLocks/>
          </p:cNvSpPr>
          <p:nvPr/>
        </p:nvSpPr>
        <p:spPr>
          <a:xfrm>
            <a:off x="0" y="6381750"/>
            <a:ext cx="2133600" cy="476250"/>
          </a:xfrm>
          <a:prstGeom prst="rect">
            <a:avLst/>
          </a:prstGeom>
        </p:spPr>
        <p:txBody>
          <a:bodyPr vert="horz"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400" dirty="0" smtClean="0"/>
              <a:t>Elevation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2400" dirty="0" smtClean="0"/>
              <a:t>and Slope</a:t>
            </a:r>
            <a:endParaRPr kumimoji="0" lang="en-US" sz="24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7" name="Slide Number Placeholder 1"/>
          <p:cNvSpPr txBox="1">
            <a:spLocks/>
          </p:cNvSpPr>
          <p:nvPr/>
        </p:nvSpPr>
        <p:spPr>
          <a:xfrm>
            <a:off x="8610600" y="6477001"/>
            <a:ext cx="533400" cy="381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78AE4B3-FE51-4F60-8523-600FF4E0E673}"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24</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 name="Rectangle 1053"/>
          <p:cNvSpPr/>
          <p:nvPr/>
        </p:nvSpPr>
        <p:spPr>
          <a:xfrm>
            <a:off x="1981200" y="457200"/>
            <a:ext cx="5486400" cy="579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grpSp>
        <p:nvGrpSpPr>
          <p:cNvPr id="3" name="Group 49"/>
          <p:cNvGrpSpPr/>
          <p:nvPr/>
        </p:nvGrpSpPr>
        <p:grpSpPr>
          <a:xfrm>
            <a:off x="133349" y="199055"/>
            <a:ext cx="1619251" cy="2239345"/>
            <a:chOff x="133349" y="199055"/>
            <a:chExt cx="1619251" cy="2239345"/>
          </a:xfrm>
        </p:grpSpPr>
        <p:pic>
          <p:nvPicPr>
            <p:cNvPr id="1034" name="Picture 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8905"/>
            <a:stretch/>
          </p:blipFill>
          <p:spPr bwMode="auto">
            <a:xfrm>
              <a:off x="133349" y="1647486"/>
              <a:ext cx="1619251" cy="79091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46" name="Picture 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3079"/>
            <a:stretch/>
          </p:blipFill>
          <p:spPr bwMode="auto">
            <a:xfrm>
              <a:off x="133349" y="199055"/>
              <a:ext cx="1619251" cy="14478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042"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055" y="1670133"/>
              <a:ext cx="304799" cy="29440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8" name="TextBox 27"/>
            <p:cNvSpPr txBox="1"/>
            <p:nvPr/>
          </p:nvSpPr>
          <p:spPr>
            <a:xfrm>
              <a:off x="502465" y="1708782"/>
              <a:ext cx="1250135" cy="261610"/>
            </a:xfrm>
            <a:prstGeom prst="rect">
              <a:avLst/>
            </a:prstGeom>
            <a:solidFill>
              <a:schemeClr val="tx1"/>
            </a:solidFill>
            <a:ln>
              <a:noFill/>
            </a:ln>
          </p:spPr>
          <p:txBody>
            <a:bodyPr wrap="square" rtlCol="0">
              <a:spAutoFit/>
            </a:bodyPr>
            <a:lstStyle/>
            <a:p>
              <a:r>
                <a:rPr lang="en-US" sz="1050" dirty="0" smtClean="0">
                  <a:solidFill>
                    <a:schemeClr val="bg1"/>
                  </a:solidFill>
                </a:rPr>
                <a:t>Raster</a:t>
              </a:r>
              <a:endParaRPr lang="en-US" sz="1050" dirty="0">
                <a:solidFill>
                  <a:schemeClr val="bg1"/>
                </a:solidFill>
              </a:endParaRPr>
            </a:p>
          </p:txBody>
        </p:sp>
      </p:grpSp>
      <p:pic>
        <p:nvPicPr>
          <p:cNvPr id="51" name="Picture 15"/>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5403334" y="5301693"/>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TextBox 32"/>
          <p:cNvSpPr txBox="1"/>
          <p:nvPr/>
        </p:nvSpPr>
        <p:spPr>
          <a:xfrm rot="19127344">
            <a:off x="5398666" y="5502826"/>
            <a:ext cx="872355" cy="261610"/>
          </a:xfrm>
          <a:prstGeom prst="rect">
            <a:avLst/>
          </a:prstGeom>
          <a:noFill/>
        </p:spPr>
        <p:txBody>
          <a:bodyPr wrap="none" rtlCol="0">
            <a:spAutoFit/>
          </a:bodyPr>
          <a:lstStyle/>
          <a:p>
            <a:r>
              <a:rPr lang="en-US" sz="1100" b="1" dirty="0" err="1" smtClean="0">
                <a:solidFill>
                  <a:srgbClr val="0000FF"/>
                </a:solidFill>
              </a:rPr>
              <a:t>PlusFlowAR</a:t>
            </a:r>
            <a:endParaRPr lang="en-US" sz="1100" b="1" dirty="0">
              <a:solidFill>
                <a:srgbClr val="0000FF"/>
              </a:solidFill>
            </a:endParaRPr>
          </a:p>
        </p:txBody>
      </p:sp>
      <p:pic>
        <p:nvPicPr>
          <p:cNvPr id="53" name="Picture 15"/>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2785715" y="5298334"/>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TextBox 53"/>
          <p:cNvSpPr txBox="1"/>
          <p:nvPr/>
        </p:nvSpPr>
        <p:spPr>
          <a:xfrm rot="19237448">
            <a:off x="2777410" y="5436788"/>
            <a:ext cx="902811" cy="430887"/>
          </a:xfrm>
          <a:prstGeom prst="rect">
            <a:avLst/>
          </a:prstGeom>
          <a:noFill/>
        </p:spPr>
        <p:txBody>
          <a:bodyPr wrap="none" rtlCol="0">
            <a:spAutoFit/>
          </a:bodyPr>
          <a:lstStyle/>
          <a:p>
            <a:r>
              <a:rPr lang="en-US" sz="1100" b="1" dirty="0" err="1" smtClean="0">
                <a:solidFill>
                  <a:srgbClr val="0000FF"/>
                </a:solidFill>
              </a:rPr>
              <a:t>PlusARPoint</a:t>
            </a:r>
            <a:endParaRPr lang="en-US" sz="1100" b="1" dirty="0" smtClean="0">
              <a:solidFill>
                <a:srgbClr val="0000FF"/>
              </a:solidFill>
            </a:endParaRPr>
          </a:p>
          <a:p>
            <a:pPr algn="ctr"/>
            <a:r>
              <a:rPr lang="en-US" sz="1100" b="1" dirty="0" smtClean="0">
                <a:solidFill>
                  <a:srgbClr val="0000FF"/>
                </a:solidFill>
              </a:rPr>
              <a:t>Event</a:t>
            </a:r>
            <a:endParaRPr lang="en-US" sz="1100" b="1" dirty="0">
              <a:solidFill>
                <a:srgbClr val="0000FF"/>
              </a:solidFill>
            </a:endParaRPr>
          </a:p>
        </p:txBody>
      </p:sp>
      <p:pic>
        <p:nvPicPr>
          <p:cNvPr id="55" name="Picture 15"/>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rot="18483750">
            <a:off x="5625471" y="4132027"/>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TextBox 55"/>
          <p:cNvSpPr txBox="1"/>
          <p:nvPr/>
        </p:nvSpPr>
        <p:spPr>
          <a:xfrm rot="16660928">
            <a:off x="5653124" y="4214878"/>
            <a:ext cx="856325" cy="430887"/>
          </a:xfrm>
          <a:prstGeom prst="rect">
            <a:avLst/>
          </a:prstGeom>
          <a:noFill/>
        </p:spPr>
        <p:txBody>
          <a:bodyPr wrap="none" rtlCol="0">
            <a:spAutoFit/>
          </a:bodyPr>
          <a:lstStyle/>
          <a:p>
            <a:r>
              <a:rPr lang="en-US" sz="1100" b="1" dirty="0" err="1" smtClean="0">
                <a:solidFill>
                  <a:srgbClr val="0000FF"/>
                </a:solidFill>
              </a:rPr>
              <a:t>HeadWater</a:t>
            </a:r>
            <a:endParaRPr lang="en-US" sz="1100" b="1" dirty="0" smtClean="0">
              <a:solidFill>
                <a:srgbClr val="0000FF"/>
              </a:solidFill>
            </a:endParaRPr>
          </a:p>
          <a:p>
            <a:r>
              <a:rPr lang="en-US" sz="1100" b="1" dirty="0" err="1" smtClean="0">
                <a:solidFill>
                  <a:srgbClr val="0000FF"/>
                </a:solidFill>
              </a:rPr>
              <a:t>NodeArea</a:t>
            </a:r>
            <a:endParaRPr lang="en-US" sz="1100" b="1" dirty="0">
              <a:solidFill>
                <a:srgbClr val="0000FF"/>
              </a:solidFill>
            </a:endParaRPr>
          </a:p>
        </p:txBody>
      </p:sp>
      <p:pic>
        <p:nvPicPr>
          <p:cNvPr id="57" name="Picture 15"/>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6162675" y="2819400"/>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TextBox 57"/>
          <p:cNvSpPr txBox="1"/>
          <p:nvPr/>
        </p:nvSpPr>
        <p:spPr>
          <a:xfrm rot="19641529">
            <a:off x="6218920" y="3001150"/>
            <a:ext cx="750526" cy="261610"/>
          </a:xfrm>
          <a:prstGeom prst="rect">
            <a:avLst/>
          </a:prstGeom>
          <a:noFill/>
        </p:spPr>
        <p:txBody>
          <a:bodyPr wrap="none" rtlCol="0">
            <a:spAutoFit/>
          </a:bodyPr>
          <a:lstStyle/>
          <a:p>
            <a:pPr algn="ctr"/>
            <a:r>
              <a:rPr lang="en-US" sz="1100" b="1" dirty="0" err="1" smtClean="0">
                <a:solidFill>
                  <a:srgbClr val="0000FF"/>
                </a:solidFill>
              </a:rPr>
              <a:t>ElevSlope</a:t>
            </a:r>
            <a:endParaRPr lang="en-US" sz="1100" b="1" dirty="0">
              <a:solidFill>
                <a:srgbClr val="0000FF"/>
              </a:solidFill>
            </a:endParaRPr>
          </a:p>
        </p:txBody>
      </p:sp>
      <p:pic>
        <p:nvPicPr>
          <p:cNvPr id="59" name="Picture 15"/>
          <p:cNvPicPr>
            <a:picLocks noChangeAspect="1" noChangeArrowheads="1"/>
          </p:cNvPicPr>
          <p:nvPr/>
        </p:nvPicPr>
        <p:blipFill>
          <a:blip r:embed="rId6" cstate="print">
            <a:lum bright="70000" contrast="-70000"/>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8681997">
            <a:off x="2743200" y="1350595"/>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TextBox 59"/>
          <p:cNvSpPr txBox="1"/>
          <p:nvPr/>
        </p:nvSpPr>
        <p:spPr>
          <a:xfrm rot="16357245">
            <a:off x="2749582" y="1502074"/>
            <a:ext cx="816249" cy="261610"/>
          </a:xfrm>
          <a:prstGeom prst="rect">
            <a:avLst/>
          </a:prstGeom>
          <a:noFill/>
        </p:spPr>
        <p:txBody>
          <a:bodyPr wrap="none" rtlCol="0">
            <a:spAutoFit/>
          </a:bodyPr>
          <a:lstStyle/>
          <a:p>
            <a:r>
              <a:rPr lang="en-US" sz="1100" b="1" dirty="0" err="1" smtClean="0">
                <a:solidFill>
                  <a:srgbClr val="0000FF"/>
                </a:solidFill>
              </a:rPr>
              <a:t>DivFracMP</a:t>
            </a:r>
            <a:endParaRPr lang="en-US" sz="1100" b="1" dirty="0">
              <a:solidFill>
                <a:srgbClr val="0000FF"/>
              </a:solidFill>
            </a:endParaRPr>
          </a:p>
        </p:txBody>
      </p:sp>
      <p:pic>
        <p:nvPicPr>
          <p:cNvPr id="61" name="Picture 15"/>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rot="3646802">
            <a:off x="2873726" y="4072781"/>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TextBox 61"/>
          <p:cNvSpPr txBox="1"/>
          <p:nvPr/>
        </p:nvSpPr>
        <p:spPr>
          <a:xfrm rot="592541">
            <a:off x="2934751" y="4251815"/>
            <a:ext cx="705642" cy="261610"/>
          </a:xfrm>
          <a:prstGeom prst="rect">
            <a:avLst/>
          </a:prstGeom>
          <a:noFill/>
        </p:spPr>
        <p:txBody>
          <a:bodyPr wrap="none" rtlCol="0">
            <a:spAutoFit/>
          </a:bodyPr>
          <a:lstStyle/>
          <a:p>
            <a:r>
              <a:rPr lang="en-US" sz="1100" b="1" dirty="0" err="1" smtClean="0">
                <a:solidFill>
                  <a:srgbClr val="0000FF"/>
                </a:solidFill>
              </a:rPr>
              <a:t>MegaDiv</a:t>
            </a:r>
            <a:endParaRPr lang="en-US" sz="1100" b="1" dirty="0">
              <a:solidFill>
                <a:srgbClr val="0000FF"/>
              </a:solidFill>
            </a:endParaRPr>
          </a:p>
        </p:txBody>
      </p:sp>
      <p:pic>
        <p:nvPicPr>
          <p:cNvPr id="63" name="Picture 15"/>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rot="3052349">
            <a:off x="5824457" y="1258941"/>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15"/>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2362200" y="2800738"/>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TextBox 67"/>
          <p:cNvSpPr txBox="1"/>
          <p:nvPr/>
        </p:nvSpPr>
        <p:spPr>
          <a:xfrm rot="19273084">
            <a:off x="2412985" y="3030032"/>
            <a:ext cx="707245" cy="261610"/>
          </a:xfrm>
          <a:prstGeom prst="rect">
            <a:avLst/>
          </a:prstGeom>
          <a:noFill/>
        </p:spPr>
        <p:txBody>
          <a:bodyPr wrap="none" rtlCol="0">
            <a:spAutoFit/>
          </a:bodyPr>
          <a:lstStyle/>
          <a:p>
            <a:r>
              <a:rPr lang="en-US" sz="1100" b="1" dirty="0" err="1" smtClean="0">
                <a:solidFill>
                  <a:srgbClr val="0000FF"/>
                </a:solidFill>
              </a:rPr>
              <a:t>PlusFlow</a:t>
            </a:r>
            <a:endParaRPr lang="en-US" sz="1100" b="1" dirty="0">
              <a:solidFill>
                <a:srgbClr val="0000FF"/>
              </a:solidFill>
            </a:endParaRPr>
          </a:p>
        </p:txBody>
      </p:sp>
      <p:pic>
        <p:nvPicPr>
          <p:cNvPr id="69" name="Picture 15"/>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4246849" y="1172838"/>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TextBox 69"/>
          <p:cNvSpPr txBox="1"/>
          <p:nvPr/>
        </p:nvSpPr>
        <p:spPr>
          <a:xfrm rot="638519">
            <a:off x="5789007" y="1376852"/>
            <a:ext cx="923651" cy="430887"/>
          </a:xfrm>
          <a:prstGeom prst="rect">
            <a:avLst/>
          </a:prstGeom>
          <a:noFill/>
        </p:spPr>
        <p:txBody>
          <a:bodyPr wrap="none" rtlCol="0">
            <a:spAutoFit/>
          </a:bodyPr>
          <a:lstStyle/>
          <a:p>
            <a:pPr algn="ctr"/>
            <a:r>
              <a:rPr lang="en-US" sz="1100" b="1" dirty="0" err="1" smtClean="0">
                <a:solidFill>
                  <a:srgbClr val="0000FF"/>
                </a:solidFill>
              </a:rPr>
              <a:t>PlusFlowline</a:t>
            </a:r>
            <a:endParaRPr lang="en-US" sz="1100" b="1" dirty="0" smtClean="0">
              <a:solidFill>
                <a:srgbClr val="0000FF"/>
              </a:solidFill>
            </a:endParaRPr>
          </a:p>
          <a:p>
            <a:pPr algn="ctr"/>
            <a:r>
              <a:rPr lang="en-US" sz="1100" b="1" dirty="0" smtClean="0">
                <a:solidFill>
                  <a:srgbClr val="0000FF"/>
                </a:solidFill>
              </a:rPr>
              <a:t>VAA</a:t>
            </a:r>
            <a:endParaRPr lang="en-US" sz="1100" b="1" dirty="0">
              <a:solidFill>
                <a:srgbClr val="0000FF"/>
              </a:solidFill>
            </a:endParaRPr>
          </a:p>
        </p:txBody>
      </p:sp>
      <p:cxnSp>
        <p:nvCxnSpPr>
          <p:cNvPr id="1044" name="Straight Connector 1043"/>
          <p:cNvCxnSpPr>
            <a:stCxn id="67" idx="3"/>
            <a:endCxn id="57" idx="1"/>
          </p:cNvCxnSpPr>
          <p:nvPr/>
        </p:nvCxnSpPr>
        <p:spPr>
          <a:xfrm>
            <a:off x="3209925" y="3143638"/>
            <a:ext cx="2952750" cy="18662"/>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48" name="Straight Connector 1047"/>
          <p:cNvCxnSpPr>
            <a:stCxn id="61" idx="0"/>
            <a:endCxn id="63" idx="2"/>
          </p:cNvCxnSpPr>
          <p:nvPr/>
        </p:nvCxnSpPr>
        <p:spPr>
          <a:xfrm flipV="1">
            <a:off x="3596855" y="1818228"/>
            <a:ext cx="2385462" cy="2430062"/>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50" name="Straight Connector 1049"/>
          <p:cNvCxnSpPr>
            <a:stCxn id="55" idx="0"/>
          </p:cNvCxnSpPr>
          <p:nvPr/>
        </p:nvCxnSpPr>
        <p:spPr>
          <a:xfrm flipH="1" flipV="1">
            <a:off x="3452694" y="1937469"/>
            <a:ext cx="2326661" cy="2326053"/>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52" name="Straight Connector 1051"/>
          <p:cNvCxnSpPr>
            <a:stCxn id="69" idx="2"/>
          </p:cNvCxnSpPr>
          <p:nvPr/>
        </p:nvCxnSpPr>
        <p:spPr>
          <a:xfrm flipH="1">
            <a:off x="4670711" y="1858638"/>
            <a:ext cx="1" cy="12850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rot="16200000">
            <a:off x="2948222" y="2924286"/>
            <a:ext cx="880369" cy="430887"/>
          </a:xfrm>
          <a:prstGeom prst="rect">
            <a:avLst/>
          </a:prstGeom>
          <a:noFill/>
        </p:spPr>
        <p:txBody>
          <a:bodyPr wrap="none" rtlCol="0">
            <a:spAutoFit/>
          </a:bodyPr>
          <a:lstStyle/>
          <a:p>
            <a:pPr algn="ctr"/>
            <a:r>
              <a:rPr lang="en-US" sz="1100" b="1" dirty="0" err="1" smtClean="0"/>
              <a:t>FromComID</a:t>
            </a:r>
            <a:endParaRPr lang="en-US" sz="1100" b="1" dirty="0" smtClean="0"/>
          </a:p>
          <a:p>
            <a:pPr algn="ctr"/>
            <a:r>
              <a:rPr lang="en-US" sz="1100" b="1" dirty="0" err="1" smtClean="0"/>
              <a:t>ToComID</a:t>
            </a:r>
            <a:endParaRPr lang="en-US" sz="1100" b="1" dirty="0"/>
          </a:p>
        </p:txBody>
      </p:sp>
      <p:sp>
        <p:nvSpPr>
          <p:cNvPr id="170" name="TextBox 169"/>
          <p:cNvSpPr txBox="1"/>
          <p:nvPr/>
        </p:nvSpPr>
        <p:spPr>
          <a:xfrm rot="18722099">
            <a:off x="3058834" y="1822839"/>
            <a:ext cx="978152" cy="430887"/>
          </a:xfrm>
          <a:prstGeom prst="rect">
            <a:avLst/>
          </a:prstGeom>
          <a:noFill/>
        </p:spPr>
        <p:txBody>
          <a:bodyPr wrap="none" rtlCol="0">
            <a:spAutoFit/>
          </a:bodyPr>
          <a:lstStyle/>
          <a:p>
            <a:pPr algn="ctr"/>
            <a:r>
              <a:rPr lang="en-US" sz="1100" b="1" dirty="0" err="1" smtClean="0"/>
              <a:t>NodeNumber</a:t>
            </a:r>
            <a:endParaRPr lang="en-US" sz="1100" b="1" dirty="0" smtClean="0"/>
          </a:p>
          <a:p>
            <a:pPr algn="ctr"/>
            <a:r>
              <a:rPr lang="en-US" sz="1100" b="1" dirty="0" err="1" smtClean="0"/>
              <a:t>ComID</a:t>
            </a:r>
            <a:endParaRPr lang="en-US" sz="1100" b="1" dirty="0"/>
          </a:p>
        </p:txBody>
      </p:sp>
      <p:sp>
        <p:nvSpPr>
          <p:cNvPr id="171" name="TextBox 170"/>
          <p:cNvSpPr txBox="1"/>
          <p:nvPr/>
        </p:nvSpPr>
        <p:spPr>
          <a:xfrm rot="18540780">
            <a:off x="5402121" y="4043770"/>
            <a:ext cx="575799" cy="261610"/>
          </a:xfrm>
          <a:prstGeom prst="rect">
            <a:avLst/>
          </a:prstGeom>
          <a:noFill/>
        </p:spPr>
        <p:txBody>
          <a:bodyPr wrap="none" rtlCol="0">
            <a:spAutoFit/>
          </a:bodyPr>
          <a:lstStyle/>
          <a:p>
            <a:pPr algn="ctr"/>
            <a:r>
              <a:rPr lang="en-US" sz="1100" b="1" dirty="0" err="1" smtClean="0"/>
              <a:t>ComID</a:t>
            </a:r>
            <a:endParaRPr lang="en-US" sz="1100" b="1" dirty="0"/>
          </a:p>
        </p:txBody>
      </p:sp>
      <p:sp>
        <p:nvSpPr>
          <p:cNvPr id="172" name="TextBox 171"/>
          <p:cNvSpPr txBox="1"/>
          <p:nvPr/>
        </p:nvSpPr>
        <p:spPr>
          <a:xfrm rot="3015281">
            <a:off x="5399481" y="1744602"/>
            <a:ext cx="978152" cy="430887"/>
          </a:xfrm>
          <a:prstGeom prst="rect">
            <a:avLst/>
          </a:prstGeom>
          <a:noFill/>
        </p:spPr>
        <p:txBody>
          <a:bodyPr wrap="none" rtlCol="0">
            <a:spAutoFit/>
          </a:bodyPr>
          <a:lstStyle/>
          <a:p>
            <a:pPr algn="ctr"/>
            <a:r>
              <a:rPr lang="en-US" sz="1100" b="1" dirty="0" err="1" smtClean="0"/>
              <a:t>ComID</a:t>
            </a:r>
            <a:endParaRPr lang="en-US" sz="1100" b="1" dirty="0" smtClean="0"/>
          </a:p>
          <a:p>
            <a:pPr algn="ctr"/>
            <a:r>
              <a:rPr lang="en-US" sz="1100" b="1" dirty="0" err="1" smtClean="0"/>
              <a:t>NodeNumber</a:t>
            </a:r>
            <a:endParaRPr lang="en-US" sz="1100" b="1" dirty="0"/>
          </a:p>
        </p:txBody>
      </p:sp>
      <p:sp>
        <p:nvSpPr>
          <p:cNvPr id="173" name="TextBox 172"/>
          <p:cNvSpPr txBox="1"/>
          <p:nvPr/>
        </p:nvSpPr>
        <p:spPr>
          <a:xfrm>
            <a:off x="4387574" y="1788499"/>
            <a:ext cx="575799" cy="261610"/>
          </a:xfrm>
          <a:prstGeom prst="rect">
            <a:avLst/>
          </a:prstGeom>
          <a:noFill/>
        </p:spPr>
        <p:txBody>
          <a:bodyPr wrap="none" rtlCol="0">
            <a:spAutoFit/>
          </a:bodyPr>
          <a:lstStyle/>
          <a:p>
            <a:pPr algn="ctr"/>
            <a:r>
              <a:rPr lang="en-US" sz="1100" b="1" dirty="0" err="1" smtClean="0"/>
              <a:t>ComID</a:t>
            </a:r>
            <a:endParaRPr lang="en-US" sz="1100" b="1" dirty="0" smtClean="0"/>
          </a:p>
        </p:txBody>
      </p:sp>
      <p:sp>
        <p:nvSpPr>
          <p:cNvPr id="174" name="TextBox 173"/>
          <p:cNvSpPr txBox="1"/>
          <p:nvPr/>
        </p:nvSpPr>
        <p:spPr>
          <a:xfrm rot="3687755">
            <a:off x="3389669" y="4033551"/>
            <a:ext cx="575799" cy="261610"/>
          </a:xfrm>
          <a:prstGeom prst="rect">
            <a:avLst/>
          </a:prstGeom>
          <a:noFill/>
        </p:spPr>
        <p:txBody>
          <a:bodyPr wrap="none" rtlCol="0">
            <a:spAutoFit/>
          </a:bodyPr>
          <a:lstStyle/>
          <a:p>
            <a:pPr algn="ctr"/>
            <a:r>
              <a:rPr lang="en-US" sz="1100" b="1" dirty="0" err="1" smtClean="0"/>
              <a:t>ComID</a:t>
            </a:r>
            <a:endParaRPr lang="en-US" sz="1100" b="1" dirty="0"/>
          </a:p>
        </p:txBody>
      </p:sp>
      <p:sp>
        <p:nvSpPr>
          <p:cNvPr id="175" name="TextBox 174"/>
          <p:cNvSpPr txBox="1"/>
          <p:nvPr/>
        </p:nvSpPr>
        <p:spPr>
          <a:xfrm rot="5400000">
            <a:off x="5789181" y="3023150"/>
            <a:ext cx="575799" cy="261610"/>
          </a:xfrm>
          <a:prstGeom prst="rect">
            <a:avLst/>
          </a:prstGeom>
          <a:noFill/>
        </p:spPr>
        <p:txBody>
          <a:bodyPr wrap="none" rtlCol="0">
            <a:spAutoFit/>
          </a:bodyPr>
          <a:lstStyle/>
          <a:p>
            <a:pPr algn="ctr"/>
            <a:r>
              <a:rPr lang="en-US" sz="1100" b="1" dirty="0" err="1" smtClean="0"/>
              <a:t>ComID</a:t>
            </a:r>
            <a:endParaRPr lang="en-US" sz="1100" b="1" dirty="0"/>
          </a:p>
        </p:txBody>
      </p:sp>
      <p:sp>
        <p:nvSpPr>
          <p:cNvPr id="64" name="TextBox 63"/>
          <p:cNvSpPr txBox="1"/>
          <p:nvPr/>
        </p:nvSpPr>
        <p:spPr>
          <a:xfrm rot="19398635">
            <a:off x="4257675" y="1298511"/>
            <a:ext cx="853119" cy="430887"/>
          </a:xfrm>
          <a:prstGeom prst="rect">
            <a:avLst/>
          </a:prstGeom>
          <a:noFill/>
        </p:spPr>
        <p:txBody>
          <a:bodyPr wrap="none" rtlCol="0">
            <a:spAutoFit/>
          </a:bodyPr>
          <a:lstStyle/>
          <a:p>
            <a:r>
              <a:rPr lang="en-US" sz="1100" b="1" dirty="0" smtClean="0">
                <a:solidFill>
                  <a:srgbClr val="0000FF"/>
                </a:solidFill>
              </a:rPr>
              <a:t>Cumulative</a:t>
            </a:r>
          </a:p>
          <a:p>
            <a:pPr algn="ctr"/>
            <a:r>
              <a:rPr lang="en-US" sz="1100" b="1" dirty="0" smtClean="0">
                <a:solidFill>
                  <a:srgbClr val="0000FF"/>
                </a:solidFill>
              </a:rPr>
              <a:t>Area</a:t>
            </a:r>
            <a:endParaRPr lang="en-US" sz="1100" b="1" dirty="0">
              <a:solidFill>
                <a:srgbClr val="0000FF"/>
              </a:solidFill>
            </a:endParaRPr>
          </a:p>
        </p:txBody>
      </p:sp>
      <p:sp>
        <p:nvSpPr>
          <p:cNvPr id="177" name="TextBox 176"/>
          <p:cNvSpPr txBox="1"/>
          <p:nvPr/>
        </p:nvSpPr>
        <p:spPr>
          <a:xfrm>
            <a:off x="3481718" y="2892963"/>
            <a:ext cx="346570" cy="261610"/>
          </a:xfrm>
          <a:prstGeom prst="rect">
            <a:avLst/>
          </a:prstGeom>
          <a:noFill/>
        </p:spPr>
        <p:txBody>
          <a:bodyPr wrap="none" rtlCol="0">
            <a:spAutoFit/>
          </a:bodyPr>
          <a:lstStyle/>
          <a:p>
            <a:r>
              <a:rPr lang="en-US" sz="1100" b="1" dirty="0" smtClean="0"/>
              <a:t>(n)</a:t>
            </a:r>
            <a:endParaRPr lang="en-US" sz="1100" b="1" dirty="0"/>
          </a:p>
        </p:txBody>
      </p:sp>
      <p:sp>
        <p:nvSpPr>
          <p:cNvPr id="178" name="TextBox 177"/>
          <p:cNvSpPr txBox="1"/>
          <p:nvPr/>
        </p:nvSpPr>
        <p:spPr>
          <a:xfrm>
            <a:off x="5493694" y="2904931"/>
            <a:ext cx="452368" cy="261610"/>
          </a:xfrm>
          <a:prstGeom prst="rect">
            <a:avLst/>
          </a:prstGeom>
          <a:noFill/>
        </p:spPr>
        <p:txBody>
          <a:bodyPr wrap="none" rtlCol="0">
            <a:spAutoFit/>
          </a:bodyPr>
          <a:lstStyle/>
          <a:p>
            <a:r>
              <a:rPr lang="en-US" sz="1100" b="1" dirty="0" smtClean="0"/>
              <a:t>(0,1)</a:t>
            </a:r>
            <a:endParaRPr lang="en-US" sz="1100" b="1" dirty="0"/>
          </a:p>
        </p:txBody>
      </p:sp>
      <p:sp>
        <p:nvSpPr>
          <p:cNvPr id="180" name="TextBox 179"/>
          <p:cNvSpPr txBox="1"/>
          <p:nvPr/>
        </p:nvSpPr>
        <p:spPr>
          <a:xfrm rot="16446638">
            <a:off x="4609636" y="2000532"/>
            <a:ext cx="343364" cy="261610"/>
          </a:xfrm>
          <a:prstGeom prst="rect">
            <a:avLst/>
          </a:prstGeom>
          <a:noFill/>
        </p:spPr>
        <p:txBody>
          <a:bodyPr wrap="none" rtlCol="0">
            <a:spAutoFit/>
          </a:bodyPr>
          <a:lstStyle/>
          <a:p>
            <a:r>
              <a:rPr lang="en-US" sz="1100" b="1" dirty="0" smtClean="0"/>
              <a:t>(1)</a:t>
            </a:r>
            <a:endParaRPr lang="en-US" sz="1100" b="1" dirty="0"/>
          </a:p>
        </p:txBody>
      </p:sp>
      <p:sp>
        <p:nvSpPr>
          <p:cNvPr id="181" name="TextBox 180"/>
          <p:cNvSpPr txBox="1"/>
          <p:nvPr/>
        </p:nvSpPr>
        <p:spPr>
          <a:xfrm rot="2741691">
            <a:off x="3688968" y="2123619"/>
            <a:ext cx="455574" cy="261610"/>
          </a:xfrm>
          <a:prstGeom prst="rect">
            <a:avLst/>
          </a:prstGeom>
          <a:noFill/>
        </p:spPr>
        <p:txBody>
          <a:bodyPr wrap="none" rtlCol="0">
            <a:spAutoFit/>
          </a:bodyPr>
          <a:lstStyle/>
          <a:p>
            <a:r>
              <a:rPr lang="en-US" sz="1100" b="1" dirty="0" smtClean="0"/>
              <a:t>(0,n)</a:t>
            </a:r>
            <a:endParaRPr lang="en-US" sz="1100" b="1" dirty="0"/>
          </a:p>
        </p:txBody>
      </p:sp>
      <p:sp>
        <p:nvSpPr>
          <p:cNvPr id="182" name="TextBox 181"/>
          <p:cNvSpPr txBox="1"/>
          <p:nvPr/>
        </p:nvSpPr>
        <p:spPr>
          <a:xfrm rot="2862068">
            <a:off x="5988546" y="2026590"/>
            <a:ext cx="343364" cy="261610"/>
          </a:xfrm>
          <a:prstGeom prst="rect">
            <a:avLst/>
          </a:prstGeom>
          <a:noFill/>
        </p:spPr>
        <p:txBody>
          <a:bodyPr wrap="none" rtlCol="0">
            <a:spAutoFit/>
          </a:bodyPr>
          <a:lstStyle/>
          <a:p>
            <a:r>
              <a:rPr lang="en-US" sz="1100" b="1" dirty="0" smtClean="0"/>
              <a:t>(1)</a:t>
            </a:r>
            <a:endParaRPr lang="en-US" sz="1100" b="1" dirty="0"/>
          </a:p>
        </p:txBody>
      </p:sp>
      <p:sp>
        <p:nvSpPr>
          <p:cNvPr id="183" name="TextBox 182"/>
          <p:cNvSpPr txBox="1"/>
          <p:nvPr/>
        </p:nvSpPr>
        <p:spPr>
          <a:xfrm rot="19025564">
            <a:off x="3536627" y="3737907"/>
            <a:ext cx="455574" cy="261610"/>
          </a:xfrm>
          <a:prstGeom prst="rect">
            <a:avLst/>
          </a:prstGeom>
          <a:noFill/>
        </p:spPr>
        <p:txBody>
          <a:bodyPr wrap="none" rtlCol="0">
            <a:spAutoFit/>
          </a:bodyPr>
          <a:lstStyle/>
          <a:p>
            <a:r>
              <a:rPr lang="en-US" sz="1100" b="1" dirty="0" smtClean="0"/>
              <a:t>(0,n)</a:t>
            </a:r>
            <a:endParaRPr lang="en-US" sz="1100" b="1" dirty="0"/>
          </a:p>
        </p:txBody>
      </p:sp>
      <p:sp>
        <p:nvSpPr>
          <p:cNvPr id="184" name="TextBox 183"/>
          <p:cNvSpPr txBox="1"/>
          <p:nvPr/>
        </p:nvSpPr>
        <p:spPr>
          <a:xfrm rot="2786054">
            <a:off x="5405395" y="3771690"/>
            <a:ext cx="452368" cy="261610"/>
          </a:xfrm>
          <a:prstGeom prst="rect">
            <a:avLst/>
          </a:prstGeom>
          <a:noFill/>
        </p:spPr>
        <p:txBody>
          <a:bodyPr wrap="none" rtlCol="0">
            <a:spAutoFit/>
          </a:bodyPr>
          <a:lstStyle/>
          <a:p>
            <a:r>
              <a:rPr lang="en-US" sz="1100" b="1" dirty="0" smtClean="0"/>
              <a:t>(0,1)</a:t>
            </a:r>
            <a:endParaRPr lang="en-US" sz="1100" b="1" dirty="0"/>
          </a:p>
        </p:txBody>
      </p:sp>
      <p:sp>
        <p:nvSpPr>
          <p:cNvPr id="186" name="Rectangle 185"/>
          <p:cNvSpPr/>
          <p:nvPr/>
        </p:nvSpPr>
        <p:spPr>
          <a:xfrm>
            <a:off x="2438400" y="609600"/>
            <a:ext cx="4495800" cy="284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rPr>
              <a:t>NHDPlusV2 Value Added Attributes</a:t>
            </a:r>
            <a:endParaRPr lang="en-US" dirty="0">
              <a:latin typeface="Arial" pitchFamily="34" charset="0"/>
            </a:endParaRPr>
          </a:p>
        </p:txBody>
      </p:sp>
      <p:cxnSp>
        <p:nvCxnSpPr>
          <p:cNvPr id="128" name="Straight Connector 127"/>
          <p:cNvCxnSpPr>
            <a:stCxn id="53" idx="3"/>
            <a:endCxn id="51" idx="1"/>
          </p:cNvCxnSpPr>
          <p:nvPr/>
        </p:nvCxnSpPr>
        <p:spPr>
          <a:xfrm>
            <a:off x="3633440" y="5641234"/>
            <a:ext cx="1769894" cy="3359"/>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90" name="TextBox 189"/>
          <p:cNvSpPr txBox="1"/>
          <p:nvPr/>
        </p:nvSpPr>
        <p:spPr>
          <a:xfrm rot="16200000">
            <a:off x="4776833" y="5422283"/>
            <a:ext cx="880369" cy="430887"/>
          </a:xfrm>
          <a:prstGeom prst="rect">
            <a:avLst/>
          </a:prstGeom>
          <a:noFill/>
        </p:spPr>
        <p:txBody>
          <a:bodyPr wrap="none" rtlCol="0">
            <a:spAutoFit/>
          </a:bodyPr>
          <a:lstStyle/>
          <a:p>
            <a:pPr algn="ctr"/>
            <a:r>
              <a:rPr lang="en-US" sz="1100" b="1" dirty="0" err="1" smtClean="0"/>
              <a:t>FromComID</a:t>
            </a:r>
            <a:endParaRPr lang="en-US" sz="1100" b="1" dirty="0" smtClean="0"/>
          </a:p>
          <a:p>
            <a:pPr algn="ctr"/>
            <a:r>
              <a:rPr lang="en-US" sz="1100" b="1" dirty="0" err="1" smtClean="0"/>
              <a:t>ToComID</a:t>
            </a:r>
            <a:endParaRPr lang="en-US" sz="1100" b="1" dirty="0"/>
          </a:p>
        </p:txBody>
      </p:sp>
      <p:sp>
        <p:nvSpPr>
          <p:cNvPr id="191" name="TextBox 190"/>
          <p:cNvSpPr txBox="1"/>
          <p:nvPr/>
        </p:nvSpPr>
        <p:spPr>
          <a:xfrm rot="16200000">
            <a:off x="3430208" y="5479959"/>
            <a:ext cx="575799" cy="261610"/>
          </a:xfrm>
          <a:prstGeom prst="rect">
            <a:avLst/>
          </a:prstGeom>
          <a:noFill/>
        </p:spPr>
        <p:txBody>
          <a:bodyPr wrap="none" rtlCol="0">
            <a:spAutoFit/>
          </a:bodyPr>
          <a:lstStyle/>
          <a:p>
            <a:pPr algn="ctr"/>
            <a:r>
              <a:rPr lang="en-US" sz="1100" b="1" dirty="0" err="1" smtClean="0"/>
              <a:t>ComID</a:t>
            </a:r>
            <a:endParaRPr lang="en-US" sz="1100" b="1" dirty="0"/>
          </a:p>
        </p:txBody>
      </p:sp>
      <p:sp>
        <p:nvSpPr>
          <p:cNvPr id="192" name="TextBox 191"/>
          <p:cNvSpPr txBox="1"/>
          <p:nvPr/>
        </p:nvSpPr>
        <p:spPr>
          <a:xfrm>
            <a:off x="4695710" y="5387702"/>
            <a:ext cx="455574" cy="261610"/>
          </a:xfrm>
          <a:prstGeom prst="rect">
            <a:avLst/>
          </a:prstGeom>
          <a:noFill/>
        </p:spPr>
        <p:txBody>
          <a:bodyPr wrap="none" rtlCol="0">
            <a:spAutoFit/>
          </a:bodyPr>
          <a:lstStyle/>
          <a:p>
            <a:r>
              <a:rPr lang="en-US" sz="1100" b="1" dirty="0" smtClean="0"/>
              <a:t>(</a:t>
            </a:r>
            <a:r>
              <a:rPr lang="en-US" sz="1100" b="1" dirty="0"/>
              <a:t>0</a:t>
            </a:r>
            <a:r>
              <a:rPr lang="en-US" sz="1100" b="1" dirty="0" smtClean="0"/>
              <a:t>,n)</a:t>
            </a:r>
            <a:endParaRPr lang="en-US" sz="1100" b="1" dirty="0"/>
          </a:p>
        </p:txBody>
      </p:sp>
      <p:sp>
        <p:nvSpPr>
          <p:cNvPr id="201" name="TextBox 200"/>
          <p:cNvSpPr txBox="1"/>
          <p:nvPr/>
        </p:nvSpPr>
        <p:spPr>
          <a:xfrm rot="2862068">
            <a:off x="5974354" y="2284601"/>
            <a:ext cx="346570" cy="261610"/>
          </a:xfrm>
          <a:prstGeom prst="rect">
            <a:avLst/>
          </a:prstGeom>
          <a:noFill/>
        </p:spPr>
        <p:txBody>
          <a:bodyPr wrap="none" rtlCol="0">
            <a:spAutoFit/>
          </a:bodyPr>
          <a:lstStyle/>
          <a:p>
            <a:r>
              <a:rPr lang="en-US" sz="1100" b="1" dirty="0" smtClean="0"/>
              <a:t>(n)</a:t>
            </a:r>
            <a:endParaRPr lang="en-US" sz="1100" b="1" dirty="0"/>
          </a:p>
        </p:txBody>
      </p:sp>
      <p:sp>
        <p:nvSpPr>
          <p:cNvPr id="202" name="TextBox 201"/>
          <p:cNvSpPr txBox="1"/>
          <p:nvPr/>
        </p:nvSpPr>
        <p:spPr>
          <a:xfrm>
            <a:off x="3730913" y="5379230"/>
            <a:ext cx="455574" cy="261610"/>
          </a:xfrm>
          <a:prstGeom prst="rect">
            <a:avLst/>
          </a:prstGeom>
          <a:noFill/>
        </p:spPr>
        <p:txBody>
          <a:bodyPr wrap="none" rtlCol="0">
            <a:spAutoFit/>
          </a:bodyPr>
          <a:lstStyle/>
          <a:p>
            <a:r>
              <a:rPr lang="en-US" sz="1100" b="1" dirty="0" smtClean="0"/>
              <a:t>(</a:t>
            </a:r>
            <a:r>
              <a:rPr lang="en-US" sz="1100" b="1" dirty="0"/>
              <a:t>0</a:t>
            </a:r>
            <a:r>
              <a:rPr lang="en-US" sz="1100" b="1" dirty="0" smtClean="0"/>
              <a:t>,n)</a:t>
            </a:r>
            <a:endParaRPr lang="en-US" sz="1100" b="1" dirty="0"/>
          </a:p>
        </p:txBody>
      </p:sp>
      <p:sp>
        <p:nvSpPr>
          <p:cNvPr id="65" name="Rectangle 64"/>
          <p:cNvSpPr/>
          <p:nvPr/>
        </p:nvSpPr>
        <p:spPr>
          <a:xfrm>
            <a:off x="0" y="2514600"/>
            <a:ext cx="1752600" cy="142721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4488" indent="-344488" algn="ctr"/>
            <a:r>
              <a:rPr lang="en-US" sz="1100" b="1" dirty="0" smtClean="0">
                <a:solidFill>
                  <a:schemeClr val="bg1"/>
                </a:solidFill>
                <a:latin typeface="Arial" pitchFamily="34" charset="0"/>
              </a:rPr>
              <a:t>Cardinality</a:t>
            </a:r>
          </a:p>
          <a:p>
            <a:pPr marL="344488" indent="-344488" algn="ctr"/>
            <a:endParaRPr lang="en-US" sz="1100" b="1" dirty="0" smtClean="0">
              <a:solidFill>
                <a:schemeClr val="bg1"/>
              </a:solidFill>
              <a:latin typeface="Arial" pitchFamily="34" charset="0"/>
            </a:endParaRPr>
          </a:p>
          <a:p>
            <a:pPr marL="344488" indent="-344488"/>
            <a:r>
              <a:rPr lang="en-US" sz="1100" dirty="0" smtClean="0">
                <a:solidFill>
                  <a:schemeClr val="bg1"/>
                </a:solidFill>
                <a:latin typeface="Arial" pitchFamily="34" charset="0"/>
              </a:rPr>
              <a:t>(0,1)	zero or one</a:t>
            </a:r>
          </a:p>
          <a:p>
            <a:pPr marL="344488" indent="-344488"/>
            <a:r>
              <a:rPr lang="en-US" sz="1100" dirty="0" smtClean="0">
                <a:solidFill>
                  <a:schemeClr val="bg1"/>
                </a:solidFill>
                <a:latin typeface="Arial" pitchFamily="34" charset="0"/>
              </a:rPr>
              <a:t>(0,n)	zero or more</a:t>
            </a:r>
          </a:p>
          <a:p>
            <a:pPr marL="344488" indent="-344488"/>
            <a:r>
              <a:rPr lang="en-US" sz="1100" dirty="0" smtClean="0">
                <a:solidFill>
                  <a:schemeClr val="bg1"/>
                </a:solidFill>
                <a:latin typeface="Arial" pitchFamily="34" charset="0"/>
              </a:rPr>
              <a:t>(1)	one and only one</a:t>
            </a:r>
          </a:p>
          <a:p>
            <a:pPr marL="344488" indent="-344488"/>
            <a:r>
              <a:rPr lang="en-US" sz="1100" dirty="0" smtClean="0">
                <a:solidFill>
                  <a:schemeClr val="bg1"/>
                </a:solidFill>
                <a:latin typeface="Arial" pitchFamily="34" charset="0"/>
              </a:rPr>
              <a:t>(n)	Many</a:t>
            </a:r>
          </a:p>
        </p:txBody>
      </p:sp>
      <p:grpSp>
        <p:nvGrpSpPr>
          <p:cNvPr id="4" name="Group 76"/>
          <p:cNvGrpSpPr/>
          <p:nvPr/>
        </p:nvGrpSpPr>
        <p:grpSpPr>
          <a:xfrm>
            <a:off x="7657830" y="1752600"/>
            <a:ext cx="1103194" cy="676275"/>
            <a:chOff x="7657830" y="2158465"/>
            <a:chExt cx="1103194" cy="676275"/>
          </a:xfrm>
        </p:grpSpPr>
        <p:pic>
          <p:nvPicPr>
            <p:cNvPr id="78" name="Picture 14"/>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69877" y="2158465"/>
              <a:ext cx="77152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 name="TextBox 78"/>
            <p:cNvSpPr txBox="1"/>
            <p:nvPr/>
          </p:nvSpPr>
          <p:spPr>
            <a:xfrm rot="19291645">
              <a:off x="7657830" y="2397038"/>
              <a:ext cx="1103194" cy="261610"/>
            </a:xfrm>
            <a:prstGeom prst="rect">
              <a:avLst/>
            </a:prstGeom>
            <a:noFill/>
          </p:spPr>
          <p:txBody>
            <a:bodyPr wrap="square" rtlCol="0">
              <a:spAutoFit/>
            </a:bodyPr>
            <a:lstStyle/>
            <a:p>
              <a:r>
                <a:rPr lang="en-US" sz="1100" b="1" dirty="0" err="1" smtClean="0">
                  <a:solidFill>
                    <a:srgbClr val="0000FF"/>
                  </a:solidFill>
                </a:rPr>
                <a:t>NHDFlowline</a:t>
              </a:r>
              <a:endParaRPr lang="en-US" sz="1100" b="1" dirty="0">
                <a:solidFill>
                  <a:srgbClr val="0000FF"/>
                </a:solidFill>
              </a:endParaRPr>
            </a:p>
          </p:txBody>
        </p:sp>
      </p:grpSp>
      <p:cxnSp>
        <p:nvCxnSpPr>
          <p:cNvPr id="16" name="Straight Connector 15"/>
          <p:cNvCxnSpPr>
            <a:stCxn id="78" idx="1"/>
          </p:cNvCxnSpPr>
          <p:nvPr/>
        </p:nvCxnSpPr>
        <p:spPr>
          <a:xfrm flipH="1">
            <a:off x="4670711" y="2090738"/>
            <a:ext cx="3099166" cy="1063835"/>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86" idx="0"/>
            <a:endCxn id="85" idx="2"/>
          </p:cNvCxnSpPr>
          <p:nvPr/>
        </p:nvCxnSpPr>
        <p:spPr>
          <a:xfrm rot="16200000" flipH="1" flipV="1">
            <a:off x="5546152" y="3058870"/>
            <a:ext cx="3262116" cy="1918580"/>
          </a:xfrm>
          <a:prstGeom prst="bentConnector4">
            <a:avLst>
              <a:gd name="adj1" fmla="val 280"/>
              <a:gd name="adj2" fmla="val 1142"/>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rot="5400000">
            <a:off x="7416495" y="2001407"/>
            <a:ext cx="575799" cy="261610"/>
          </a:xfrm>
          <a:prstGeom prst="rect">
            <a:avLst/>
          </a:prstGeom>
          <a:noFill/>
          <a:ln w="19050">
            <a:noFill/>
          </a:ln>
        </p:spPr>
        <p:txBody>
          <a:bodyPr wrap="none" rtlCol="0">
            <a:spAutoFit/>
          </a:bodyPr>
          <a:lstStyle/>
          <a:p>
            <a:r>
              <a:rPr lang="en-US" sz="1100" b="1" dirty="0" err="1" smtClean="0"/>
              <a:t>ComID</a:t>
            </a:r>
            <a:endParaRPr lang="en-US" sz="1100" b="1" dirty="0"/>
          </a:p>
        </p:txBody>
      </p:sp>
      <p:sp>
        <p:nvSpPr>
          <p:cNvPr id="84" name="TextBox 83"/>
          <p:cNvSpPr txBox="1"/>
          <p:nvPr/>
        </p:nvSpPr>
        <p:spPr>
          <a:xfrm>
            <a:off x="7373299" y="1899196"/>
            <a:ext cx="343364" cy="261610"/>
          </a:xfrm>
          <a:prstGeom prst="rect">
            <a:avLst/>
          </a:prstGeom>
          <a:noFill/>
        </p:spPr>
        <p:txBody>
          <a:bodyPr wrap="none" rtlCol="0">
            <a:spAutoFit/>
          </a:bodyPr>
          <a:lstStyle/>
          <a:p>
            <a:r>
              <a:rPr lang="en-US" sz="1100" b="1" dirty="0" smtClean="0"/>
              <a:t>(1)</a:t>
            </a:r>
            <a:endParaRPr lang="en-US" sz="1100" b="1" dirty="0"/>
          </a:p>
        </p:txBody>
      </p:sp>
      <p:sp>
        <p:nvSpPr>
          <p:cNvPr id="85" name="TextBox 84"/>
          <p:cNvSpPr txBox="1"/>
          <p:nvPr/>
        </p:nvSpPr>
        <p:spPr>
          <a:xfrm rot="5400000">
            <a:off x="5993179" y="5433774"/>
            <a:ext cx="880369" cy="430887"/>
          </a:xfrm>
          <a:prstGeom prst="rect">
            <a:avLst/>
          </a:prstGeom>
          <a:noFill/>
        </p:spPr>
        <p:txBody>
          <a:bodyPr wrap="none" rtlCol="0">
            <a:spAutoFit/>
          </a:bodyPr>
          <a:lstStyle/>
          <a:p>
            <a:pPr algn="ctr"/>
            <a:r>
              <a:rPr lang="en-US" sz="1100" b="1" dirty="0" err="1" smtClean="0"/>
              <a:t>FromComID</a:t>
            </a:r>
            <a:endParaRPr lang="en-US" sz="1100" b="1" dirty="0" smtClean="0"/>
          </a:p>
          <a:p>
            <a:pPr algn="ctr"/>
            <a:r>
              <a:rPr lang="en-US" sz="1100" b="1" dirty="0" err="1" smtClean="0"/>
              <a:t>ToComID</a:t>
            </a:r>
            <a:endParaRPr lang="en-US" sz="1100" b="1" dirty="0"/>
          </a:p>
        </p:txBody>
      </p:sp>
      <p:sp>
        <p:nvSpPr>
          <p:cNvPr id="86" name="TextBox 85"/>
          <p:cNvSpPr txBox="1"/>
          <p:nvPr/>
        </p:nvSpPr>
        <p:spPr>
          <a:xfrm>
            <a:off x="7848600" y="2387102"/>
            <a:ext cx="575799" cy="261610"/>
          </a:xfrm>
          <a:prstGeom prst="rect">
            <a:avLst/>
          </a:prstGeom>
          <a:noFill/>
          <a:ln w="19050">
            <a:noFill/>
          </a:ln>
        </p:spPr>
        <p:txBody>
          <a:bodyPr wrap="none" rtlCol="0">
            <a:spAutoFit/>
          </a:bodyPr>
          <a:lstStyle/>
          <a:p>
            <a:r>
              <a:rPr lang="en-US" sz="1100" b="1" dirty="0" err="1" smtClean="0"/>
              <a:t>ComID</a:t>
            </a:r>
            <a:endParaRPr lang="en-US" sz="1100" b="1" dirty="0"/>
          </a:p>
        </p:txBody>
      </p:sp>
      <p:sp>
        <p:nvSpPr>
          <p:cNvPr id="92" name="TextBox 91"/>
          <p:cNvSpPr txBox="1"/>
          <p:nvPr/>
        </p:nvSpPr>
        <p:spPr>
          <a:xfrm>
            <a:off x="8077200" y="2557790"/>
            <a:ext cx="452368" cy="261610"/>
          </a:xfrm>
          <a:prstGeom prst="rect">
            <a:avLst/>
          </a:prstGeom>
          <a:noFill/>
        </p:spPr>
        <p:txBody>
          <a:bodyPr wrap="none" rtlCol="0">
            <a:spAutoFit/>
          </a:bodyPr>
          <a:lstStyle/>
          <a:p>
            <a:r>
              <a:rPr lang="en-US" sz="1100" b="1" dirty="0" smtClean="0"/>
              <a:t>(0,1)</a:t>
            </a:r>
            <a:endParaRPr lang="en-US" sz="1100" b="1" dirty="0"/>
          </a:p>
        </p:txBody>
      </p:sp>
      <p:sp>
        <p:nvSpPr>
          <p:cNvPr id="2" name="Slide Number Placeholder 1"/>
          <p:cNvSpPr>
            <a:spLocks noGrp="1"/>
          </p:cNvSpPr>
          <p:nvPr>
            <p:ph type="sldNum" sz="quarter" idx="12"/>
          </p:nvPr>
        </p:nvSpPr>
        <p:spPr/>
        <p:txBody>
          <a:bodyPr/>
          <a:lstStyle/>
          <a:p>
            <a:fld id="{878AE4B3-FE51-4F60-8523-600FF4E0E673}" type="slidenum">
              <a:rPr lang="en-US" smtClean="0"/>
              <a:pPr/>
              <a:t>25</a:t>
            </a:fld>
            <a:endParaRPr lang="en-US"/>
          </a:p>
        </p:txBody>
      </p:sp>
      <p:sp>
        <p:nvSpPr>
          <p:cNvPr id="66" name="Oval 65"/>
          <p:cNvSpPr/>
          <p:nvPr/>
        </p:nvSpPr>
        <p:spPr>
          <a:xfrm>
            <a:off x="2438400" y="1066800"/>
            <a:ext cx="1295400" cy="1143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73" name="Oval 72"/>
          <p:cNvSpPr/>
          <p:nvPr/>
        </p:nvSpPr>
        <p:spPr>
          <a:xfrm>
            <a:off x="4038600" y="990600"/>
            <a:ext cx="1295400" cy="1143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74" name="Oval 73"/>
          <p:cNvSpPr/>
          <p:nvPr/>
        </p:nvSpPr>
        <p:spPr>
          <a:xfrm>
            <a:off x="5943600" y="2590800"/>
            <a:ext cx="1295400" cy="1143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75" name="Oval 74"/>
          <p:cNvSpPr/>
          <p:nvPr/>
        </p:nvSpPr>
        <p:spPr>
          <a:xfrm>
            <a:off x="2667000" y="3810000"/>
            <a:ext cx="1295400" cy="1143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76" name="Oval 75"/>
          <p:cNvSpPr/>
          <p:nvPr/>
        </p:nvSpPr>
        <p:spPr>
          <a:xfrm>
            <a:off x="5410200" y="3886200"/>
            <a:ext cx="1295400" cy="1143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77" name="Oval 76"/>
          <p:cNvSpPr/>
          <p:nvPr/>
        </p:nvSpPr>
        <p:spPr>
          <a:xfrm>
            <a:off x="2514600" y="4876800"/>
            <a:ext cx="4495800" cy="1524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72" name="Date Placeholder 3"/>
          <p:cNvSpPr txBox="1">
            <a:spLocks/>
          </p:cNvSpPr>
          <p:nvPr/>
        </p:nvSpPr>
        <p:spPr>
          <a:xfrm>
            <a:off x="0" y="6172200"/>
            <a:ext cx="2133600" cy="476250"/>
          </a:xfrm>
          <a:prstGeom prst="rect">
            <a:avLst/>
          </a:prstGeom>
        </p:spPr>
        <p:txBody>
          <a:bodyPr vert="horz"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400" noProof="0" dirty="0" smtClean="0"/>
              <a:t>Recap</a:t>
            </a:r>
            <a:endParaRPr kumimoji="0" lang="en-US" sz="24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val="39406675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Recap – Network Value Added Attributes - Part 3</a:t>
            </a:r>
            <a:endParaRPr lang="en-US" dirty="0">
              <a:solidFill>
                <a:schemeClr val="tx1"/>
              </a:solidFill>
            </a:endParaRPr>
          </a:p>
        </p:txBody>
      </p:sp>
      <p:sp>
        <p:nvSpPr>
          <p:cNvPr id="3" name="Content Placeholder 2"/>
          <p:cNvSpPr>
            <a:spLocks noGrp="1"/>
          </p:cNvSpPr>
          <p:nvPr>
            <p:ph idx="1"/>
          </p:nvPr>
        </p:nvSpPr>
        <p:spPr/>
        <p:txBody>
          <a:bodyPr>
            <a:normAutofit fontScale="92500" lnSpcReduction="10000"/>
          </a:bodyPr>
          <a:lstStyle/>
          <a:p>
            <a:pPr marL="624078" indent="-514350">
              <a:buNone/>
            </a:pPr>
            <a:endParaRPr lang="en-US" sz="4000" dirty="0" smtClean="0"/>
          </a:p>
          <a:p>
            <a:pPr marL="624078" indent="-514350">
              <a:buNone/>
            </a:pPr>
            <a:r>
              <a:rPr lang="en-US" sz="4000" dirty="0" smtClean="0"/>
              <a:t>Introduction</a:t>
            </a:r>
          </a:p>
          <a:p>
            <a:pPr marL="624078" indent="-514350">
              <a:buFont typeface="+mj-lt"/>
              <a:buAutoNum type="arabicPeriod"/>
            </a:pPr>
            <a:endParaRPr lang="en-US" sz="4000" dirty="0" smtClean="0"/>
          </a:p>
          <a:p>
            <a:pPr marL="624078" indent="-514350">
              <a:buNone/>
            </a:pPr>
            <a:r>
              <a:rPr lang="en-US" sz="4000" dirty="0" smtClean="0"/>
              <a:t>Tables For:</a:t>
            </a:r>
          </a:p>
          <a:p>
            <a:pPr marL="624078" indent="-514350">
              <a:buFont typeface="+mj-lt"/>
              <a:buAutoNum type="arabicPeriod"/>
            </a:pPr>
            <a:r>
              <a:rPr lang="en-US" sz="4000" dirty="0" smtClean="0"/>
              <a:t>Divergences</a:t>
            </a:r>
          </a:p>
          <a:p>
            <a:pPr marL="624078" indent="-514350">
              <a:buFont typeface="+mj-lt"/>
              <a:buAutoNum type="arabicPeriod"/>
            </a:pPr>
            <a:r>
              <a:rPr lang="en-US" sz="4000" dirty="0" smtClean="0"/>
              <a:t>Drainage Area</a:t>
            </a:r>
          </a:p>
          <a:p>
            <a:pPr marL="624078" indent="-514350">
              <a:buFont typeface="+mj-lt"/>
              <a:buAutoNum type="arabicPeriod"/>
            </a:pPr>
            <a:r>
              <a:rPr lang="en-US" sz="4000" dirty="0" smtClean="0"/>
              <a:t>Flow</a:t>
            </a:r>
          </a:p>
          <a:p>
            <a:pPr marL="624078" indent="-514350">
              <a:buFont typeface="+mj-lt"/>
              <a:buAutoNum type="arabicPeriod"/>
            </a:pPr>
            <a:r>
              <a:rPr lang="en-US" sz="4000" dirty="0" smtClean="0"/>
              <a:t>Elevations and Slope</a:t>
            </a:r>
          </a:p>
          <a:p>
            <a:endParaRPr lang="en-US" sz="4000" dirty="0"/>
          </a:p>
        </p:txBody>
      </p:sp>
      <p:sp>
        <p:nvSpPr>
          <p:cNvPr id="5" name="Slide Number Placeholder 4"/>
          <p:cNvSpPr>
            <a:spLocks noGrp="1"/>
          </p:cNvSpPr>
          <p:nvPr>
            <p:ph type="sldNum" sz="quarter" idx="12"/>
          </p:nvPr>
        </p:nvSpPr>
        <p:spPr/>
        <p:txBody>
          <a:bodyPr/>
          <a:lstStyle/>
          <a:p>
            <a:fld id="{3424640B-A58F-4229-B368-B8F00B7970EE}" type="slidenum">
              <a:rPr lang="en-US" smtClean="0"/>
              <a:pPr/>
              <a:t>26</a:t>
            </a:fld>
            <a:endParaRPr lang="en-US"/>
          </a:p>
        </p:txBody>
      </p:sp>
      <p:sp>
        <p:nvSpPr>
          <p:cNvPr id="4" name="Date Placeholder 3"/>
          <p:cNvSpPr txBox="1">
            <a:spLocks/>
          </p:cNvSpPr>
          <p:nvPr/>
        </p:nvSpPr>
        <p:spPr>
          <a:xfrm>
            <a:off x="0" y="6172200"/>
            <a:ext cx="2133600" cy="476250"/>
          </a:xfrm>
          <a:prstGeom prst="rect">
            <a:avLst/>
          </a:prstGeom>
        </p:spPr>
        <p:txBody>
          <a:bodyPr vert="horz"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400" noProof="0" dirty="0" smtClean="0"/>
              <a:t>Recap</a:t>
            </a:r>
            <a:endParaRPr kumimoji="0" lang="en-US" sz="24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chemeClr val="tx1"/>
                </a:solidFill>
                <a:effectLst/>
                <a:latin typeface="Arial" panose="020B0604020202020204" pitchFamily="34" charset="0"/>
                <a:cs typeface="Arial" panose="020B0604020202020204" pitchFamily="34" charset="0"/>
              </a:rPr>
              <a:t>NHD</a:t>
            </a:r>
            <a:r>
              <a:rPr lang="en-US" i="1" dirty="0" err="1" smtClean="0">
                <a:solidFill>
                  <a:schemeClr val="tx1"/>
                </a:solidFill>
                <a:effectLst/>
                <a:latin typeface="Arial" panose="020B0604020202020204" pitchFamily="34" charset="0"/>
                <a:cs typeface="Arial" panose="020B0604020202020204" pitchFamily="34" charset="0"/>
              </a:rPr>
              <a:t>Plus</a:t>
            </a:r>
            <a:r>
              <a:rPr lang="en-US" dirty="0" smtClean="0">
                <a:solidFill>
                  <a:schemeClr val="tx1"/>
                </a:solidFill>
                <a:effectLst/>
                <a:latin typeface="Arial" panose="020B0604020202020204" pitchFamily="34" charset="0"/>
                <a:cs typeface="Arial" panose="020B0604020202020204" pitchFamily="34" charset="0"/>
              </a:rPr>
              <a:t> Resources</a:t>
            </a:r>
            <a:endParaRPr lang="en-US" dirty="0">
              <a:solidFill>
                <a:schemeClr val="tx1"/>
              </a:solidFill>
              <a:effectLst/>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normAutofit fontScale="85000" lnSpcReduction="20000"/>
          </a:bodyPr>
          <a:lstStyle/>
          <a:p>
            <a:pPr marL="0" indent="0">
              <a:buClr>
                <a:schemeClr val="accent3">
                  <a:lumMod val="75000"/>
                </a:schemeClr>
              </a:buClr>
              <a:buNone/>
            </a:pPr>
            <a:r>
              <a:rPr lang="en-US" sz="2800" dirty="0">
                <a:latin typeface="Arial" panose="020B0604020202020204" pitchFamily="34" charset="0"/>
                <a:cs typeface="Arial" panose="020B0604020202020204" pitchFamily="34" charset="0"/>
              </a:rPr>
              <a:t>Additional information on NHDPlus is available from the NHDPlus website documentation page.  You are encouraged to read and reference the NHDPlusV21 User Guide and other NHDPlus documentation.</a:t>
            </a:r>
          </a:p>
          <a:p>
            <a:pPr marL="0" indent="0">
              <a:buClr>
                <a:schemeClr val="accent3">
                  <a:lumMod val="75000"/>
                </a:schemeClr>
              </a:buClr>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 NHDPlus team maintains a user email list and periodically sends emails regarding new tools, data, documentation, and events.  If you would like to be on the user list, send an email to </a:t>
            </a:r>
            <a:r>
              <a:rPr lang="en-US" sz="2800" u="sng" dirty="0">
                <a:latin typeface="Arial" panose="020B0604020202020204" pitchFamily="34" charset="0"/>
                <a:cs typeface="Arial" panose="020B0604020202020204" pitchFamily="34" charset="0"/>
                <a:hlinkClick r:id="rId3"/>
              </a:rPr>
              <a:t>nhdplus-support@epa.gov</a:t>
            </a:r>
            <a:endParaRPr lang="en-US" sz="2800" dirty="0">
              <a:latin typeface="Arial" panose="020B0604020202020204" pitchFamily="34" charset="0"/>
              <a:cs typeface="Arial" panose="020B0604020202020204" pitchFamily="34" charset="0"/>
            </a:endParaRPr>
          </a:p>
          <a:p>
            <a:pPr marL="0" indent="0">
              <a:buClr>
                <a:schemeClr val="accent3">
                  <a:lumMod val="75000"/>
                </a:schemeClr>
              </a:buClr>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 NHDPlus team also provides technical support to users of the data and tools.  If you have a technical support question, please send a detailed email to </a:t>
            </a:r>
            <a:r>
              <a:rPr lang="en-US" sz="2800" u="sng" dirty="0">
                <a:latin typeface="Arial" panose="020B0604020202020204" pitchFamily="34" charset="0"/>
                <a:cs typeface="Arial" panose="020B0604020202020204" pitchFamily="34" charset="0"/>
                <a:hlinkClick r:id="rId3"/>
              </a:rPr>
              <a:t>nhdplus-support@epa.gov</a:t>
            </a:r>
            <a:endParaRPr lang="en-US" sz="2800" dirty="0">
              <a:latin typeface="Arial" panose="020B0604020202020204" pitchFamily="34" charset="0"/>
              <a:cs typeface="Arial" panose="020B0604020202020204" pitchFamily="34" charset="0"/>
            </a:endParaRPr>
          </a:p>
          <a:p>
            <a:pPr marL="109728" indent="0">
              <a:buNone/>
            </a:pPr>
            <a:endParaRPr lang="en-US" dirty="0"/>
          </a:p>
        </p:txBody>
      </p:sp>
      <p:sp>
        <p:nvSpPr>
          <p:cNvPr id="3" name="Slide Number Placeholder 2"/>
          <p:cNvSpPr>
            <a:spLocks noGrp="1"/>
          </p:cNvSpPr>
          <p:nvPr>
            <p:ph type="sldNum" sz="quarter" idx="12"/>
          </p:nvPr>
        </p:nvSpPr>
        <p:spPr/>
        <p:txBody>
          <a:bodyPr/>
          <a:lstStyle/>
          <a:p>
            <a:fld id="{45B78470-30A6-4478-840C-0A4094834E08}" type="slidenum">
              <a:rPr lang="en-US" smtClean="0">
                <a:latin typeface="Arial" panose="020B0604020202020204" pitchFamily="34" charset="0"/>
                <a:cs typeface="Arial" panose="020B0604020202020204" pitchFamily="34" charset="0"/>
              </a:rPr>
              <a:pPr/>
              <a:t>27</a:t>
            </a:fld>
            <a:endParaRPr lang="en-US">
              <a:latin typeface="Arial" panose="020B0604020202020204" pitchFamily="34" charset="0"/>
              <a:cs typeface="Arial" panose="020B0604020202020204" pitchFamily="34" charset="0"/>
            </a:endParaRPr>
          </a:p>
        </p:txBody>
      </p:sp>
      <p:sp>
        <p:nvSpPr>
          <p:cNvPr id="8" name="Rectangle 7"/>
          <p:cNvSpPr/>
          <p:nvPr/>
        </p:nvSpPr>
        <p:spPr>
          <a:xfrm>
            <a:off x="0" y="6519446"/>
            <a:ext cx="1040670"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Resources</a:t>
            </a:r>
          </a:p>
        </p:txBody>
      </p:sp>
    </p:spTree>
    <p:extLst>
      <p:ext uri="{BB962C8B-B14F-4D97-AF65-F5344CB8AC3E}">
        <p14:creationId xmlns:p14="http://schemas.microsoft.com/office/powerpoint/2010/main" val="2451227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ichiganquarterlyreview.com/wp-content/uploads/2013/06/the-end-movie-postcard1.jpg"/>
          <p:cNvPicPr>
            <a:picLocks noChangeAspect="1" noChangeArrowheads="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276475" y="1838324"/>
            <a:ext cx="4505325" cy="296227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p>
            <a:fld id="{878AE4B3-FE51-4F60-8523-600FF4E0E673}" type="slidenum">
              <a:rPr lang="en-US" smtClean="0">
                <a:latin typeface="Calibri" panose="020F0502020204030204" pitchFamily="34" charset="0"/>
              </a:rPr>
              <a:pPr/>
              <a:t>28</a:t>
            </a:fld>
            <a:endParaRPr lang="en-US">
              <a:latin typeface="Calibri" panose="020F0502020204030204" pitchFamily="34" charset="0"/>
            </a:endParaRPr>
          </a:p>
        </p:txBody>
      </p:sp>
    </p:spTree>
    <p:extLst>
      <p:ext uri="{BB962C8B-B14F-4D97-AF65-F5344CB8AC3E}">
        <p14:creationId xmlns:p14="http://schemas.microsoft.com/office/powerpoint/2010/main" val="3869594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 name="Rectangle 1053"/>
          <p:cNvSpPr/>
          <p:nvPr/>
        </p:nvSpPr>
        <p:spPr>
          <a:xfrm>
            <a:off x="1981200" y="457200"/>
            <a:ext cx="5486400" cy="579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grpSp>
        <p:nvGrpSpPr>
          <p:cNvPr id="3" name="Group 49"/>
          <p:cNvGrpSpPr/>
          <p:nvPr/>
        </p:nvGrpSpPr>
        <p:grpSpPr>
          <a:xfrm>
            <a:off x="133349" y="199055"/>
            <a:ext cx="1619251" cy="2239345"/>
            <a:chOff x="133349" y="199055"/>
            <a:chExt cx="1619251" cy="2239345"/>
          </a:xfrm>
        </p:grpSpPr>
        <p:pic>
          <p:nvPicPr>
            <p:cNvPr id="1034" name="Picture 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8905"/>
            <a:stretch/>
          </p:blipFill>
          <p:spPr bwMode="auto">
            <a:xfrm>
              <a:off x="133349" y="1647486"/>
              <a:ext cx="1619251" cy="79091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46" name="Picture 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3079"/>
            <a:stretch/>
          </p:blipFill>
          <p:spPr bwMode="auto">
            <a:xfrm>
              <a:off x="133349" y="199055"/>
              <a:ext cx="1619251" cy="14478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042"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055" y="1670133"/>
              <a:ext cx="304799" cy="29440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8" name="TextBox 27"/>
            <p:cNvSpPr txBox="1"/>
            <p:nvPr/>
          </p:nvSpPr>
          <p:spPr>
            <a:xfrm>
              <a:off x="502465" y="1708782"/>
              <a:ext cx="1250135" cy="261610"/>
            </a:xfrm>
            <a:prstGeom prst="rect">
              <a:avLst/>
            </a:prstGeom>
            <a:solidFill>
              <a:schemeClr val="tx1"/>
            </a:solidFill>
            <a:ln>
              <a:noFill/>
            </a:ln>
          </p:spPr>
          <p:txBody>
            <a:bodyPr wrap="square" rtlCol="0">
              <a:spAutoFit/>
            </a:bodyPr>
            <a:lstStyle/>
            <a:p>
              <a:r>
                <a:rPr lang="en-US" sz="1050" dirty="0" smtClean="0">
                  <a:solidFill>
                    <a:schemeClr val="bg1"/>
                  </a:solidFill>
                </a:rPr>
                <a:t>Raster</a:t>
              </a:r>
              <a:endParaRPr lang="en-US" sz="1050" dirty="0">
                <a:solidFill>
                  <a:schemeClr val="bg1"/>
                </a:solidFill>
              </a:endParaRPr>
            </a:p>
          </p:txBody>
        </p:sp>
      </p:grpSp>
      <p:pic>
        <p:nvPicPr>
          <p:cNvPr id="51" name="Picture 15"/>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5403334" y="5301693"/>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TextBox 32"/>
          <p:cNvSpPr txBox="1"/>
          <p:nvPr/>
        </p:nvSpPr>
        <p:spPr>
          <a:xfrm rot="19127344">
            <a:off x="5398666" y="5502826"/>
            <a:ext cx="872355" cy="261610"/>
          </a:xfrm>
          <a:prstGeom prst="rect">
            <a:avLst/>
          </a:prstGeom>
          <a:noFill/>
        </p:spPr>
        <p:txBody>
          <a:bodyPr wrap="none" rtlCol="0">
            <a:spAutoFit/>
          </a:bodyPr>
          <a:lstStyle/>
          <a:p>
            <a:r>
              <a:rPr lang="en-US" sz="1100" b="1" dirty="0" err="1" smtClean="0">
                <a:solidFill>
                  <a:srgbClr val="0000FF"/>
                </a:solidFill>
              </a:rPr>
              <a:t>PlusFlowAR</a:t>
            </a:r>
            <a:endParaRPr lang="en-US" sz="1100" b="1" dirty="0">
              <a:solidFill>
                <a:srgbClr val="0000FF"/>
              </a:solidFill>
            </a:endParaRPr>
          </a:p>
        </p:txBody>
      </p:sp>
      <p:pic>
        <p:nvPicPr>
          <p:cNvPr id="53" name="Picture 15"/>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2785715" y="5298334"/>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TextBox 53"/>
          <p:cNvSpPr txBox="1"/>
          <p:nvPr/>
        </p:nvSpPr>
        <p:spPr>
          <a:xfrm rot="19237448">
            <a:off x="2777410" y="5436788"/>
            <a:ext cx="902811" cy="430887"/>
          </a:xfrm>
          <a:prstGeom prst="rect">
            <a:avLst/>
          </a:prstGeom>
          <a:noFill/>
        </p:spPr>
        <p:txBody>
          <a:bodyPr wrap="none" rtlCol="0">
            <a:spAutoFit/>
          </a:bodyPr>
          <a:lstStyle/>
          <a:p>
            <a:r>
              <a:rPr lang="en-US" sz="1100" b="1" dirty="0" err="1" smtClean="0">
                <a:solidFill>
                  <a:srgbClr val="0000FF"/>
                </a:solidFill>
              </a:rPr>
              <a:t>PlusARPoint</a:t>
            </a:r>
            <a:endParaRPr lang="en-US" sz="1100" b="1" dirty="0" smtClean="0">
              <a:solidFill>
                <a:srgbClr val="0000FF"/>
              </a:solidFill>
            </a:endParaRPr>
          </a:p>
          <a:p>
            <a:pPr algn="ctr"/>
            <a:r>
              <a:rPr lang="en-US" sz="1100" b="1" dirty="0" smtClean="0">
                <a:solidFill>
                  <a:srgbClr val="0000FF"/>
                </a:solidFill>
              </a:rPr>
              <a:t>Event</a:t>
            </a:r>
            <a:endParaRPr lang="en-US" sz="1100" b="1" dirty="0">
              <a:solidFill>
                <a:srgbClr val="0000FF"/>
              </a:solidFill>
            </a:endParaRPr>
          </a:p>
        </p:txBody>
      </p:sp>
      <p:pic>
        <p:nvPicPr>
          <p:cNvPr id="55" name="Picture 15"/>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rot="18483750">
            <a:off x="5625471" y="4132027"/>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TextBox 55"/>
          <p:cNvSpPr txBox="1"/>
          <p:nvPr/>
        </p:nvSpPr>
        <p:spPr>
          <a:xfrm rot="16660928">
            <a:off x="5653124" y="4214878"/>
            <a:ext cx="856325" cy="430887"/>
          </a:xfrm>
          <a:prstGeom prst="rect">
            <a:avLst/>
          </a:prstGeom>
          <a:noFill/>
        </p:spPr>
        <p:txBody>
          <a:bodyPr wrap="none" rtlCol="0">
            <a:spAutoFit/>
          </a:bodyPr>
          <a:lstStyle/>
          <a:p>
            <a:r>
              <a:rPr lang="en-US" sz="1100" b="1" dirty="0" err="1" smtClean="0">
                <a:solidFill>
                  <a:srgbClr val="0000FF"/>
                </a:solidFill>
              </a:rPr>
              <a:t>HeadWater</a:t>
            </a:r>
            <a:endParaRPr lang="en-US" sz="1100" b="1" dirty="0" smtClean="0">
              <a:solidFill>
                <a:srgbClr val="0000FF"/>
              </a:solidFill>
            </a:endParaRPr>
          </a:p>
          <a:p>
            <a:r>
              <a:rPr lang="en-US" sz="1100" b="1" dirty="0" err="1" smtClean="0">
                <a:solidFill>
                  <a:srgbClr val="0000FF"/>
                </a:solidFill>
              </a:rPr>
              <a:t>NodeArea</a:t>
            </a:r>
            <a:endParaRPr lang="en-US" sz="1100" b="1" dirty="0">
              <a:solidFill>
                <a:srgbClr val="0000FF"/>
              </a:solidFill>
            </a:endParaRPr>
          </a:p>
        </p:txBody>
      </p:sp>
      <p:pic>
        <p:nvPicPr>
          <p:cNvPr id="57" name="Picture 15"/>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6162675" y="2819400"/>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TextBox 57"/>
          <p:cNvSpPr txBox="1"/>
          <p:nvPr/>
        </p:nvSpPr>
        <p:spPr>
          <a:xfrm rot="19641529">
            <a:off x="6218920" y="3001150"/>
            <a:ext cx="750526" cy="261610"/>
          </a:xfrm>
          <a:prstGeom prst="rect">
            <a:avLst/>
          </a:prstGeom>
          <a:noFill/>
        </p:spPr>
        <p:txBody>
          <a:bodyPr wrap="none" rtlCol="0">
            <a:spAutoFit/>
          </a:bodyPr>
          <a:lstStyle/>
          <a:p>
            <a:pPr algn="ctr"/>
            <a:r>
              <a:rPr lang="en-US" sz="1100" b="1" dirty="0" err="1" smtClean="0">
                <a:solidFill>
                  <a:srgbClr val="0000FF"/>
                </a:solidFill>
              </a:rPr>
              <a:t>ElevSlope</a:t>
            </a:r>
            <a:endParaRPr lang="en-US" sz="1100" b="1" dirty="0">
              <a:solidFill>
                <a:srgbClr val="0000FF"/>
              </a:solidFill>
            </a:endParaRPr>
          </a:p>
        </p:txBody>
      </p:sp>
      <p:pic>
        <p:nvPicPr>
          <p:cNvPr id="59" name="Picture 15"/>
          <p:cNvPicPr>
            <a:picLocks noChangeAspect="1" noChangeArrowheads="1"/>
          </p:cNvPicPr>
          <p:nvPr/>
        </p:nvPicPr>
        <p:blipFill>
          <a:blip r:embed="rId6" cstate="print">
            <a:lum bright="70000" contrast="-70000"/>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8681997">
            <a:off x="2743200" y="1350595"/>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TextBox 59"/>
          <p:cNvSpPr txBox="1"/>
          <p:nvPr/>
        </p:nvSpPr>
        <p:spPr>
          <a:xfrm rot="16357245">
            <a:off x="2749582" y="1502074"/>
            <a:ext cx="816249" cy="261610"/>
          </a:xfrm>
          <a:prstGeom prst="rect">
            <a:avLst/>
          </a:prstGeom>
          <a:noFill/>
        </p:spPr>
        <p:txBody>
          <a:bodyPr wrap="none" rtlCol="0">
            <a:spAutoFit/>
          </a:bodyPr>
          <a:lstStyle/>
          <a:p>
            <a:r>
              <a:rPr lang="en-US" sz="1100" b="1" dirty="0" err="1" smtClean="0">
                <a:solidFill>
                  <a:srgbClr val="0000FF"/>
                </a:solidFill>
              </a:rPr>
              <a:t>DivFracMP</a:t>
            </a:r>
            <a:endParaRPr lang="en-US" sz="1100" b="1" dirty="0">
              <a:solidFill>
                <a:srgbClr val="0000FF"/>
              </a:solidFill>
            </a:endParaRPr>
          </a:p>
        </p:txBody>
      </p:sp>
      <p:pic>
        <p:nvPicPr>
          <p:cNvPr id="61" name="Picture 15"/>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rot="3646802">
            <a:off x="2873726" y="4072781"/>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TextBox 61"/>
          <p:cNvSpPr txBox="1"/>
          <p:nvPr/>
        </p:nvSpPr>
        <p:spPr>
          <a:xfrm rot="592541">
            <a:off x="2934751" y="4251815"/>
            <a:ext cx="705642" cy="261610"/>
          </a:xfrm>
          <a:prstGeom prst="rect">
            <a:avLst/>
          </a:prstGeom>
          <a:noFill/>
        </p:spPr>
        <p:txBody>
          <a:bodyPr wrap="none" rtlCol="0">
            <a:spAutoFit/>
          </a:bodyPr>
          <a:lstStyle/>
          <a:p>
            <a:r>
              <a:rPr lang="en-US" sz="1100" b="1" dirty="0" err="1" smtClean="0">
                <a:solidFill>
                  <a:srgbClr val="0000FF"/>
                </a:solidFill>
              </a:rPr>
              <a:t>MegaDiv</a:t>
            </a:r>
            <a:endParaRPr lang="en-US" sz="1100" b="1" dirty="0">
              <a:solidFill>
                <a:srgbClr val="0000FF"/>
              </a:solidFill>
            </a:endParaRPr>
          </a:p>
        </p:txBody>
      </p:sp>
      <p:pic>
        <p:nvPicPr>
          <p:cNvPr id="63" name="Picture 15"/>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rot="3052349">
            <a:off x="5824457" y="1258941"/>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15"/>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2362200" y="2800738"/>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TextBox 67"/>
          <p:cNvSpPr txBox="1"/>
          <p:nvPr/>
        </p:nvSpPr>
        <p:spPr>
          <a:xfrm rot="19273084">
            <a:off x="2412985" y="3030032"/>
            <a:ext cx="707245" cy="261610"/>
          </a:xfrm>
          <a:prstGeom prst="rect">
            <a:avLst/>
          </a:prstGeom>
          <a:noFill/>
        </p:spPr>
        <p:txBody>
          <a:bodyPr wrap="none" rtlCol="0">
            <a:spAutoFit/>
          </a:bodyPr>
          <a:lstStyle/>
          <a:p>
            <a:r>
              <a:rPr lang="en-US" sz="1100" b="1" dirty="0" err="1" smtClean="0">
                <a:solidFill>
                  <a:srgbClr val="0000FF"/>
                </a:solidFill>
              </a:rPr>
              <a:t>PlusFlow</a:t>
            </a:r>
            <a:endParaRPr lang="en-US" sz="1100" b="1" dirty="0">
              <a:solidFill>
                <a:srgbClr val="0000FF"/>
              </a:solidFill>
            </a:endParaRPr>
          </a:p>
        </p:txBody>
      </p:sp>
      <p:pic>
        <p:nvPicPr>
          <p:cNvPr id="69" name="Picture 15"/>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4246849" y="1172838"/>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TextBox 69"/>
          <p:cNvSpPr txBox="1"/>
          <p:nvPr/>
        </p:nvSpPr>
        <p:spPr>
          <a:xfrm rot="638519">
            <a:off x="5789007" y="1376852"/>
            <a:ext cx="923651" cy="430887"/>
          </a:xfrm>
          <a:prstGeom prst="rect">
            <a:avLst/>
          </a:prstGeom>
          <a:noFill/>
        </p:spPr>
        <p:txBody>
          <a:bodyPr wrap="none" rtlCol="0">
            <a:spAutoFit/>
          </a:bodyPr>
          <a:lstStyle/>
          <a:p>
            <a:pPr algn="ctr"/>
            <a:r>
              <a:rPr lang="en-US" sz="1100" b="1" dirty="0" err="1" smtClean="0">
                <a:solidFill>
                  <a:srgbClr val="0000FF"/>
                </a:solidFill>
              </a:rPr>
              <a:t>PlusFlowline</a:t>
            </a:r>
            <a:endParaRPr lang="en-US" sz="1100" b="1" dirty="0" smtClean="0">
              <a:solidFill>
                <a:srgbClr val="0000FF"/>
              </a:solidFill>
            </a:endParaRPr>
          </a:p>
          <a:p>
            <a:pPr algn="ctr"/>
            <a:r>
              <a:rPr lang="en-US" sz="1100" b="1" dirty="0" smtClean="0">
                <a:solidFill>
                  <a:srgbClr val="0000FF"/>
                </a:solidFill>
              </a:rPr>
              <a:t>VAA</a:t>
            </a:r>
            <a:endParaRPr lang="en-US" sz="1100" b="1" dirty="0">
              <a:solidFill>
                <a:srgbClr val="0000FF"/>
              </a:solidFill>
            </a:endParaRPr>
          </a:p>
        </p:txBody>
      </p:sp>
      <p:cxnSp>
        <p:nvCxnSpPr>
          <p:cNvPr id="1044" name="Straight Connector 1043"/>
          <p:cNvCxnSpPr>
            <a:stCxn id="67" idx="3"/>
            <a:endCxn id="57" idx="1"/>
          </p:cNvCxnSpPr>
          <p:nvPr/>
        </p:nvCxnSpPr>
        <p:spPr>
          <a:xfrm>
            <a:off x="3209925" y="3143638"/>
            <a:ext cx="2952750" cy="18662"/>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48" name="Straight Connector 1047"/>
          <p:cNvCxnSpPr>
            <a:stCxn id="61" idx="0"/>
            <a:endCxn id="63" idx="2"/>
          </p:cNvCxnSpPr>
          <p:nvPr/>
        </p:nvCxnSpPr>
        <p:spPr>
          <a:xfrm flipV="1">
            <a:off x="3596855" y="1818228"/>
            <a:ext cx="2385462" cy="2430062"/>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50" name="Straight Connector 1049"/>
          <p:cNvCxnSpPr>
            <a:stCxn id="55" idx="0"/>
          </p:cNvCxnSpPr>
          <p:nvPr/>
        </p:nvCxnSpPr>
        <p:spPr>
          <a:xfrm flipH="1" flipV="1">
            <a:off x="3452694" y="1937469"/>
            <a:ext cx="2326661" cy="2326053"/>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52" name="Straight Connector 1051"/>
          <p:cNvCxnSpPr>
            <a:stCxn id="69" idx="2"/>
          </p:cNvCxnSpPr>
          <p:nvPr/>
        </p:nvCxnSpPr>
        <p:spPr>
          <a:xfrm flipH="1">
            <a:off x="4670711" y="1858638"/>
            <a:ext cx="1" cy="12850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rot="16200000">
            <a:off x="2948222" y="2924286"/>
            <a:ext cx="880369" cy="430887"/>
          </a:xfrm>
          <a:prstGeom prst="rect">
            <a:avLst/>
          </a:prstGeom>
          <a:noFill/>
        </p:spPr>
        <p:txBody>
          <a:bodyPr wrap="none" rtlCol="0">
            <a:spAutoFit/>
          </a:bodyPr>
          <a:lstStyle/>
          <a:p>
            <a:pPr algn="ctr"/>
            <a:r>
              <a:rPr lang="en-US" sz="1100" b="1" dirty="0" err="1" smtClean="0"/>
              <a:t>FromComID</a:t>
            </a:r>
            <a:endParaRPr lang="en-US" sz="1100" b="1" dirty="0" smtClean="0"/>
          </a:p>
          <a:p>
            <a:pPr algn="ctr"/>
            <a:r>
              <a:rPr lang="en-US" sz="1100" b="1" dirty="0" err="1" smtClean="0"/>
              <a:t>ToComID</a:t>
            </a:r>
            <a:endParaRPr lang="en-US" sz="1100" b="1" dirty="0"/>
          </a:p>
        </p:txBody>
      </p:sp>
      <p:sp>
        <p:nvSpPr>
          <p:cNvPr id="170" name="TextBox 169"/>
          <p:cNvSpPr txBox="1"/>
          <p:nvPr/>
        </p:nvSpPr>
        <p:spPr>
          <a:xfrm rot="18722099">
            <a:off x="3058834" y="1822839"/>
            <a:ext cx="978152" cy="430887"/>
          </a:xfrm>
          <a:prstGeom prst="rect">
            <a:avLst/>
          </a:prstGeom>
          <a:noFill/>
        </p:spPr>
        <p:txBody>
          <a:bodyPr wrap="none" rtlCol="0">
            <a:spAutoFit/>
          </a:bodyPr>
          <a:lstStyle/>
          <a:p>
            <a:pPr algn="ctr"/>
            <a:r>
              <a:rPr lang="en-US" sz="1100" b="1" dirty="0" err="1" smtClean="0"/>
              <a:t>NodeNumber</a:t>
            </a:r>
            <a:endParaRPr lang="en-US" sz="1100" b="1" dirty="0" smtClean="0"/>
          </a:p>
          <a:p>
            <a:pPr algn="ctr"/>
            <a:r>
              <a:rPr lang="en-US" sz="1100" b="1" dirty="0" err="1" smtClean="0"/>
              <a:t>ComID</a:t>
            </a:r>
            <a:endParaRPr lang="en-US" sz="1100" b="1" dirty="0"/>
          </a:p>
        </p:txBody>
      </p:sp>
      <p:sp>
        <p:nvSpPr>
          <p:cNvPr id="171" name="TextBox 170"/>
          <p:cNvSpPr txBox="1"/>
          <p:nvPr/>
        </p:nvSpPr>
        <p:spPr>
          <a:xfrm rot="18540780">
            <a:off x="5402121" y="4043770"/>
            <a:ext cx="575799" cy="261610"/>
          </a:xfrm>
          <a:prstGeom prst="rect">
            <a:avLst/>
          </a:prstGeom>
          <a:noFill/>
        </p:spPr>
        <p:txBody>
          <a:bodyPr wrap="none" rtlCol="0">
            <a:spAutoFit/>
          </a:bodyPr>
          <a:lstStyle/>
          <a:p>
            <a:pPr algn="ctr"/>
            <a:r>
              <a:rPr lang="en-US" sz="1100" b="1" dirty="0" err="1" smtClean="0"/>
              <a:t>ComID</a:t>
            </a:r>
            <a:endParaRPr lang="en-US" sz="1100" b="1" dirty="0"/>
          </a:p>
        </p:txBody>
      </p:sp>
      <p:sp>
        <p:nvSpPr>
          <p:cNvPr id="172" name="TextBox 171"/>
          <p:cNvSpPr txBox="1"/>
          <p:nvPr/>
        </p:nvSpPr>
        <p:spPr>
          <a:xfrm rot="3015281">
            <a:off x="5399481" y="1744602"/>
            <a:ext cx="978152" cy="430887"/>
          </a:xfrm>
          <a:prstGeom prst="rect">
            <a:avLst/>
          </a:prstGeom>
          <a:noFill/>
        </p:spPr>
        <p:txBody>
          <a:bodyPr wrap="none" rtlCol="0">
            <a:spAutoFit/>
          </a:bodyPr>
          <a:lstStyle/>
          <a:p>
            <a:pPr algn="ctr"/>
            <a:r>
              <a:rPr lang="en-US" sz="1100" b="1" dirty="0" err="1" smtClean="0"/>
              <a:t>ComID</a:t>
            </a:r>
            <a:endParaRPr lang="en-US" sz="1100" b="1" dirty="0" smtClean="0"/>
          </a:p>
          <a:p>
            <a:pPr algn="ctr"/>
            <a:r>
              <a:rPr lang="en-US" sz="1100" b="1" dirty="0" err="1" smtClean="0"/>
              <a:t>NodeNumber</a:t>
            </a:r>
            <a:endParaRPr lang="en-US" sz="1100" b="1" dirty="0"/>
          </a:p>
        </p:txBody>
      </p:sp>
      <p:sp>
        <p:nvSpPr>
          <p:cNvPr id="173" name="TextBox 172"/>
          <p:cNvSpPr txBox="1"/>
          <p:nvPr/>
        </p:nvSpPr>
        <p:spPr>
          <a:xfrm>
            <a:off x="4387574" y="1788499"/>
            <a:ext cx="575799" cy="261610"/>
          </a:xfrm>
          <a:prstGeom prst="rect">
            <a:avLst/>
          </a:prstGeom>
          <a:noFill/>
        </p:spPr>
        <p:txBody>
          <a:bodyPr wrap="none" rtlCol="0">
            <a:spAutoFit/>
          </a:bodyPr>
          <a:lstStyle/>
          <a:p>
            <a:pPr algn="ctr"/>
            <a:r>
              <a:rPr lang="en-US" sz="1100" b="1" dirty="0" err="1" smtClean="0"/>
              <a:t>ComID</a:t>
            </a:r>
            <a:endParaRPr lang="en-US" sz="1100" b="1" dirty="0" smtClean="0"/>
          </a:p>
        </p:txBody>
      </p:sp>
      <p:sp>
        <p:nvSpPr>
          <p:cNvPr id="174" name="TextBox 173"/>
          <p:cNvSpPr txBox="1"/>
          <p:nvPr/>
        </p:nvSpPr>
        <p:spPr>
          <a:xfrm rot="3687755">
            <a:off x="3389669" y="4033551"/>
            <a:ext cx="575799" cy="261610"/>
          </a:xfrm>
          <a:prstGeom prst="rect">
            <a:avLst/>
          </a:prstGeom>
          <a:noFill/>
        </p:spPr>
        <p:txBody>
          <a:bodyPr wrap="none" rtlCol="0">
            <a:spAutoFit/>
          </a:bodyPr>
          <a:lstStyle/>
          <a:p>
            <a:pPr algn="ctr"/>
            <a:r>
              <a:rPr lang="en-US" sz="1100" b="1" dirty="0" err="1" smtClean="0"/>
              <a:t>ComID</a:t>
            </a:r>
            <a:endParaRPr lang="en-US" sz="1100" b="1" dirty="0"/>
          </a:p>
        </p:txBody>
      </p:sp>
      <p:sp>
        <p:nvSpPr>
          <p:cNvPr id="175" name="TextBox 174"/>
          <p:cNvSpPr txBox="1"/>
          <p:nvPr/>
        </p:nvSpPr>
        <p:spPr>
          <a:xfrm rot="5400000">
            <a:off x="5789181" y="3023150"/>
            <a:ext cx="575799" cy="261610"/>
          </a:xfrm>
          <a:prstGeom prst="rect">
            <a:avLst/>
          </a:prstGeom>
          <a:noFill/>
        </p:spPr>
        <p:txBody>
          <a:bodyPr wrap="none" rtlCol="0">
            <a:spAutoFit/>
          </a:bodyPr>
          <a:lstStyle/>
          <a:p>
            <a:pPr algn="ctr"/>
            <a:r>
              <a:rPr lang="en-US" sz="1100" b="1" dirty="0" err="1" smtClean="0"/>
              <a:t>ComID</a:t>
            </a:r>
            <a:endParaRPr lang="en-US" sz="1100" b="1" dirty="0"/>
          </a:p>
        </p:txBody>
      </p:sp>
      <p:sp>
        <p:nvSpPr>
          <p:cNvPr id="64" name="TextBox 63"/>
          <p:cNvSpPr txBox="1"/>
          <p:nvPr/>
        </p:nvSpPr>
        <p:spPr>
          <a:xfrm rot="19398635">
            <a:off x="4257675" y="1298511"/>
            <a:ext cx="853119" cy="430887"/>
          </a:xfrm>
          <a:prstGeom prst="rect">
            <a:avLst/>
          </a:prstGeom>
          <a:noFill/>
        </p:spPr>
        <p:txBody>
          <a:bodyPr wrap="none" rtlCol="0">
            <a:spAutoFit/>
          </a:bodyPr>
          <a:lstStyle/>
          <a:p>
            <a:r>
              <a:rPr lang="en-US" sz="1100" b="1" dirty="0" smtClean="0">
                <a:solidFill>
                  <a:srgbClr val="0000FF"/>
                </a:solidFill>
              </a:rPr>
              <a:t>Cumulative</a:t>
            </a:r>
          </a:p>
          <a:p>
            <a:pPr algn="ctr"/>
            <a:r>
              <a:rPr lang="en-US" sz="1100" b="1" dirty="0" smtClean="0">
                <a:solidFill>
                  <a:srgbClr val="0000FF"/>
                </a:solidFill>
              </a:rPr>
              <a:t>Area</a:t>
            </a:r>
            <a:endParaRPr lang="en-US" sz="1100" b="1" dirty="0">
              <a:solidFill>
                <a:srgbClr val="0000FF"/>
              </a:solidFill>
            </a:endParaRPr>
          </a:p>
        </p:txBody>
      </p:sp>
      <p:sp>
        <p:nvSpPr>
          <p:cNvPr id="177" name="TextBox 176"/>
          <p:cNvSpPr txBox="1"/>
          <p:nvPr/>
        </p:nvSpPr>
        <p:spPr>
          <a:xfrm>
            <a:off x="3481718" y="2892963"/>
            <a:ext cx="346570" cy="261610"/>
          </a:xfrm>
          <a:prstGeom prst="rect">
            <a:avLst/>
          </a:prstGeom>
          <a:noFill/>
        </p:spPr>
        <p:txBody>
          <a:bodyPr wrap="none" rtlCol="0">
            <a:spAutoFit/>
          </a:bodyPr>
          <a:lstStyle/>
          <a:p>
            <a:r>
              <a:rPr lang="en-US" sz="1100" b="1" dirty="0" smtClean="0"/>
              <a:t>(n)</a:t>
            </a:r>
            <a:endParaRPr lang="en-US" sz="1100" b="1" dirty="0"/>
          </a:p>
        </p:txBody>
      </p:sp>
      <p:sp>
        <p:nvSpPr>
          <p:cNvPr id="178" name="TextBox 177"/>
          <p:cNvSpPr txBox="1"/>
          <p:nvPr/>
        </p:nvSpPr>
        <p:spPr>
          <a:xfrm>
            <a:off x="5493694" y="2904931"/>
            <a:ext cx="452368" cy="261610"/>
          </a:xfrm>
          <a:prstGeom prst="rect">
            <a:avLst/>
          </a:prstGeom>
          <a:noFill/>
        </p:spPr>
        <p:txBody>
          <a:bodyPr wrap="none" rtlCol="0">
            <a:spAutoFit/>
          </a:bodyPr>
          <a:lstStyle/>
          <a:p>
            <a:r>
              <a:rPr lang="en-US" sz="1100" b="1" dirty="0" smtClean="0"/>
              <a:t>(0,1)</a:t>
            </a:r>
            <a:endParaRPr lang="en-US" sz="1100" b="1" dirty="0"/>
          </a:p>
        </p:txBody>
      </p:sp>
      <p:sp>
        <p:nvSpPr>
          <p:cNvPr id="180" name="TextBox 179"/>
          <p:cNvSpPr txBox="1"/>
          <p:nvPr/>
        </p:nvSpPr>
        <p:spPr>
          <a:xfrm rot="16446638">
            <a:off x="4609636" y="2000532"/>
            <a:ext cx="343364" cy="261610"/>
          </a:xfrm>
          <a:prstGeom prst="rect">
            <a:avLst/>
          </a:prstGeom>
          <a:noFill/>
        </p:spPr>
        <p:txBody>
          <a:bodyPr wrap="none" rtlCol="0">
            <a:spAutoFit/>
          </a:bodyPr>
          <a:lstStyle/>
          <a:p>
            <a:r>
              <a:rPr lang="en-US" sz="1100" b="1" dirty="0" smtClean="0"/>
              <a:t>(1)</a:t>
            </a:r>
            <a:endParaRPr lang="en-US" sz="1100" b="1" dirty="0"/>
          </a:p>
        </p:txBody>
      </p:sp>
      <p:sp>
        <p:nvSpPr>
          <p:cNvPr id="181" name="TextBox 180"/>
          <p:cNvSpPr txBox="1"/>
          <p:nvPr/>
        </p:nvSpPr>
        <p:spPr>
          <a:xfrm rot="2741691">
            <a:off x="3688968" y="2123619"/>
            <a:ext cx="455574" cy="261610"/>
          </a:xfrm>
          <a:prstGeom prst="rect">
            <a:avLst/>
          </a:prstGeom>
          <a:noFill/>
        </p:spPr>
        <p:txBody>
          <a:bodyPr wrap="none" rtlCol="0">
            <a:spAutoFit/>
          </a:bodyPr>
          <a:lstStyle/>
          <a:p>
            <a:r>
              <a:rPr lang="en-US" sz="1100" b="1" dirty="0" smtClean="0"/>
              <a:t>(0,n)</a:t>
            </a:r>
            <a:endParaRPr lang="en-US" sz="1100" b="1" dirty="0"/>
          </a:p>
        </p:txBody>
      </p:sp>
      <p:sp>
        <p:nvSpPr>
          <p:cNvPr id="182" name="TextBox 181"/>
          <p:cNvSpPr txBox="1"/>
          <p:nvPr/>
        </p:nvSpPr>
        <p:spPr>
          <a:xfrm rot="2862068">
            <a:off x="5988546" y="2026590"/>
            <a:ext cx="343364" cy="261610"/>
          </a:xfrm>
          <a:prstGeom prst="rect">
            <a:avLst/>
          </a:prstGeom>
          <a:noFill/>
        </p:spPr>
        <p:txBody>
          <a:bodyPr wrap="none" rtlCol="0">
            <a:spAutoFit/>
          </a:bodyPr>
          <a:lstStyle/>
          <a:p>
            <a:r>
              <a:rPr lang="en-US" sz="1100" b="1" dirty="0" smtClean="0"/>
              <a:t>(1)</a:t>
            </a:r>
            <a:endParaRPr lang="en-US" sz="1100" b="1" dirty="0"/>
          </a:p>
        </p:txBody>
      </p:sp>
      <p:sp>
        <p:nvSpPr>
          <p:cNvPr id="183" name="TextBox 182"/>
          <p:cNvSpPr txBox="1"/>
          <p:nvPr/>
        </p:nvSpPr>
        <p:spPr>
          <a:xfrm rot="19025564">
            <a:off x="3536627" y="3737907"/>
            <a:ext cx="455574" cy="261610"/>
          </a:xfrm>
          <a:prstGeom prst="rect">
            <a:avLst/>
          </a:prstGeom>
          <a:noFill/>
        </p:spPr>
        <p:txBody>
          <a:bodyPr wrap="none" rtlCol="0">
            <a:spAutoFit/>
          </a:bodyPr>
          <a:lstStyle/>
          <a:p>
            <a:r>
              <a:rPr lang="en-US" sz="1100" b="1" dirty="0" smtClean="0"/>
              <a:t>(0,n)</a:t>
            </a:r>
            <a:endParaRPr lang="en-US" sz="1100" b="1" dirty="0"/>
          </a:p>
        </p:txBody>
      </p:sp>
      <p:sp>
        <p:nvSpPr>
          <p:cNvPr id="184" name="TextBox 183"/>
          <p:cNvSpPr txBox="1"/>
          <p:nvPr/>
        </p:nvSpPr>
        <p:spPr>
          <a:xfrm rot="2786054">
            <a:off x="5405395" y="3771690"/>
            <a:ext cx="452368" cy="261610"/>
          </a:xfrm>
          <a:prstGeom prst="rect">
            <a:avLst/>
          </a:prstGeom>
          <a:noFill/>
        </p:spPr>
        <p:txBody>
          <a:bodyPr wrap="none" rtlCol="0">
            <a:spAutoFit/>
          </a:bodyPr>
          <a:lstStyle/>
          <a:p>
            <a:r>
              <a:rPr lang="en-US" sz="1100" b="1" dirty="0" smtClean="0"/>
              <a:t>(0,1)</a:t>
            </a:r>
            <a:endParaRPr lang="en-US" sz="1100" b="1" dirty="0"/>
          </a:p>
        </p:txBody>
      </p:sp>
      <p:sp>
        <p:nvSpPr>
          <p:cNvPr id="186" name="Rectangle 185"/>
          <p:cNvSpPr/>
          <p:nvPr/>
        </p:nvSpPr>
        <p:spPr>
          <a:xfrm>
            <a:off x="2438400" y="609600"/>
            <a:ext cx="4495800" cy="284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rPr>
              <a:t>NHDPlusV2 Value Added Attributes</a:t>
            </a:r>
            <a:endParaRPr lang="en-US" dirty="0">
              <a:latin typeface="Arial" pitchFamily="34" charset="0"/>
            </a:endParaRPr>
          </a:p>
        </p:txBody>
      </p:sp>
      <p:cxnSp>
        <p:nvCxnSpPr>
          <p:cNvPr id="128" name="Straight Connector 127"/>
          <p:cNvCxnSpPr>
            <a:stCxn id="53" idx="3"/>
            <a:endCxn id="51" idx="1"/>
          </p:cNvCxnSpPr>
          <p:nvPr/>
        </p:nvCxnSpPr>
        <p:spPr>
          <a:xfrm>
            <a:off x="3633440" y="5641234"/>
            <a:ext cx="1769894" cy="3359"/>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90" name="TextBox 189"/>
          <p:cNvSpPr txBox="1"/>
          <p:nvPr/>
        </p:nvSpPr>
        <p:spPr>
          <a:xfrm rot="16200000">
            <a:off x="4776833" y="5422283"/>
            <a:ext cx="880369" cy="430887"/>
          </a:xfrm>
          <a:prstGeom prst="rect">
            <a:avLst/>
          </a:prstGeom>
          <a:noFill/>
        </p:spPr>
        <p:txBody>
          <a:bodyPr wrap="none" rtlCol="0">
            <a:spAutoFit/>
          </a:bodyPr>
          <a:lstStyle/>
          <a:p>
            <a:pPr algn="ctr"/>
            <a:r>
              <a:rPr lang="en-US" sz="1100" b="1" dirty="0" err="1" smtClean="0"/>
              <a:t>FromComID</a:t>
            </a:r>
            <a:endParaRPr lang="en-US" sz="1100" b="1" dirty="0" smtClean="0"/>
          </a:p>
          <a:p>
            <a:pPr algn="ctr"/>
            <a:r>
              <a:rPr lang="en-US" sz="1100" b="1" dirty="0" err="1" smtClean="0"/>
              <a:t>ToComID</a:t>
            </a:r>
            <a:endParaRPr lang="en-US" sz="1100" b="1" dirty="0"/>
          </a:p>
        </p:txBody>
      </p:sp>
      <p:sp>
        <p:nvSpPr>
          <p:cNvPr id="191" name="TextBox 190"/>
          <p:cNvSpPr txBox="1"/>
          <p:nvPr/>
        </p:nvSpPr>
        <p:spPr>
          <a:xfrm rot="16200000">
            <a:off x="3430208" y="5479959"/>
            <a:ext cx="575799" cy="261610"/>
          </a:xfrm>
          <a:prstGeom prst="rect">
            <a:avLst/>
          </a:prstGeom>
          <a:noFill/>
        </p:spPr>
        <p:txBody>
          <a:bodyPr wrap="none" rtlCol="0">
            <a:spAutoFit/>
          </a:bodyPr>
          <a:lstStyle/>
          <a:p>
            <a:pPr algn="ctr"/>
            <a:r>
              <a:rPr lang="en-US" sz="1100" b="1" dirty="0" err="1" smtClean="0"/>
              <a:t>ComID</a:t>
            </a:r>
            <a:endParaRPr lang="en-US" sz="1100" b="1" dirty="0"/>
          </a:p>
        </p:txBody>
      </p:sp>
      <p:sp>
        <p:nvSpPr>
          <p:cNvPr id="192" name="TextBox 191"/>
          <p:cNvSpPr txBox="1"/>
          <p:nvPr/>
        </p:nvSpPr>
        <p:spPr>
          <a:xfrm>
            <a:off x="4695710" y="5387702"/>
            <a:ext cx="455574" cy="261610"/>
          </a:xfrm>
          <a:prstGeom prst="rect">
            <a:avLst/>
          </a:prstGeom>
          <a:noFill/>
        </p:spPr>
        <p:txBody>
          <a:bodyPr wrap="none" rtlCol="0">
            <a:spAutoFit/>
          </a:bodyPr>
          <a:lstStyle/>
          <a:p>
            <a:r>
              <a:rPr lang="en-US" sz="1100" b="1" dirty="0" smtClean="0"/>
              <a:t>(</a:t>
            </a:r>
            <a:r>
              <a:rPr lang="en-US" sz="1100" b="1" dirty="0"/>
              <a:t>0</a:t>
            </a:r>
            <a:r>
              <a:rPr lang="en-US" sz="1100" b="1" dirty="0" smtClean="0"/>
              <a:t>,n)</a:t>
            </a:r>
            <a:endParaRPr lang="en-US" sz="1100" b="1" dirty="0"/>
          </a:p>
        </p:txBody>
      </p:sp>
      <p:sp>
        <p:nvSpPr>
          <p:cNvPr id="201" name="TextBox 200"/>
          <p:cNvSpPr txBox="1"/>
          <p:nvPr/>
        </p:nvSpPr>
        <p:spPr>
          <a:xfrm rot="2862068">
            <a:off x="5974354" y="2284601"/>
            <a:ext cx="346570" cy="261610"/>
          </a:xfrm>
          <a:prstGeom prst="rect">
            <a:avLst/>
          </a:prstGeom>
          <a:noFill/>
        </p:spPr>
        <p:txBody>
          <a:bodyPr wrap="none" rtlCol="0">
            <a:spAutoFit/>
          </a:bodyPr>
          <a:lstStyle/>
          <a:p>
            <a:r>
              <a:rPr lang="en-US" sz="1100" b="1" dirty="0" smtClean="0"/>
              <a:t>(n)</a:t>
            </a:r>
            <a:endParaRPr lang="en-US" sz="1100" b="1" dirty="0"/>
          </a:p>
        </p:txBody>
      </p:sp>
      <p:sp>
        <p:nvSpPr>
          <p:cNvPr id="202" name="TextBox 201"/>
          <p:cNvSpPr txBox="1"/>
          <p:nvPr/>
        </p:nvSpPr>
        <p:spPr>
          <a:xfrm>
            <a:off x="3730913" y="5379230"/>
            <a:ext cx="455574" cy="261610"/>
          </a:xfrm>
          <a:prstGeom prst="rect">
            <a:avLst/>
          </a:prstGeom>
          <a:noFill/>
        </p:spPr>
        <p:txBody>
          <a:bodyPr wrap="none" rtlCol="0">
            <a:spAutoFit/>
          </a:bodyPr>
          <a:lstStyle/>
          <a:p>
            <a:r>
              <a:rPr lang="en-US" sz="1100" b="1" dirty="0" smtClean="0"/>
              <a:t>(</a:t>
            </a:r>
            <a:r>
              <a:rPr lang="en-US" sz="1100" b="1" dirty="0"/>
              <a:t>0</a:t>
            </a:r>
            <a:r>
              <a:rPr lang="en-US" sz="1100" b="1" dirty="0" smtClean="0"/>
              <a:t>,n)</a:t>
            </a:r>
            <a:endParaRPr lang="en-US" sz="1100" b="1" dirty="0"/>
          </a:p>
        </p:txBody>
      </p:sp>
      <p:sp>
        <p:nvSpPr>
          <p:cNvPr id="65" name="Rectangle 64"/>
          <p:cNvSpPr/>
          <p:nvPr/>
        </p:nvSpPr>
        <p:spPr>
          <a:xfrm>
            <a:off x="0" y="2514600"/>
            <a:ext cx="1752600" cy="142721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4488" indent="-344488" algn="ctr"/>
            <a:r>
              <a:rPr lang="en-US" sz="1100" b="1" dirty="0" smtClean="0">
                <a:solidFill>
                  <a:schemeClr val="bg1"/>
                </a:solidFill>
                <a:latin typeface="Arial" pitchFamily="34" charset="0"/>
              </a:rPr>
              <a:t>Cardinality</a:t>
            </a:r>
          </a:p>
          <a:p>
            <a:pPr marL="344488" indent="-344488" algn="ctr"/>
            <a:endParaRPr lang="en-US" sz="1100" b="1" dirty="0" smtClean="0">
              <a:solidFill>
                <a:schemeClr val="bg1"/>
              </a:solidFill>
              <a:latin typeface="Arial" pitchFamily="34" charset="0"/>
            </a:endParaRPr>
          </a:p>
          <a:p>
            <a:pPr marL="344488" indent="-344488"/>
            <a:r>
              <a:rPr lang="en-US" sz="1100" dirty="0" smtClean="0">
                <a:solidFill>
                  <a:schemeClr val="bg1"/>
                </a:solidFill>
                <a:latin typeface="Arial" pitchFamily="34" charset="0"/>
              </a:rPr>
              <a:t>(0,1)	zero or one</a:t>
            </a:r>
          </a:p>
          <a:p>
            <a:pPr marL="344488" indent="-344488"/>
            <a:r>
              <a:rPr lang="en-US" sz="1100" dirty="0" smtClean="0">
                <a:solidFill>
                  <a:schemeClr val="bg1"/>
                </a:solidFill>
                <a:latin typeface="Arial" pitchFamily="34" charset="0"/>
              </a:rPr>
              <a:t>(0,n)	zero or more</a:t>
            </a:r>
          </a:p>
          <a:p>
            <a:pPr marL="344488" indent="-344488"/>
            <a:r>
              <a:rPr lang="en-US" sz="1100" dirty="0" smtClean="0">
                <a:solidFill>
                  <a:schemeClr val="bg1"/>
                </a:solidFill>
                <a:latin typeface="Arial" pitchFamily="34" charset="0"/>
              </a:rPr>
              <a:t>(1)	one and only one</a:t>
            </a:r>
          </a:p>
          <a:p>
            <a:pPr marL="344488" indent="-344488"/>
            <a:r>
              <a:rPr lang="en-US" sz="1100" dirty="0" smtClean="0">
                <a:solidFill>
                  <a:schemeClr val="bg1"/>
                </a:solidFill>
                <a:latin typeface="Arial" pitchFamily="34" charset="0"/>
              </a:rPr>
              <a:t>(n)	Many</a:t>
            </a:r>
          </a:p>
        </p:txBody>
      </p:sp>
      <p:grpSp>
        <p:nvGrpSpPr>
          <p:cNvPr id="4" name="Group 76"/>
          <p:cNvGrpSpPr/>
          <p:nvPr/>
        </p:nvGrpSpPr>
        <p:grpSpPr>
          <a:xfrm>
            <a:off x="7657830" y="1752600"/>
            <a:ext cx="1103194" cy="676275"/>
            <a:chOff x="7657830" y="2158465"/>
            <a:chExt cx="1103194" cy="676275"/>
          </a:xfrm>
        </p:grpSpPr>
        <p:pic>
          <p:nvPicPr>
            <p:cNvPr id="78" name="Picture 14"/>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69877" y="2158465"/>
              <a:ext cx="77152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 name="TextBox 78"/>
            <p:cNvSpPr txBox="1"/>
            <p:nvPr/>
          </p:nvSpPr>
          <p:spPr>
            <a:xfrm rot="19291645">
              <a:off x="7657830" y="2397038"/>
              <a:ext cx="1103194" cy="261610"/>
            </a:xfrm>
            <a:prstGeom prst="rect">
              <a:avLst/>
            </a:prstGeom>
            <a:noFill/>
          </p:spPr>
          <p:txBody>
            <a:bodyPr wrap="square" rtlCol="0">
              <a:spAutoFit/>
            </a:bodyPr>
            <a:lstStyle/>
            <a:p>
              <a:r>
                <a:rPr lang="en-US" sz="1100" b="1" dirty="0" err="1" smtClean="0">
                  <a:solidFill>
                    <a:srgbClr val="0000FF"/>
                  </a:solidFill>
                </a:rPr>
                <a:t>NHDFlowline</a:t>
              </a:r>
              <a:endParaRPr lang="en-US" sz="1100" b="1" dirty="0">
                <a:solidFill>
                  <a:srgbClr val="0000FF"/>
                </a:solidFill>
              </a:endParaRPr>
            </a:p>
          </p:txBody>
        </p:sp>
      </p:grpSp>
      <p:cxnSp>
        <p:nvCxnSpPr>
          <p:cNvPr id="16" name="Straight Connector 15"/>
          <p:cNvCxnSpPr>
            <a:stCxn id="78" idx="1"/>
          </p:cNvCxnSpPr>
          <p:nvPr/>
        </p:nvCxnSpPr>
        <p:spPr>
          <a:xfrm flipH="1">
            <a:off x="4670711" y="2090738"/>
            <a:ext cx="3099166" cy="1063835"/>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86" idx="0"/>
            <a:endCxn id="85" idx="2"/>
          </p:cNvCxnSpPr>
          <p:nvPr/>
        </p:nvCxnSpPr>
        <p:spPr>
          <a:xfrm rot="16200000" flipH="1" flipV="1">
            <a:off x="5546152" y="3058870"/>
            <a:ext cx="3262116" cy="1918580"/>
          </a:xfrm>
          <a:prstGeom prst="bentConnector4">
            <a:avLst>
              <a:gd name="adj1" fmla="val 280"/>
              <a:gd name="adj2" fmla="val 1142"/>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rot="5400000">
            <a:off x="7416495" y="2001407"/>
            <a:ext cx="575799" cy="261610"/>
          </a:xfrm>
          <a:prstGeom prst="rect">
            <a:avLst/>
          </a:prstGeom>
          <a:noFill/>
          <a:ln w="19050">
            <a:noFill/>
          </a:ln>
        </p:spPr>
        <p:txBody>
          <a:bodyPr wrap="none" rtlCol="0">
            <a:spAutoFit/>
          </a:bodyPr>
          <a:lstStyle/>
          <a:p>
            <a:r>
              <a:rPr lang="en-US" sz="1100" b="1" dirty="0" err="1" smtClean="0"/>
              <a:t>ComID</a:t>
            </a:r>
            <a:endParaRPr lang="en-US" sz="1100" b="1" dirty="0"/>
          </a:p>
        </p:txBody>
      </p:sp>
      <p:sp>
        <p:nvSpPr>
          <p:cNvPr id="84" name="TextBox 83"/>
          <p:cNvSpPr txBox="1"/>
          <p:nvPr/>
        </p:nvSpPr>
        <p:spPr>
          <a:xfrm>
            <a:off x="7373299" y="1899196"/>
            <a:ext cx="343364" cy="261610"/>
          </a:xfrm>
          <a:prstGeom prst="rect">
            <a:avLst/>
          </a:prstGeom>
          <a:noFill/>
        </p:spPr>
        <p:txBody>
          <a:bodyPr wrap="none" rtlCol="0">
            <a:spAutoFit/>
          </a:bodyPr>
          <a:lstStyle/>
          <a:p>
            <a:r>
              <a:rPr lang="en-US" sz="1100" b="1" dirty="0" smtClean="0"/>
              <a:t>(1)</a:t>
            </a:r>
            <a:endParaRPr lang="en-US" sz="1100" b="1" dirty="0"/>
          </a:p>
        </p:txBody>
      </p:sp>
      <p:sp>
        <p:nvSpPr>
          <p:cNvPr id="85" name="TextBox 84"/>
          <p:cNvSpPr txBox="1"/>
          <p:nvPr/>
        </p:nvSpPr>
        <p:spPr>
          <a:xfrm rot="5400000">
            <a:off x="5993179" y="5433774"/>
            <a:ext cx="880369" cy="430887"/>
          </a:xfrm>
          <a:prstGeom prst="rect">
            <a:avLst/>
          </a:prstGeom>
          <a:noFill/>
        </p:spPr>
        <p:txBody>
          <a:bodyPr wrap="none" rtlCol="0">
            <a:spAutoFit/>
          </a:bodyPr>
          <a:lstStyle/>
          <a:p>
            <a:pPr algn="ctr"/>
            <a:r>
              <a:rPr lang="en-US" sz="1100" b="1" dirty="0" err="1" smtClean="0"/>
              <a:t>FromComID</a:t>
            </a:r>
            <a:endParaRPr lang="en-US" sz="1100" b="1" dirty="0" smtClean="0"/>
          </a:p>
          <a:p>
            <a:pPr algn="ctr"/>
            <a:r>
              <a:rPr lang="en-US" sz="1100" b="1" dirty="0" err="1" smtClean="0"/>
              <a:t>ToComID</a:t>
            </a:r>
            <a:endParaRPr lang="en-US" sz="1100" b="1" dirty="0"/>
          </a:p>
        </p:txBody>
      </p:sp>
      <p:sp>
        <p:nvSpPr>
          <p:cNvPr id="86" name="TextBox 85"/>
          <p:cNvSpPr txBox="1"/>
          <p:nvPr/>
        </p:nvSpPr>
        <p:spPr>
          <a:xfrm>
            <a:off x="7848600" y="2387102"/>
            <a:ext cx="575799" cy="261610"/>
          </a:xfrm>
          <a:prstGeom prst="rect">
            <a:avLst/>
          </a:prstGeom>
          <a:noFill/>
          <a:ln w="19050">
            <a:noFill/>
          </a:ln>
        </p:spPr>
        <p:txBody>
          <a:bodyPr wrap="none" rtlCol="0">
            <a:spAutoFit/>
          </a:bodyPr>
          <a:lstStyle/>
          <a:p>
            <a:r>
              <a:rPr lang="en-US" sz="1100" b="1" dirty="0" err="1" smtClean="0"/>
              <a:t>ComID</a:t>
            </a:r>
            <a:endParaRPr lang="en-US" sz="1100" b="1" dirty="0"/>
          </a:p>
        </p:txBody>
      </p:sp>
      <p:sp>
        <p:nvSpPr>
          <p:cNvPr id="92" name="TextBox 91"/>
          <p:cNvSpPr txBox="1"/>
          <p:nvPr/>
        </p:nvSpPr>
        <p:spPr>
          <a:xfrm>
            <a:off x="8077200" y="2557790"/>
            <a:ext cx="452368" cy="261610"/>
          </a:xfrm>
          <a:prstGeom prst="rect">
            <a:avLst/>
          </a:prstGeom>
          <a:noFill/>
        </p:spPr>
        <p:txBody>
          <a:bodyPr wrap="none" rtlCol="0">
            <a:spAutoFit/>
          </a:bodyPr>
          <a:lstStyle/>
          <a:p>
            <a:r>
              <a:rPr lang="en-US" sz="1100" b="1" dirty="0" smtClean="0"/>
              <a:t>(0,1)</a:t>
            </a:r>
            <a:endParaRPr lang="en-US" sz="1100" b="1" dirty="0"/>
          </a:p>
        </p:txBody>
      </p:sp>
      <p:sp>
        <p:nvSpPr>
          <p:cNvPr id="2" name="Slide Number Placeholder 1"/>
          <p:cNvSpPr>
            <a:spLocks noGrp="1"/>
          </p:cNvSpPr>
          <p:nvPr>
            <p:ph type="sldNum" sz="quarter" idx="12"/>
          </p:nvPr>
        </p:nvSpPr>
        <p:spPr/>
        <p:txBody>
          <a:bodyPr/>
          <a:lstStyle/>
          <a:p>
            <a:fld id="{878AE4B3-FE51-4F60-8523-600FF4E0E673}" type="slidenum">
              <a:rPr lang="en-US" smtClean="0"/>
              <a:pPr/>
              <a:t>2</a:t>
            </a:fld>
            <a:endParaRPr lang="en-US" dirty="0"/>
          </a:p>
        </p:txBody>
      </p:sp>
      <p:sp>
        <p:nvSpPr>
          <p:cNvPr id="66" name="Oval 65"/>
          <p:cNvSpPr/>
          <p:nvPr/>
        </p:nvSpPr>
        <p:spPr>
          <a:xfrm>
            <a:off x="2438400" y="1066800"/>
            <a:ext cx="1295400" cy="1143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73" name="Oval 72"/>
          <p:cNvSpPr/>
          <p:nvPr/>
        </p:nvSpPr>
        <p:spPr>
          <a:xfrm>
            <a:off x="4038600" y="990600"/>
            <a:ext cx="1295400" cy="1143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74" name="Oval 73"/>
          <p:cNvSpPr/>
          <p:nvPr/>
        </p:nvSpPr>
        <p:spPr>
          <a:xfrm>
            <a:off x="5943600" y="2590800"/>
            <a:ext cx="1295400" cy="1143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75" name="Oval 74"/>
          <p:cNvSpPr/>
          <p:nvPr/>
        </p:nvSpPr>
        <p:spPr>
          <a:xfrm>
            <a:off x="2667000" y="3810000"/>
            <a:ext cx="1295400" cy="1143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76" name="Oval 75"/>
          <p:cNvSpPr/>
          <p:nvPr/>
        </p:nvSpPr>
        <p:spPr>
          <a:xfrm>
            <a:off x="5410200" y="3886200"/>
            <a:ext cx="1295400" cy="1143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77" name="Oval 76"/>
          <p:cNvSpPr/>
          <p:nvPr/>
        </p:nvSpPr>
        <p:spPr>
          <a:xfrm>
            <a:off x="2514600" y="4876800"/>
            <a:ext cx="4495800" cy="1524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72" name="Date Placeholder 3"/>
          <p:cNvSpPr txBox="1">
            <a:spLocks/>
          </p:cNvSpPr>
          <p:nvPr/>
        </p:nvSpPr>
        <p:spPr>
          <a:xfrm>
            <a:off x="0" y="6381750"/>
            <a:ext cx="2133600" cy="476250"/>
          </a:xfrm>
          <a:prstGeom prst="rect">
            <a:avLst/>
          </a:prstGeom>
        </p:spPr>
        <p:txBody>
          <a:bodyPr vert="horz"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400" dirty="0" smtClean="0"/>
              <a:t>Introduction</a:t>
            </a:r>
            <a:endParaRPr kumimoji="0" lang="en-US" sz="24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val="3940667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Where to find the data</a:t>
            </a:r>
            <a:endParaRPr lang="en-US" dirty="0">
              <a:solidFill>
                <a:schemeClr val="tx1"/>
              </a:solidFill>
            </a:endParaRPr>
          </a:p>
        </p:txBody>
      </p:sp>
      <p:sp>
        <p:nvSpPr>
          <p:cNvPr id="12" name="Slide Number Placeholder 1"/>
          <p:cNvSpPr>
            <a:spLocks noGrp="1"/>
          </p:cNvSpPr>
          <p:nvPr>
            <p:ph type="sldNum" sz="quarter" idx="12"/>
          </p:nvPr>
        </p:nvSpPr>
        <p:spPr>
          <a:prstGeom prst="rect">
            <a:avLst/>
          </a:prstGeom>
        </p:spPr>
        <p:txBody>
          <a:bodyPr/>
          <a:lstStyle/>
          <a:p>
            <a:fld id="{878AE4B3-FE51-4F60-8523-600FF4E0E673}" type="slidenum">
              <a:rPr lang="en-US" smtClean="0"/>
              <a:pPr/>
              <a:t>3</a:t>
            </a:fld>
            <a:endParaRPr lang="en-US" dirty="0"/>
          </a:p>
        </p:txBody>
      </p:sp>
      <p:pic>
        <p:nvPicPr>
          <p:cNvPr id="6147" name="Picture 3"/>
          <p:cNvPicPr>
            <a:picLocks noChangeAspect="1" noChangeArrowheads="1"/>
          </p:cNvPicPr>
          <p:nvPr/>
        </p:nvPicPr>
        <p:blipFill>
          <a:blip r:embed="rId3" cstate="print"/>
          <a:srcRect/>
          <a:stretch>
            <a:fillRect/>
          </a:stretch>
        </p:blipFill>
        <p:spPr bwMode="auto">
          <a:xfrm>
            <a:off x="228600" y="1676400"/>
            <a:ext cx="5400675" cy="2152650"/>
          </a:xfrm>
          <a:prstGeom prst="rect">
            <a:avLst/>
          </a:prstGeom>
          <a:solidFill>
            <a:schemeClr val="bg2">
              <a:lumMod val="90000"/>
            </a:schemeClr>
          </a:solid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6248400" y="2362200"/>
            <a:ext cx="2600325" cy="1390650"/>
          </a:xfrm>
          <a:prstGeom prst="rect">
            <a:avLst/>
          </a:prstGeom>
          <a:noFill/>
          <a:ln w="9525">
            <a:noFill/>
            <a:miter lim="800000"/>
            <a:headEnd/>
            <a:tailEnd/>
          </a:ln>
        </p:spPr>
      </p:pic>
      <p:pic>
        <p:nvPicPr>
          <p:cNvPr id="6149" name="Picture 5"/>
          <p:cNvPicPr>
            <a:picLocks noChangeAspect="1" noChangeArrowheads="1"/>
          </p:cNvPicPr>
          <p:nvPr/>
        </p:nvPicPr>
        <p:blipFill>
          <a:blip r:embed="rId5" cstate="print"/>
          <a:srcRect/>
          <a:stretch>
            <a:fillRect/>
          </a:stretch>
        </p:blipFill>
        <p:spPr bwMode="auto">
          <a:xfrm>
            <a:off x="3733800" y="4267200"/>
            <a:ext cx="2447925" cy="2162175"/>
          </a:xfrm>
          <a:prstGeom prst="rect">
            <a:avLst/>
          </a:prstGeom>
          <a:noFill/>
          <a:ln w="9525">
            <a:noFill/>
            <a:miter lim="800000"/>
            <a:headEnd/>
            <a:tailEnd/>
          </a:ln>
        </p:spPr>
      </p:pic>
      <p:cxnSp>
        <p:nvCxnSpPr>
          <p:cNvPr id="9" name="Straight Arrow Connector 8"/>
          <p:cNvCxnSpPr/>
          <p:nvPr/>
        </p:nvCxnSpPr>
        <p:spPr>
          <a:xfrm>
            <a:off x="5562600" y="2895600"/>
            <a:ext cx="6858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562600" y="2895600"/>
            <a:ext cx="685800" cy="13716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09800" y="3048000"/>
            <a:ext cx="304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00800" y="3048000"/>
            <a:ext cx="12954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Date Placeholder 3"/>
          <p:cNvSpPr txBox="1">
            <a:spLocks/>
          </p:cNvSpPr>
          <p:nvPr/>
        </p:nvSpPr>
        <p:spPr>
          <a:xfrm>
            <a:off x="0" y="6381750"/>
            <a:ext cx="2133600" cy="476250"/>
          </a:xfrm>
          <a:prstGeom prst="rect">
            <a:avLst/>
          </a:prstGeom>
        </p:spPr>
        <p:txBody>
          <a:bodyPr vert="horz"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400" dirty="0" smtClean="0"/>
              <a:t>Introduction</a:t>
            </a:r>
            <a:endParaRPr kumimoji="0" lang="en-US" sz="24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 name="Rectangle 1053"/>
          <p:cNvSpPr/>
          <p:nvPr/>
        </p:nvSpPr>
        <p:spPr>
          <a:xfrm>
            <a:off x="1981200" y="1066800"/>
            <a:ext cx="5486400" cy="579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pic>
        <p:nvPicPr>
          <p:cNvPr id="51" name="Picture 15"/>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403334" y="5911293"/>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TextBox 32"/>
          <p:cNvSpPr txBox="1"/>
          <p:nvPr/>
        </p:nvSpPr>
        <p:spPr>
          <a:xfrm rot="19127344">
            <a:off x="5398666" y="6112426"/>
            <a:ext cx="872355" cy="261610"/>
          </a:xfrm>
          <a:prstGeom prst="rect">
            <a:avLst/>
          </a:prstGeom>
          <a:noFill/>
        </p:spPr>
        <p:txBody>
          <a:bodyPr wrap="none" rtlCol="0">
            <a:spAutoFit/>
          </a:bodyPr>
          <a:lstStyle/>
          <a:p>
            <a:r>
              <a:rPr lang="en-US" sz="1100" b="1" dirty="0" err="1" smtClean="0">
                <a:solidFill>
                  <a:srgbClr val="0000FF"/>
                </a:solidFill>
              </a:rPr>
              <a:t>PlusFlowAR</a:t>
            </a:r>
            <a:endParaRPr lang="en-US" sz="1100" b="1" dirty="0">
              <a:solidFill>
                <a:srgbClr val="0000FF"/>
              </a:solidFill>
            </a:endParaRPr>
          </a:p>
        </p:txBody>
      </p:sp>
      <p:pic>
        <p:nvPicPr>
          <p:cNvPr id="53" name="Picture 15"/>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785715" y="5907934"/>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TextBox 53"/>
          <p:cNvSpPr txBox="1"/>
          <p:nvPr/>
        </p:nvSpPr>
        <p:spPr>
          <a:xfrm rot="19237448">
            <a:off x="2777410" y="6046388"/>
            <a:ext cx="902811" cy="430887"/>
          </a:xfrm>
          <a:prstGeom prst="rect">
            <a:avLst/>
          </a:prstGeom>
          <a:noFill/>
        </p:spPr>
        <p:txBody>
          <a:bodyPr wrap="none" rtlCol="0">
            <a:spAutoFit/>
          </a:bodyPr>
          <a:lstStyle/>
          <a:p>
            <a:r>
              <a:rPr lang="en-US" sz="1100" b="1" dirty="0" err="1" smtClean="0">
                <a:solidFill>
                  <a:srgbClr val="0000FF"/>
                </a:solidFill>
              </a:rPr>
              <a:t>PlusARPoint</a:t>
            </a:r>
            <a:endParaRPr lang="en-US" sz="1100" b="1" dirty="0" smtClean="0">
              <a:solidFill>
                <a:srgbClr val="0000FF"/>
              </a:solidFill>
            </a:endParaRPr>
          </a:p>
          <a:p>
            <a:pPr algn="ctr"/>
            <a:r>
              <a:rPr lang="en-US" sz="1100" b="1" dirty="0" smtClean="0">
                <a:solidFill>
                  <a:srgbClr val="0000FF"/>
                </a:solidFill>
              </a:rPr>
              <a:t>Event</a:t>
            </a:r>
            <a:endParaRPr lang="en-US" sz="1100" b="1" dirty="0">
              <a:solidFill>
                <a:srgbClr val="0000FF"/>
              </a:solidFill>
            </a:endParaRPr>
          </a:p>
        </p:txBody>
      </p:sp>
      <p:pic>
        <p:nvPicPr>
          <p:cNvPr id="55" name="Picture 15"/>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rot="18483750">
            <a:off x="5625471" y="4741627"/>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TextBox 55"/>
          <p:cNvSpPr txBox="1"/>
          <p:nvPr/>
        </p:nvSpPr>
        <p:spPr>
          <a:xfrm rot="16660928">
            <a:off x="5653124" y="4824478"/>
            <a:ext cx="856325" cy="430887"/>
          </a:xfrm>
          <a:prstGeom prst="rect">
            <a:avLst/>
          </a:prstGeom>
          <a:noFill/>
        </p:spPr>
        <p:txBody>
          <a:bodyPr wrap="none" rtlCol="0">
            <a:spAutoFit/>
          </a:bodyPr>
          <a:lstStyle/>
          <a:p>
            <a:r>
              <a:rPr lang="en-US" sz="1100" b="1" dirty="0" err="1" smtClean="0">
                <a:solidFill>
                  <a:srgbClr val="0000FF"/>
                </a:solidFill>
              </a:rPr>
              <a:t>HeadWater</a:t>
            </a:r>
            <a:endParaRPr lang="en-US" sz="1100" b="1" dirty="0" smtClean="0">
              <a:solidFill>
                <a:srgbClr val="0000FF"/>
              </a:solidFill>
            </a:endParaRPr>
          </a:p>
          <a:p>
            <a:r>
              <a:rPr lang="en-US" sz="1100" b="1" dirty="0" err="1" smtClean="0">
                <a:solidFill>
                  <a:srgbClr val="0000FF"/>
                </a:solidFill>
              </a:rPr>
              <a:t>NodeArea</a:t>
            </a:r>
            <a:endParaRPr lang="en-US" sz="1100" b="1" dirty="0">
              <a:solidFill>
                <a:srgbClr val="0000FF"/>
              </a:solidFill>
            </a:endParaRPr>
          </a:p>
        </p:txBody>
      </p:sp>
      <p:pic>
        <p:nvPicPr>
          <p:cNvPr id="57" name="Picture 15"/>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6162675" y="3429000"/>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TextBox 57"/>
          <p:cNvSpPr txBox="1"/>
          <p:nvPr/>
        </p:nvSpPr>
        <p:spPr>
          <a:xfrm rot="19641529">
            <a:off x="6218920" y="3610750"/>
            <a:ext cx="750526" cy="261610"/>
          </a:xfrm>
          <a:prstGeom prst="rect">
            <a:avLst/>
          </a:prstGeom>
          <a:noFill/>
        </p:spPr>
        <p:txBody>
          <a:bodyPr wrap="none" rtlCol="0">
            <a:spAutoFit/>
          </a:bodyPr>
          <a:lstStyle/>
          <a:p>
            <a:pPr algn="ctr"/>
            <a:r>
              <a:rPr lang="en-US" sz="1100" b="1" dirty="0" err="1" smtClean="0">
                <a:solidFill>
                  <a:srgbClr val="0000FF"/>
                </a:solidFill>
              </a:rPr>
              <a:t>ElevSlope</a:t>
            </a:r>
            <a:endParaRPr lang="en-US" sz="1100" b="1" dirty="0">
              <a:solidFill>
                <a:srgbClr val="0000FF"/>
              </a:solidFill>
            </a:endParaRPr>
          </a:p>
        </p:txBody>
      </p:sp>
      <p:pic>
        <p:nvPicPr>
          <p:cNvPr id="59" name="Picture 15"/>
          <p:cNvPicPr>
            <a:picLocks noChangeAspect="1" noChangeArrowheads="1"/>
          </p:cNvPicPr>
          <p:nvPr/>
        </p:nvPicPr>
        <p:blipFill>
          <a:blip r:embed="rId4" cstate="print">
            <a:lum bright="70000" contrast="-70000"/>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8681997">
            <a:off x="2743200" y="1960195"/>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TextBox 59"/>
          <p:cNvSpPr txBox="1"/>
          <p:nvPr/>
        </p:nvSpPr>
        <p:spPr>
          <a:xfrm rot="16357245">
            <a:off x="2749582" y="2111674"/>
            <a:ext cx="816249" cy="261610"/>
          </a:xfrm>
          <a:prstGeom prst="rect">
            <a:avLst/>
          </a:prstGeom>
          <a:noFill/>
        </p:spPr>
        <p:txBody>
          <a:bodyPr wrap="none" rtlCol="0">
            <a:spAutoFit/>
          </a:bodyPr>
          <a:lstStyle/>
          <a:p>
            <a:r>
              <a:rPr lang="en-US" sz="1100" b="1" dirty="0" err="1" smtClean="0">
                <a:solidFill>
                  <a:srgbClr val="0000FF"/>
                </a:solidFill>
              </a:rPr>
              <a:t>DivFracMP</a:t>
            </a:r>
            <a:endParaRPr lang="en-US" sz="1100" b="1" dirty="0">
              <a:solidFill>
                <a:srgbClr val="0000FF"/>
              </a:solidFill>
            </a:endParaRPr>
          </a:p>
        </p:txBody>
      </p:sp>
      <p:pic>
        <p:nvPicPr>
          <p:cNvPr id="61" name="Picture 15"/>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rot="3646802">
            <a:off x="2873726" y="4682381"/>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TextBox 61"/>
          <p:cNvSpPr txBox="1"/>
          <p:nvPr/>
        </p:nvSpPr>
        <p:spPr>
          <a:xfrm rot="592541">
            <a:off x="2934751" y="4861415"/>
            <a:ext cx="705642" cy="261610"/>
          </a:xfrm>
          <a:prstGeom prst="rect">
            <a:avLst/>
          </a:prstGeom>
          <a:noFill/>
        </p:spPr>
        <p:txBody>
          <a:bodyPr wrap="none" rtlCol="0">
            <a:spAutoFit/>
          </a:bodyPr>
          <a:lstStyle/>
          <a:p>
            <a:r>
              <a:rPr lang="en-US" sz="1100" b="1" dirty="0" err="1" smtClean="0">
                <a:solidFill>
                  <a:srgbClr val="0000FF"/>
                </a:solidFill>
              </a:rPr>
              <a:t>MegaDiv</a:t>
            </a:r>
            <a:endParaRPr lang="en-US" sz="1100" b="1" dirty="0">
              <a:solidFill>
                <a:srgbClr val="0000FF"/>
              </a:solidFill>
            </a:endParaRPr>
          </a:p>
        </p:txBody>
      </p:sp>
      <p:pic>
        <p:nvPicPr>
          <p:cNvPr id="63" name="Picture 15"/>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rot="3052349">
            <a:off x="5824457" y="1868541"/>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15"/>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362200" y="3410338"/>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TextBox 67"/>
          <p:cNvSpPr txBox="1"/>
          <p:nvPr/>
        </p:nvSpPr>
        <p:spPr>
          <a:xfrm rot="19273084">
            <a:off x="2412985" y="3639632"/>
            <a:ext cx="707245" cy="261610"/>
          </a:xfrm>
          <a:prstGeom prst="rect">
            <a:avLst/>
          </a:prstGeom>
          <a:noFill/>
        </p:spPr>
        <p:txBody>
          <a:bodyPr wrap="none" rtlCol="0">
            <a:spAutoFit/>
          </a:bodyPr>
          <a:lstStyle/>
          <a:p>
            <a:r>
              <a:rPr lang="en-US" sz="1100" b="1" dirty="0" err="1" smtClean="0">
                <a:solidFill>
                  <a:srgbClr val="0000FF"/>
                </a:solidFill>
              </a:rPr>
              <a:t>PlusFlow</a:t>
            </a:r>
            <a:endParaRPr lang="en-US" sz="1100" b="1" dirty="0">
              <a:solidFill>
                <a:srgbClr val="0000FF"/>
              </a:solidFill>
            </a:endParaRPr>
          </a:p>
        </p:txBody>
      </p:sp>
      <p:pic>
        <p:nvPicPr>
          <p:cNvPr id="69" name="Picture 15"/>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246849" y="1782438"/>
            <a:ext cx="847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TextBox 69"/>
          <p:cNvSpPr txBox="1"/>
          <p:nvPr/>
        </p:nvSpPr>
        <p:spPr>
          <a:xfrm rot="638519">
            <a:off x="5789007" y="1986452"/>
            <a:ext cx="923651" cy="430887"/>
          </a:xfrm>
          <a:prstGeom prst="rect">
            <a:avLst/>
          </a:prstGeom>
          <a:noFill/>
        </p:spPr>
        <p:txBody>
          <a:bodyPr wrap="none" rtlCol="0">
            <a:spAutoFit/>
          </a:bodyPr>
          <a:lstStyle/>
          <a:p>
            <a:pPr algn="ctr"/>
            <a:r>
              <a:rPr lang="en-US" sz="1100" b="1" dirty="0" err="1" smtClean="0">
                <a:solidFill>
                  <a:srgbClr val="0000FF"/>
                </a:solidFill>
              </a:rPr>
              <a:t>PlusFlowline</a:t>
            </a:r>
            <a:endParaRPr lang="en-US" sz="1100" b="1" dirty="0" smtClean="0">
              <a:solidFill>
                <a:srgbClr val="0000FF"/>
              </a:solidFill>
            </a:endParaRPr>
          </a:p>
          <a:p>
            <a:pPr algn="ctr"/>
            <a:r>
              <a:rPr lang="en-US" sz="1100" b="1" dirty="0" smtClean="0">
                <a:solidFill>
                  <a:srgbClr val="0000FF"/>
                </a:solidFill>
              </a:rPr>
              <a:t>VAA</a:t>
            </a:r>
            <a:endParaRPr lang="en-US" sz="1100" b="1" dirty="0">
              <a:solidFill>
                <a:srgbClr val="0000FF"/>
              </a:solidFill>
            </a:endParaRPr>
          </a:p>
        </p:txBody>
      </p:sp>
      <p:cxnSp>
        <p:nvCxnSpPr>
          <p:cNvPr id="1044" name="Straight Connector 1043"/>
          <p:cNvCxnSpPr>
            <a:stCxn id="67" idx="3"/>
            <a:endCxn id="57" idx="1"/>
          </p:cNvCxnSpPr>
          <p:nvPr/>
        </p:nvCxnSpPr>
        <p:spPr>
          <a:xfrm>
            <a:off x="3209925" y="3753238"/>
            <a:ext cx="2952750" cy="18662"/>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48" name="Straight Connector 1047"/>
          <p:cNvCxnSpPr>
            <a:stCxn id="61" idx="0"/>
            <a:endCxn id="63" idx="2"/>
          </p:cNvCxnSpPr>
          <p:nvPr/>
        </p:nvCxnSpPr>
        <p:spPr>
          <a:xfrm flipV="1">
            <a:off x="3596855" y="2427828"/>
            <a:ext cx="2385462" cy="2430062"/>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50" name="Straight Connector 1049"/>
          <p:cNvCxnSpPr>
            <a:stCxn id="55" idx="0"/>
          </p:cNvCxnSpPr>
          <p:nvPr/>
        </p:nvCxnSpPr>
        <p:spPr>
          <a:xfrm flipH="1" flipV="1">
            <a:off x="3452694" y="2547069"/>
            <a:ext cx="2326661" cy="2326053"/>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52" name="Straight Connector 1051"/>
          <p:cNvCxnSpPr>
            <a:stCxn id="69" idx="2"/>
          </p:cNvCxnSpPr>
          <p:nvPr/>
        </p:nvCxnSpPr>
        <p:spPr>
          <a:xfrm flipH="1">
            <a:off x="4670711" y="2468238"/>
            <a:ext cx="1" cy="12850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rot="16200000">
            <a:off x="2948222" y="3533886"/>
            <a:ext cx="880369" cy="430887"/>
          </a:xfrm>
          <a:prstGeom prst="rect">
            <a:avLst/>
          </a:prstGeom>
          <a:noFill/>
        </p:spPr>
        <p:txBody>
          <a:bodyPr wrap="none" rtlCol="0">
            <a:spAutoFit/>
          </a:bodyPr>
          <a:lstStyle/>
          <a:p>
            <a:pPr algn="ctr"/>
            <a:r>
              <a:rPr lang="en-US" sz="1100" b="1" dirty="0" err="1" smtClean="0"/>
              <a:t>FromComID</a:t>
            </a:r>
            <a:endParaRPr lang="en-US" sz="1100" b="1" dirty="0" smtClean="0"/>
          </a:p>
          <a:p>
            <a:pPr algn="ctr"/>
            <a:r>
              <a:rPr lang="en-US" sz="1100" b="1" dirty="0" err="1" smtClean="0"/>
              <a:t>ToComID</a:t>
            </a:r>
            <a:endParaRPr lang="en-US" sz="1100" b="1" dirty="0"/>
          </a:p>
        </p:txBody>
      </p:sp>
      <p:sp>
        <p:nvSpPr>
          <p:cNvPr id="170" name="TextBox 169"/>
          <p:cNvSpPr txBox="1"/>
          <p:nvPr/>
        </p:nvSpPr>
        <p:spPr>
          <a:xfrm rot="18722099">
            <a:off x="3058834" y="2432439"/>
            <a:ext cx="978152" cy="430887"/>
          </a:xfrm>
          <a:prstGeom prst="rect">
            <a:avLst/>
          </a:prstGeom>
          <a:noFill/>
        </p:spPr>
        <p:txBody>
          <a:bodyPr wrap="none" rtlCol="0">
            <a:spAutoFit/>
          </a:bodyPr>
          <a:lstStyle/>
          <a:p>
            <a:pPr algn="ctr"/>
            <a:r>
              <a:rPr lang="en-US" sz="1100" b="1" dirty="0" err="1" smtClean="0"/>
              <a:t>NodeNumber</a:t>
            </a:r>
            <a:endParaRPr lang="en-US" sz="1100" b="1" dirty="0" smtClean="0"/>
          </a:p>
          <a:p>
            <a:pPr algn="ctr"/>
            <a:r>
              <a:rPr lang="en-US" sz="1100" b="1" dirty="0" err="1" smtClean="0"/>
              <a:t>ComID</a:t>
            </a:r>
            <a:endParaRPr lang="en-US" sz="1100" b="1" dirty="0"/>
          </a:p>
        </p:txBody>
      </p:sp>
      <p:sp>
        <p:nvSpPr>
          <p:cNvPr id="171" name="TextBox 170"/>
          <p:cNvSpPr txBox="1"/>
          <p:nvPr/>
        </p:nvSpPr>
        <p:spPr>
          <a:xfrm rot="18540780">
            <a:off x="5402121" y="4653370"/>
            <a:ext cx="575799" cy="261610"/>
          </a:xfrm>
          <a:prstGeom prst="rect">
            <a:avLst/>
          </a:prstGeom>
          <a:noFill/>
        </p:spPr>
        <p:txBody>
          <a:bodyPr wrap="none" rtlCol="0">
            <a:spAutoFit/>
          </a:bodyPr>
          <a:lstStyle/>
          <a:p>
            <a:pPr algn="ctr"/>
            <a:r>
              <a:rPr lang="en-US" sz="1100" b="1" dirty="0" err="1" smtClean="0"/>
              <a:t>ComID</a:t>
            </a:r>
            <a:endParaRPr lang="en-US" sz="1100" b="1" dirty="0"/>
          </a:p>
        </p:txBody>
      </p:sp>
      <p:sp>
        <p:nvSpPr>
          <p:cNvPr id="172" name="TextBox 171"/>
          <p:cNvSpPr txBox="1"/>
          <p:nvPr/>
        </p:nvSpPr>
        <p:spPr>
          <a:xfrm rot="3015281">
            <a:off x="5399481" y="2354202"/>
            <a:ext cx="978152" cy="430887"/>
          </a:xfrm>
          <a:prstGeom prst="rect">
            <a:avLst/>
          </a:prstGeom>
          <a:noFill/>
        </p:spPr>
        <p:txBody>
          <a:bodyPr wrap="none" rtlCol="0">
            <a:spAutoFit/>
          </a:bodyPr>
          <a:lstStyle/>
          <a:p>
            <a:pPr algn="ctr"/>
            <a:r>
              <a:rPr lang="en-US" sz="1100" b="1" dirty="0" err="1" smtClean="0"/>
              <a:t>ComID</a:t>
            </a:r>
            <a:endParaRPr lang="en-US" sz="1100" b="1" dirty="0" smtClean="0"/>
          </a:p>
          <a:p>
            <a:pPr algn="ctr"/>
            <a:r>
              <a:rPr lang="en-US" sz="1100" b="1" dirty="0" err="1" smtClean="0"/>
              <a:t>NodeNumber</a:t>
            </a:r>
            <a:endParaRPr lang="en-US" sz="1100" b="1" dirty="0"/>
          </a:p>
        </p:txBody>
      </p:sp>
      <p:sp>
        <p:nvSpPr>
          <p:cNvPr id="173" name="TextBox 172"/>
          <p:cNvSpPr txBox="1"/>
          <p:nvPr/>
        </p:nvSpPr>
        <p:spPr>
          <a:xfrm>
            <a:off x="4387574" y="2398099"/>
            <a:ext cx="575799" cy="261610"/>
          </a:xfrm>
          <a:prstGeom prst="rect">
            <a:avLst/>
          </a:prstGeom>
          <a:noFill/>
        </p:spPr>
        <p:txBody>
          <a:bodyPr wrap="none" rtlCol="0">
            <a:spAutoFit/>
          </a:bodyPr>
          <a:lstStyle/>
          <a:p>
            <a:pPr algn="ctr"/>
            <a:r>
              <a:rPr lang="en-US" sz="1100" b="1" dirty="0" err="1" smtClean="0"/>
              <a:t>ComID</a:t>
            </a:r>
            <a:endParaRPr lang="en-US" sz="1100" b="1" dirty="0" smtClean="0"/>
          </a:p>
        </p:txBody>
      </p:sp>
      <p:sp>
        <p:nvSpPr>
          <p:cNvPr id="174" name="TextBox 173"/>
          <p:cNvSpPr txBox="1"/>
          <p:nvPr/>
        </p:nvSpPr>
        <p:spPr>
          <a:xfrm rot="3687755">
            <a:off x="3389669" y="4643151"/>
            <a:ext cx="575799" cy="261610"/>
          </a:xfrm>
          <a:prstGeom prst="rect">
            <a:avLst/>
          </a:prstGeom>
          <a:noFill/>
        </p:spPr>
        <p:txBody>
          <a:bodyPr wrap="none" rtlCol="0">
            <a:spAutoFit/>
          </a:bodyPr>
          <a:lstStyle/>
          <a:p>
            <a:pPr algn="ctr"/>
            <a:r>
              <a:rPr lang="en-US" sz="1100" b="1" dirty="0" err="1" smtClean="0"/>
              <a:t>ComID</a:t>
            </a:r>
            <a:endParaRPr lang="en-US" sz="1100" b="1" dirty="0"/>
          </a:p>
        </p:txBody>
      </p:sp>
      <p:sp>
        <p:nvSpPr>
          <p:cNvPr id="175" name="TextBox 174"/>
          <p:cNvSpPr txBox="1"/>
          <p:nvPr/>
        </p:nvSpPr>
        <p:spPr>
          <a:xfrm rot="5400000">
            <a:off x="5789181" y="3632750"/>
            <a:ext cx="575799" cy="261610"/>
          </a:xfrm>
          <a:prstGeom prst="rect">
            <a:avLst/>
          </a:prstGeom>
          <a:noFill/>
        </p:spPr>
        <p:txBody>
          <a:bodyPr wrap="none" rtlCol="0">
            <a:spAutoFit/>
          </a:bodyPr>
          <a:lstStyle/>
          <a:p>
            <a:pPr algn="ctr"/>
            <a:r>
              <a:rPr lang="en-US" sz="1100" b="1" dirty="0" err="1" smtClean="0"/>
              <a:t>ComID</a:t>
            </a:r>
            <a:endParaRPr lang="en-US" sz="1100" b="1" dirty="0"/>
          </a:p>
        </p:txBody>
      </p:sp>
      <p:sp>
        <p:nvSpPr>
          <p:cNvPr id="64" name="TextBox 63"/>
          <p:cNvSpPr txBox="1"/>
          <p:nvPr/>
        </p:nvSpPr>
        <p:spPr>
          <a:xfrm rot="19398635">
            <a:off x="4257675" y="1908111"/>
            <a:ext cx="853119" cy="430887"/>
          </a:xfrm>
          <a:prstGeom prst="rect">
            <a:avLst/>
          </a:prstGeom>
          <a:noFill/>
        </p:spPr>
        <p:txBody>
          <a:bodyPr wrap="none" rtlCol="0">
            <a:spAutoFit/>
          </a:bodyPr>
          <a:lstStyle/>
          <a:p>
            <a:r>
              <a:rPr lang="en-US" sz="1100" b="1" dirty="0" smtClean="0">
                <a:solidFill>
                  <a:srgbClr val="0000FF"/>
                </a:solidFill>
              </a:rPr>
              <a:t>Cumulative</a:t>
            </a:r>
          </a:p>
          <a:p>
            <a:pPr algn="ctr"/>
            <a:r>
              <a:rPr lang="en-US" sz="1100" b="1" dirty="0" smtClean="0">
                <a:solidFill>
                  <a:srgbClr val="0000FF"/>
                </a:solidFill>
              </a:rPr>
              <a:t>Area</a:t>
            </a:r>
            <a:endParaRPr lang="en-US" sz="1100" b="1" dirty="0">
              <a:solidFill>
                <a:srgbClr val="0000FF"/>
              </a:solidFill>
            </a:endParaRPr>
          </a:p>
        </p:txBody>
      </p:sp>
      <p:sp>
        <p:nvSpPr>
          <p:cNvPr id="177" name="TextBox 176"/>
          <p:cNvSpPr txBox="1"/>
          <p:nvPr/>
        </p:nvSpPr>
        <p:spPr>
          <a:xfrm>
            <a:off x="3481718" y="3502563"/>
            <a:ext cx="346570" cy="261610"/>
          </a:xfrm>
          <a:prstGeom prst="rect">
            <a:avLst/>
          </a:prstGeom>
          <a:noFill/>
        </p:spPr>
        <p:txBody>
          <a:bodyPr wrap="none" rtlCol="0">
            <a:spAutoFit/>
          </a:bodyPr>
          <a:lstStyle/>
          <a:p>
            <a:r>
              <a:rPr lang="en-US" sz="1100" b="1" dirty="0" smtClean="0"/>
              <a:t>(n)</a:t>
            </a:r>
            <a:endParaRPr lang="en-US" sz="1100" b="1" dirty="0"/>
          </a:p>
        </p:txBody>
      </p:sp>
      <p:sp>
        <p:nvSpPr>
          <p:cNvPr id="178" name="TextBox 177"/>
          <p:cNvSpPr txBox="1"/>
          <p:nvPr/>
        </p:nvSpPr>
        <p:spPr>
          <a:xfrm>
            <a:off x="5493694" y="3514531"/>
            <a:ext cx="452368" cy="261610"/>
          </a:xfrm>
          <a:prstGeom prst="rect">
            <a:avLst/>
          </a:prstGeom>
          <a:noFill/>
        </p:spPr>
        <p:txBody>
          <a:bodyPr wrap="none" rtlCol="0">
            <a:spAutoFit/>
          </a:bodyPr>
          <a:lstStyle/>
          <a:p>
            <a:r>
              <a:rPr lang="en-US" sz="1100" b="1" dirty="0" smtClean="0"/>
              <a:t>(0,1)</a:t>
            </a:r>
            <a:endParaRPr lang="en-US" sz="1100" b="1" dirty="0"/>
          </a:p>
        </p:txBody>
      </p:sp>
      <p:sp>
        <p:nvSpPr>
          <p:cNvPr id="180" name="TextBox 179"/>
          <p:cNvSpPr txBox="1"/>
          <p:nvPr/>
        </p:nvSpPr>
        <p:spPr>
          <a:xfrm rot="16446638">
            <a:off x="4609636" y="2610132"/>
            <a:ext cx="343364" cy="261610"/>
          </a:xfrm>
          <a:prstGeom prst="rect">
            <a:avLst/>
          </a:prstGeom>
          <a:noFill/>
        </p:spPr>
        <p:txBody>
          <a:bodyPr wrap="none" rtlCol="0">
            <a:spAutoFit/>
          </a:bodyPr>
          <a:lstStyle/>
          <a:p>
            <a:r>
              <a:rPr lang="en-US" sz="1100" b="1" dirty="0" smtClean="0"/>
              <a:t>(1)</a:t>
            </a:r>
            <a:endParaRPr lang="en-US" sz="1100" b="1" dirty="0"/>
          </a:p>
        </p:txBody>
      </p:sp>
      <p:sp>
        <p:nvSpPr>
          <p:cNvPr id="181" name="TextBox 180"/>
          <p:cNvSpPr txBox="1"/>
          <p:nvPr/>
        </p:nvSpPr>
        <p:spPr>
          <a:xfrm rot="2741691">
            <a:off x="3688968" y="2733219"/>
            <a:ext cx="455574" cy="261610"/>
          </a:xfrm>
          <a:prstGeom prst="rect">
            <a:avLst/>
          </a:prstGeom>
          <a:noFill/>
        </p:spPr>
        <p:txBody>
          <a:bodyPr wrap="none" rtlCol="0">
            <a:spAutoFit/>
          </a:bodyPr>
          <a:lstStyle/>
          <a:p>
            <a:r>
              <a:rPr lang="en-US" sz="1100" b="1" dirty="0" smtClean="0"/>
              <a:t>(0,n)</a:t>
            </a:r>
            <a:endParaRPr lang="en-US" sz="1100" b="1" dirty="0"/>
          </a:p>
        </p:txBody>
      </p:sp>
      <p:sp>
        <p:nvSpPr>
          <p:cNvPr id="182" name="TextBox 181"/>
          <p:cNvSpPr txBox="1"/>
          <p:nvPr/>
        </p:nvSpPr>
        <p:spPr>
          <a:xfrm rot="2862068">
            <a:off x="5988546" y="2636190"/>
            <a:ext cx="343364" cy="261610"/>
          </a:xfrm>
          <a:prstGeom prst="rect">
            <a:avLst/>
          </a:prstGeom>
          <a:noFill/>
        </p:spPr>
        <p:txBody>
          <a:bodyPr wrap="none" rtlCol="0">
            <a:spAutoFit/>
          </a:bodyPr>
          <a:lstStyle/>
          <a:p>
            <a:r>
              <a:rPr lang="en-US" sz="1100" b="1" dirty="0" smtClean="0"/>
              <a:t>(1)</a:t>
            </a:r>
            <a:endParaRPr lang="en-US" sz="1100" b="1" dirty="0"/>
          </a:p>
        </p:txBody>
      </p:sp>
      <p:sp>
        <p:nvSpPr>
          <p:cNvPr id="183" name="TextBox 182"/>
          <p:cNvSpPr txBox="1"/>
          <p:nvPr/>
        </p:nvSpPr>
        <p:spPr>
          <a:xfrm rot="19025564">
            <a:off x="3536627" y="4347507"/>
            <a:ext cx="455574" cy="261610"/>
          </a:xfrm>
          <a:prstGeom prst="rect">
            <a:avLst/>
          </a:prstGeom>
          <a:noFill/>
        </p:spPr>
        <p:txBody>
          <a:bodyPr wrap="none" rtlCol="0">
            <a:spAutoFit/>
          </a:bodyPr>
          <a:lstStyle/>
          <a:p>
            <a:r>
              <a:rPr lang="en-US" sz="1100" b="1" dirty="0" smtClean="0"/>
              <a:t>(0,n)</a:t>
            </a:r>
            <a:endParaRPr lang="en-US" sz="1100" b="1" dirty="0"/>
          </a:p>
        </p:txBody>
      </p:sp>
      <p:sp>
        <p:nvSpPr>
          <p:cNvPr id="184" name="TextBox 183"/>
          <p:cNvSpPr txBox="1"/>
          <p:nvPr/>
        </p:nvSpPr>
        <p:spPr>
          <a:xfrm rot="2786054">
            <a:off x="5405395" y="4381290"/>
            <a:ext cx="452368" cy="261610"/>
          </a:xfrm>
          <a:prstGeom prst="rect">
            <a:avLst/>
          </a:prstGeom>
          <a:noFill/>
        </p:spPr>
        <p:txBody>
          <a:bodyPr wrap="none" rtlCol="0">
            <a:spAutoFit/>
          </a:bodyPr>
          <a:lstStyle/>
          <a:p>
            <a:r>
              <a:rPr lang="en-US" sz="1100" b="1" dirty="0" smtClean="0"/>
              <a:t>(0,1)</a:t>
            </a:r>
            <a:endParaRPr lang="en-US" sz="1100" b="1" dirty="0"/>
          </a:p>
        </p:txBody>
      </p:sp>
      <p:sp>
        <p:nvSpPr>
          <p:cNvPr id="186" name="Rectangle 185"/>
          <p:cNvSpPr/>
          <p:nvPr/>
        </p:nvSpPr>
        <p:spPr>
          <a:xfrm>
            <a:off x="2438400" y="1219200"/>
            <a:ext cx="4495800" cy="284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rPr>
              <a:t>NHDPlusV2 Value Added Attributes</a:t>
            </a:r>
            <a:endParaRPr lang="en-US" dirty="0">
              <a:latin typeface="Arial" pitchFamily="34" charset="0"/>
            </a:endParaRPr>
          </a:p>
        </p:txBody>
      </p:sp>
      <p:cxnSp>
        <p:nvCxnSpPr>
          <p:cNvPr id="128" name="Straight Connector 127"/>
          <p:cNvCxnSpPr>
            <a:stCxn id="53" idx="3"/>
            <a:endCxn id="51" idx="1"/>
          </p:cNvCxnSpPr>
          <p:nvPr/>
        </p:nvCxnSpPr>
        <p:spPr>
          <a:xfrm>
            <a:off x="3633440" y="6250834"/>
            <a:ext cx="1769894" cy="3359"/>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90" name="TextBox 189"/>
          <p:cNvSpPr txBox="1"/>
          <p:nvPr/>
        </p:nvSpPr>
        <p:spPr>
          <a:xfrm rot="16200000">
            <a:off x="4776833" y="6031883"/>
            <a:ext cx="880369" cy="430887"/>
          </a:xfrm>
          <a:prstGeom prst="rect">
            <a:avLst/>
          </a:prstGeom>
          <a:noFill/>
        </p:spPr>
        <p:txBody>
          <a:bodyPr wrap="none" rtlCol="0">
            <a:spAutoFit/>
          </a:bodyPr>
          <a:lstStyle/>
          <a:p>
            <a:pPr algn="ctr"/>
            <a:r>
              <a:rPr lang="en-US" sz="1100" b="1" dirty="0" err="1" smtClean="0"/>
              <a:t>FromComID</a:t>
            </a:r>
            <a:endParaRPr lang="en-US" sz="1100" b="1" dirty="0" smtClean="0"/>
          </a:p>
          <a:p>
            <a:pPr algn="ctr"/>
            <a:r>
              <a:rPr lang="en-US" sz="1100" b="1" dirty="0" err="1" smtClean="0"/>
              <a:t>ToComID</a:t>
            </a:r>
            <a:endParaRPr lang="en-US" sz="1100" b="1" dirty="0"/>
          </a:p>
        </p:txBody>
      </p:sp>
      <p:sp>
        <p:nvSpPr>
          <p:cNvPr id="191" name="TextBox 190"/>
          <p:cNvSpPr txBox="1"/>
          <p:nvPr/>
        </p:nvSpPr>
        <p:spPr>
          <a:xfrm rot="16200000">
            <a:off x="3430208" y="6089559"/>
            <a:ext cx="575799" cy="261610"/>
          </a:xfrm>
          <a:prstGeom prst="rect">
            <a:avLst/>
          </a:prstGeom>
          <a:noFill/>
        </p:spPr>
        <p:txBody>
          <a:bodyPr wrap="none" rtlCol="0">
            <a:spAutoFit/>
          </a:bodyPr>
          <a:lstStyle/>
          <a:p>
            <a:pPr algn="ctr"/>
            <a:r>
              <a:rPr lang="en-US" sz="1100" b="1" dirty="0" err="1" smtClean="0"/>
              <a:t>ComID</a:t>
            </a:r>
            <a:endParaRPr lang="en-US" sz="1100" b="1" dirty="0"/>
          </a:p>
        </p:txBody>
      </p:sp>
      <p:sp>
        <p:nvSpPr>
          <p:cNvPr id="192" name="TextBox 191"/>
          <p:cNvSpPr txBox="1"/>
          <p:nvPr/>
        </p:nvSpPr>
        <p:spPr>
          <a:xfrm>
            <a:off x="4695710" y="5997302"/>
            <a:ext cx="455574" cy="261610"/>
          </a:xfrm>
          <a:prstGeom prst="rect">
            <a:avLst/>
          </a:prstGeom>
          <a:noFill/>
        </p:spPr>
        <p:txBody>
          <a:bodyPr wrap="none" rtlCol="0">
            <a:spAutoFit/>
          </a:bodyPr>
          <a:lstStyle/>
          <a:p>
            <a:r>
              <a:rPr lang="en-US" sz="1100" b="1" dirty="0" smtClean="0"/>
              <a:t>(</a:t>
            </a:r>
            <a:r>
              <a:rPr lang="en-US" sz="1100" b="1" dirty="0"/>
              <a:t>0</a:t>
            </a:r>
            <a:r>
              <a:rPr lang="en-US" sz="1100" b="1" dirty="0" smtClean="0"/>
              <a:t>,n)</a:t>
            </a:r>
            <a:endParaRPr lang="en-US" sz="1100" b="1" dirty="0"/>
          </a:p>
        </p:txBody>
      </p:sp>
      <p:sp>
        <p:nvSpPr>
          <p:cNvPr id="201" name="TextBox 200"/>
          <p:cNvSpPr txBox="1"/>
          <p:nvPr/>
        </p:nvSpPr>
        <p:spPr>
          <a:xfrm rot="2862068">
            <a:off x="5974354" y="2894201"/>
            <a:ext cx="346570" cy="261610"/>
          </a:xfrm>
          <a:prstGeom prst="rect">
            <a:avLst/>
          </a:prstGeom>
          <a:noFill/>
        </p:spPr>
        <p:txBody>
          <a:bodyPr wrap="none" rtlCol="0">
            <a:spAutoFit/>
          </a:bodyPr>
          <a:lstStyle/>
          <a:p>
            <a:r>
              <a:rPr lang="en-US" sz="1100" b="1" dirty="0" smtClean="0"/>
              <a:t>(n)</a:t>
            </a:r>
            <a:endParaRPr lang="en-US" sz="1100" b="1" dirty="0"/>
          </a:p>
        </p:txBody>
      </p:sp>
      <p:sp>
        <p:nvSpPr>
          <p:cNvPr id="202" name="TextBox 201"/>
          <p:cNvSpPr txBox="1"/>
          <p:nvPr/>
        </p:nvSpPr>
        <p:spPr>
          <a:xfrm>
            <a:off x="3730913" y="5988830"/>
            <a:ext cx="455574" cy="261610"/>
          </a:xfrm>
          <a:prstGeom prst="rect">
            <a:avLst/>
          </a:prstGeom>
          <a:noFill/>
        </p:spPr>
        <p:txBody>
          <a:bodyPr wrap="none" rtlCol="0">
            <a:spAutoFit/>
          </a:bodyPr>
          <a:lstStyle/>
          <a:p>
            <a:r>
              <a:rPr lang="en-US" sz="1100" b="1" dirty="0" smtClean="0"/>
              <a:t>(</a:t>
            </a:r>
            <a:r>
              <a:rPr lang="en-US" sz="1100" b="1" dirty="0"/>
              <a:t>0</a:t>
            </a:r>
            <a:r>
              <a:rPr lang="en-US" sz="1100" b="1" dirty="0" smtClean="0"/>
              <a:t>,n)</a:t>
            </a:r>
            <a:endParaRPr lang="en-US" sz="1100" b="1" dirty="0"/>
          </a:p>
        </p:txBody>
      </p:sp>
      <p:grpSp>
        <p:nvGrpSpPr>
          <p:cNvPr id="3" name="Group 76"/>
          <p:cNvGrpSpPr/>
          <p:nvPr/>
        </p:nvGrpSpPr>
        <p:grpSpPr>
          <a:xfrm>
            <a:off x="7657830" y="2362200"/>
            <a:ext cx="1103194" cy="676275"/>
            <a:chOff x="7657830" y="2158465"/>
            <a:chExt cx="1103194" cy="676275"/>
          </a:xfrm>
        </p:grpSpPr>
        <p:pic>
          <p:nvPicPr>
            <p:cNvPr id="78" name="Picture 14"/>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69877" y="2158465"/>
              <a:ext cx="77152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 name="TextBox 78"/>
            <p:cNvSpPr txBox="1"/>
            <p:nvPr/>
          </p:nvSpPr>
          <p:spPr>
            <a:xfrm rot="19291645">
              <a:off x="7657830" y="2397038"/>
              <a:ext cx="1103194" cy="261610"/>
            </a:xfrm>
            <a:prstGeom prst="rect">
              <a:avLst/>
            </a:prstGeom>
            <a:noFill/>
          </p:spPr>
          <p:txBody>
            <a:bodyPr wrap="square" rtlCol="0">
              <a:spAutoFit/>
            </a:bodyPr>
            <a:lstStyle/>
            <a:p>
              <a:r>
                <a:rPr lang="en-US" sz="1100" b="1" dirty="0" err="1" smtClean="0">
                  <a:solidFill>
                    <a:srgbClr val="0000FF"/>
                  </a:solidFill>
                </a:rPr>
                <a:t>NHDFlowline</a:t>
              </a:r>
              <a:endParaRPr lang="en-US" sz="1100" b="1" dirty="0">
                <a:solidFill>
                  <a:srgbClr val="0000FF"/>
                </a:solidFill>
              </a:endParaRPr>
            </a:p>
          </p:txBody>
        </p:sp>
      </p:grpSp>
      <p:cxnSp>
        <p:nvCxnSpPr>
          <p:cNvPr id="16" name="Straight Connector 15"/>
          <p:cNvCxnSpPr>
            <a:stCxn id="78" idx="1"/>
          </p:cNvCxnSpPr>
          <p:nvPr/>
        </p:nvCxnSpPr>
        <p:spPr>
          <a:xfrm flipH="1">
            <a:off x="4670711" y="2700338"/>
            <a:ext cx="3099166" cy="1063835"/>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86" idx="0"/>
            <a:endCxn id="85" idx="2"/>
          </p:cNvCxnSpPr>
          <p:nvPr/>
        </p:nvCxnSpPr>
        <p:spPr>
          <a:xfrm rot="16200000" flipH="1" flipV="1">
            <a:off x="5546152" y="3668470"/>
            <a:ext cx="3262116" cy="1918580"/>
          </a:xfrm>
          <a:prstGeom prst="bentConnector4">
            <a:avLst>
              <a:gd name="adj1" fmla="val 280"/>
              <a:gd name="adj2" fmla="val 1142"/>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rot="5400000">
            <a:off x="7416495" y="2611007"/>
            <a:ext cx="575799" cy="261610"/>
          </a:xfrm>
          <a:prstGeom prst="rect">
            <a:avLst/>
          </a:prstGeom>
          <a:noFill/>
          <a:ln w="19050">
            <a:noFill/>
          </a:ln>
        </p:spPr>
        <p:txBody>
          <a:bodyPr wrap="none" rtlCol="0">
            <a:spAutoFit/>
          </a:bodyPr>
          <a:lstStyle/>
          <a:p>
            <a:r>
              <a:rPr lang="en-US" sz="1100" b="1" dirty="0" err="1" smtClean="0"/>
              <a:t>ComID</a:t>
            </a:r>
            <a:endParaRPr lang="en-US" sz="1100" b="1" dirty="0"/>
          </a:p>
        </p:txBody>
      </p:sp>
      <p:sp>
        <p:nvSpPr>
          <p:cNvPr id="84" name="TextBox 83"/>
          <p:cNvSpPr txBox="1"/>
          <p:nvPr/>
        </p:nvSpPr>
        <p:spPr>
          <a:xfrm>
            <a:off x="7373299" y="2508796"/>
            <a:ext cx="343364" cy="261610"/>
          </a:xfrm>
          <a:prstGeom prst="rect">
            <a:avLst/>
          </a:prstGeom>
          <a:noFill/>
        </p:spPr>
        <p:txBody>
          <a:bodyPr wrap="none" rtlCol="0">
            <a:spAutoFit/>
          </a:bodyPr>
          <a:lstStyle/>
          <a:p>
            <a:r>
              <a:rPr lang="en-US" sz="1100" b="1" dirty="0" smtClean="0"/>
              <a:t>(1)</a:t>
            </a:r>
            <a:endParaRPr lang="en-US" sz="1100" b="1" dirty="0"/>
          </a:p>
        </p:txBody>
      </p:sp>
      <p:sp>
        <p:nvSpPr>
          <p:cNvPr id="85" name="TextBox 84"/>
          <p:cNvSpPr txBox="1"/>
          <p:nvPr/>
        </p:nvSpPr>
        <p:spPr>
          <a:xfrm rot="5400000">
            <a:off x="5993179" y="6043374"/>
            <a:ext cx="880369" cy="430887"/>
          </a:xfrm>
          <a:prstGeom prst="rect">
            <a:avLst/>
          </a:prstGeom>
          <a:noFill/>
        </p:spPr>
        <p:txBody>
          <a:bodyPr wrap="none" rtlCol="0">
            <a:spAutoFit/>
          </a:bodyPr>
          <a:lstStyle/>
          <a:p>
            <a:pPr algn="ctr"/>
            <a:r>
              <a:rPr lang="en-US" sz="1100" b="1" dirty="0" err="1" smtClean="0"/>
              <a:t>FromComID</a:t>
            </a:r>
            <a:endParaRPr lang="en-US" sz="1100" b="1" dirty="0" smtClean="0"/>
          </a:p>
          <a:p>
            <a:pPr algn="ctr"/>
            <a:r>
              <a:rPr lang="en-US" sz="1100" b="1" dirty="0" err="1" smtClean="0"/>
              <a:t>ToComID</a:t>
            </a:r>
            <a:endParaRPr lang="en-US" sz="1100" b="1" dirty="0"/>
          </a:p>
        </p:txBody>
      </p:sp>
      <p:sp>
        <p:nvSpPr>
          <p:cNvPr id="86" name="TextBox 85"/>
          <p:cNvSpPr txBox="1"/>
          <p:nvPr/>
        </p:nvSpPr>
        <p:spPr>
          <a:xfrm>
            <a:off x="7848600" y="2996702"/>
            <a:ext cx="575799" cy="261610"/>
          </a:xfrm>
          <a:prstGeom prst="rect">
            <a:avLst/>
          </a:prstGeom>
          <a:noFill/>
          <a:ln w="19050">
            <a:noFill/>
          </a:ln>
        </p:spPr>
        <p:txBody>
          <a:bodyPr wrap="none" rtlCol="0">
            <a:spAutoFit/>
          </a:bodyPr>
          <a:lstStyle/>
          <a:p>
            <a:r>
              <a:rPr lang="en-US" sz="1100" b="1" dirty="0" err="1" smtClean="0"/>
              <a:t>ComID</a:t>
            </a:r>
            <a:endParaRPr lang="en-US" sz="1100" b="1" dirty="0"/>
          </a:p>
        </p:txBody>
      </p:sp>
      <p:sp>
        <p:nvSpPr>
          <p:cNvPr id="92" name="TextBox 91"/>
          <p:cNvSpPr txBox="1"/>
          <p:nvPr/>
        </p:nvSpPr>
        <p:spPr>
          <a:xfrm>
            <a:off x="8077200" y="3167390"/>
            <a:ext cx="452368" cy="261610"/>
          </a:xfrm>
          <a:prstGeom prst="rect">
            <a:avLst/>
          </a:prstGeom>
          <a:noFill/>
        </p:spPr>
        <p:txBody>
          <a:bodyPr wrap="none" rtlCol="0">
            <a:spAutoFit/>
          </a:bodyPr>
          <a:lstStyle/>
          <a:p>
            <a:r>
              <a:rPr lang="en-US" sz="1100" b="1" dirty="0" smtClean="0"/>
              <a:t>(0,1)</a:t>
            </a:r>
            <a:endParaRPr lang="en-US" sz="1100" b="1" dirty="0"/>
          </a:p>
        </p:txBody>
      </p:sp>
      <p:sp>
        <p:nvSpPr>
          <p:cNvPr id="72" name="Title 1"/>
          <p:cNvSpPr>
            <a:spLocks noGrp="1"/>
          </p:cNvSpPr>
          <p:nvPr>
            <p:ph type="title"/>
          </p:nvPr>
        </p:nvSpPr>
        <p:spPr/>
        <p:txBody>
          <a:bodyPr/>
          <a:lstStyle/>
          <a:p>
            <a:pPr algn="l"/>
            <a:r>
              <a:rPr lang="en-US" dirty="0" smtClean="0">
                <a:solidFill>
                  <a:schemeClr val="tx1"/>
                </a:solidFill>
              </a:rPr>
              <a:t>Tables Using Divergences</a:t>
            </a:r>
            <a:endParaRPr lang="en-US" dirty="0">
              <a:solidFill>
                <a:schemeClr val="tx1"/>
              </a:solidFill>
            </a:endParaRPr>
          </a:p>
        </p:txBody>
      </p:sp>
      <p:sp>
        <p:nvSpPr>
          <p:cNvPr id="2" name="Slide Number Placeholder 1"/>
          <p:cNvSpPr>
            <a:spLocks noGrp="1"/>
          </p:cNvSpPr>
          <p:nvPr>
            <p:ph type="sldNum" sz="quarter" idx="12"/>
          </p:nvPr>
        </p:nvSpPr>
        <p:spPr/>
        <p:txBody>
          <a:bodyPr/>
          <a:lstStyle/>
          <a:p>
            <a:fld id="{878AE4B3-FE51-4F60-8523-600FF4E0E673}" type="slidenum">
              <a:rPr lang="en-US" smtClean="0"/>
              <a:pPr/>
              <a:t>4</a:t>
            </a:fld>
            <a:endParaRPr lang="en-US" dirty="0"/>
          </a:p>
        </p:txBody>
      </p:sp>
      <p:sp>
        <p:nvSpPr>
          <p:cNvPr id="65" name="Oval 64"/>
          <p:cNvSpPr/>
          <p:nvPr/>
        </p:nvSpPr>
        <p:spPr>
          <a:xfrm>
            <a:off x="2514600" y="1676400"/>
            <a:ext cx="1295400" cy="1143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71" name="Oval 70"/>
          <p:cNvSpPr/>
          <p:nvPr/>
        </p:nvSpPr>
        <p:spPr>
          <a:xfrm>
            <a:off x="2667000" y="4419600"/>
            <a:ext cx="1295400" cy="1143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73" name="Date Placeholder 3"/>
          <p:cNvSpPr txBox="1">
            <a:spLocks/>
          </p:cNvSpPr>
          <p:nvPr/>
        </p:nvSpPr>
        <p:spPr>
          <a:xfrm>
            <a:off x="0" y="6390878"/>
            <a:ext cx="1981200" cy="476250"/>
          </a:xfrm>
          <a:prstGeom prst="rect">
            <a:avLst/>
          </a:prstGeom>
        </p:spPr>
        <p:txBody>
          <a:bodyPr vert="horz"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Arial" charset="0"/>
                <a:ea typeface="+mn-ea"/>
                <a:cs typeface="Arial" charset="0"/>
              </a:rPr>
              <a:t>Divergences</a:t>
            </a:r>
            <a:endParaRPr kumimoji="0" lang="en-US" sz="24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val="3940667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a:xfrm>
            <a:off x="457200" y="381000"/>
            <a:ext cx="8229600" cy="990600"/>
          </a:xfrm>
        </p:spPr>
        <p:txBody>
          <a:bodyPr/>
          <a:lstStyle/>
          <a:p>
            <a:r>
              <a:rPr lang="en-US" sz="4000" dirty="0" smtClean="0">
                <a:solidFill>
                  <a:schemeClr val="tx1"/>
                </a:solidFill>
              </a:rPr>
              <a:t>Divergences</a:t>
            </a:r>
            <a:endParaRPr lang="en-US" sz="4000" dirty="0">
              <a:solidFill>
                <a:schemeClr val="tx1"/>
              </a:solidFill>
            </a:endParaRPr>
          </a:p>
        </p:txBody>
      </p:sp>
      <p:sp>
        <p:nvSpPr>
          <p:cNvPr id="16" name="Slide Number Placeholder 5"/>
          <p:cNvSpPr>
            <a:spLocks noGrp="1"/>
          </p:cNvSpPr>
          <p:nvPr>
            <p:ph type="sldNum" sz="quarter" idx="12"/>
          </p:nvPr>
        </p:nvSpPr>
        <p:spPr/>
        <p:txBody>
          <a:bodyPr/>
          <a:lstStyle/>
          <a:p>
            <a:fld id="{4505DA88-3327-41C0-A345-379B57CC13AE}" type="slidenum">
              <a:rPr lang="en-US"/>
              <a:pPr/>
              <a:t>5</a:t>
            </a:fld>
            <a:endParaRPr lang="en-US"/>
          </a:p>
        </p:txBody>
      </p:sp>
      <p:sp>
        <p:nvSpPr>
          <p:cNvPr id="527363" name="Line 3"/>
          <p:cNvSpPr>
            <a:spLocks noChangeShapeType="1"/>
          </p:cNvSpPr>
          <p:nvPr/>
        </p:nvSpPr>
        <p:spPr bwMode="auto">
          <a:xfrm>
            <a:off x="1295400" y="2743200"/>
            <a:ext cx="762000" cy="1295400"/>
          </a:xfrm>
          <a:prstGeom prst="line">
            <a:avLst/>
          </a:prstGeom>
          <a:noFill/>
          <a:ln w="38100">
            <a:solidFill>
              <a:srgbClr val="0000FF"/>
            </a:solidFill>
            <a:round/>
            <a:headEnd/>
            <a:tailEnd type="triangle" w="med" len="med"/>
          </a:ln>
          <a:effectLst/>
        </p:spPr>
        <p:txBody>
          <a:bodyPr/>
          <a:lstStyle/>
          <a:p>
            <a:endParaRPr lang="en-US"/>
          </a:p>
        </p:txBody>
      </p:sp>
      <p:sp>
        <p:nvSpPr>
          <p:cNvPr id="527364" name="Line 4"/>
          <p:cNvSpPr>
            <a:spLocks noChangeShapeType="1"/>
          </p:cNvSpPr>
          <p:nvPr/>
        </p:nvSpPr>
        <p:spPr bwMode="auto">
          <a:xfrm flipH="1">
            <a:off x="2057400" y="2743200"/>
            <a:ext cx="1066800" cy="1295400"/>
          </a:xfrm>
          <a:prstGeom prst="line">
            <a:avLst/>
          </a:prstGeom>
          <a:noFill/>
          <a:ln w="38100">
            <a:solidFill>
              <a:srgbClr val="0000FF"/>
            </a:solidFill>
            <a:round/>
            <a:headEnd/>
            <a:tailEnd type="triangle" w="med" len="med"/>
          </a:ln>
          <a:effectLst/>
        </p:spPr>
        <p:txBody>
          <a:bodyPr/>
          <a:lstStyle/>
          <a:p>
            <a:endParaRPr lang="en-US"/>
          </a:p>
        </p:txBody>
      </p:sp>
      <p:sp>
        <p:nvSpPr>
          <p:cNvPr id="527365" name="Line 5"/>
          <p:cNvSpPr>
            <a:spLocks noChangeShapeType="1"/>
          </p:cNvSpPr>
          <p:nvPr/>
        </p:nvSpPr>
        <p:spPr bwMode="auto">
          <a:xfrm>
            <a:off x="2057400" y="4038600"/>
            <a:ext cx="0" cy="1371600"/>
          </a:xfrm>
          <a:prstGeom prst="line">
            <a:avLst/>
          </a:prstGeom>
          <a:noFill/>
          <a:ln w="38100">
            <a:solidFill>
              <a:srgbClr val="0000FF"/>
            </a:solidFill>
            <a:round/>
            <a:headEnd/>
            <a:tailEnd type="triangle" w="med" len="med"/>
          </a:ln>
          <a:effectLst/>
        </p:spPr>
        <p:txBody>
          <a:bodyPr/>
          <a:lstStyle/>
          <a:p>
            <a:endParaRPr lang="en-US"/>
          </a:p>
        </p:txBody>
      </p:sp>
      <p:sp>
        <p:nvSpPr>
          <p:cNvPr id="527366" name="Line 6"/>
          <p:cNvSpPr>
            <a:spLocks noChangeShapeType="1"/>
          </p:cNvSpPr>
          <p:nvPr/>
        </p:nvSpPr>
        <p:spPr bwMode="auto">
          <a:xfrm>
            <a:off x="4724400" y="2590800"/>
            <a:ext cx="0" cy="1371600"/>
          </a:xfrm>
          <a:prstGeom prst="line">
            <a:avLst/>
          </a:prstGeom>
          <a:noFill/>
          <a:ln w="38100">
            <a:solidFill>
              <a:srgbClr val="0000FF"/>
            </a:solidFill>
            <a:round/>
            <a:headEnd/>
            <a:tailEnd type="triangle" w="med" len="med"/>
          </a:ln>
          <a:effectLst/>
        </p:spPr>
        <p:txBody>
          <a:bodyPr/>
          <a:lstStyle/>
          <a:p>
            <a:endParaRPr lang="en-US"/>
          </a:p>
        </p:txBody>
      </p:sp>
      <p:sp>
        <p:nvSpPr>
          <p:cNvPr id="527367" name="Line 7"/>
          <p:cNvSpPr>
            <a:spLocks noChangeShapeType="1"/>
          </p:cNvSpPr>
          <p:nvPr/>
        </p:nvSpPr>
        <p:spPr bwMode="auto">
          <a:xfrm flipH="1">
            <a:off x="3733800" y="3962400"/>
            <a:ext cx="990600" cy="1295400"/>
          </a:xfrm>
          <a:prstGeom prst="line">
            <a:avLst/>
          </a:prstGeom>
          <a:noFill/>
          <a:ln w="38100">
            <a:solidFill>
              <a:srgbClr val="0000FF"/>
            </a:solidFill>
            <a:round/>
            <a:headEnd/>
            <a:tailEnd type="triangle" w="med" len="med"/>
          </a:ln>
          <a:effectLst/>
        </p:spPr>
        <p:txBody>
          <a:bodyPr/>
          <a:lstStyle/>
          <a:p>
            <a:endParaRPr lang="en-US"/>
          </a:p>
        </p:txBody>
      </p:sp>
      <p:sp>
        <p:nvSpPr>
          <p:cNvPr id="527368" name="Line 8"/>
          <p:cNvSpPr>
            <a:spLocks noChangeShapeType="1"/>
          </p:cNvSpPr>
          <p:nvPr/>
        </p:nvSpPr>
        <p:spPr bwMode="auto">
          <a:xfrm>
            <a:off x="4724400" y="3962400"/>
            <a:ext cx="762000" cy="1371600"/>
          </a:xfrm>
          <a:prstGeom prst="line">
            <a:avLst/>
          </a:prstGeom>
          <a:noFill/>
          <a:ln w="38100">
            <a:solidFill>
              <a:srgbClr val="0000FF"/>
            </a:solidFill>
            <a:round/>
            <a:headEnd/>
            <a:tailEnd type="triangle" w="med" len="med"/>
          </a:ln>
          <a:effectLst/>
        </p:spPr>
        <p:txBody>
          <a:bodyPr/>
          <a:lstStyle/>
          <a:p>
            <a:endParaRPr lang="en-US"/>
          </a:p>
        </p:txBody>
      </p:sp>
      <p:sp>
        <p:nvSpPr>
          <p:cNvPr id="527369" name="Line 9"/>
          <p:cNvSpPr>
            <a:spLocks noChangeShapeType="1"/>
          </p:cNvSpPr>
          <p:nvPr/>
        </p:nvSpPr>
        <p:spPr bwMode="auto">
          <a:xfrm>
            <a:off x="6400800" y="2362200"/>
            <a:ext cx="762000" cy="1371600"/>
          </a:xfrm>
          <a:prstGeom prst="line">
            <a:avLst/>
          </a:prstGeom>
          <a:noFill/>
          <a:ln w="38100">
            <a:solidFill>
              <a:srgbClr val="0000FF"/>
            </a:solidFill>
            <a:round/>
            <a:headEnd/>
            <a:tailEnd type="triangle" w="med" len="med"/>
          </a:ln>
          <a:effectLst/>
        </p:spPr>
        <p:txBody>
          <a:bodyPr/>
          <a:lstStyle/>
          <a:p>
            <a:endParaRPr lang="en-US"/>
          </a:p>
        </p:txBody>
      </p:sp>
      <p:sp>
        <p:nvSpPr>
          <p:cNvPr id="527370" name="Line 10"/>
          <p:cNvSpPr>
            <a:spLocks noChangeShapeType="1"/>
          </p:cNvSpPr>
          <p:nvPr/>
        </p:nvSpPr>
        <p:spPr bwMode="auto">
          <a:xfrm flipH="1">
            <a:off x="7162800" y="2286000"/>
            <a:ext cx="990600" cy="1447800"/>
          </a:xfrm>
          <a:prstGeom prst="line">
            <a:avLst/>
          </a:prstGeom>
          <a:noFill/>
          <a:ln w="38100">
            <a:solidFill>
              <a:srgbClr val="0000FF"/>
            </a:solidFill>
            <a:round/>
            <a:headEnd/>
            <a:tailEnd type="triangle" w="med" len="med"/>
          </a:ln>
          <a:effectLst/>
        </p:spPr>
        <p:txBody>
          <a:bodyPr/>
          <a:lstStyle/>
          <a:p>
            <a:endParaRPr lang="en-US"/>
          </a:p>
        </p:txBody>
      </p:sp>
      <p:sp>
        <p:nvSpPr>
          <p:cNvPr id="527371" name="Line 11"/>
          <p:cNvSpPr>
            <a:spLocks noChangeShapeType="1"/>
          </p:cNvSpPr>
          <p:nvPr/>
        </p:nvSpPr>
        <p:spPr bwMode="auto">
          <a:xfrm>
            <a:off x="7162800" y="3733800"/>
            <a:ext cx="990600" cy="1447800"/>
          </a:xfrm>
          <a:prstGeom prst="line">
            <a:avLst/>
          </a:prstGeom>
          <a:noFill/>
          <a:ln w="38100">
            <a:solidFill>
              <a:srgbClr val="0000FF"/>
            </a:solidFill>
            <a:round/>
            <a:headEnd/>
            <a:tailEnd type="triangle" w="med" len="med"/>
          </a:ln>
          <a:effectLst/>
        </p:spPr>
        <p:txBody>
          <a:bodyPr/>
          <a:lstStyle/>
          <a:p>
            <a:endParaRPr lang="en-US"/>
          </a:p>
        </p:txBody>
      </p:sp>
      <p:sp>
        <p:nvSpPr>
          <p:cNvPr id="527372" name="Line 12"/>
          <p:cNvSpPr>
            <a:spLocks noChangeShapeType="1"/>
          </p:cNvSpPr>
          <p:nvPr/>
        </p:nvSpPr>
        <p:spPr bwMode="auto">
          <a:xfrm flipH="1">
            <a:off x="6400800" y="3733800"/>
            <a:ext cx="762000" cy="1447800"/>
          </a:xfrm>
          <a:prstGeom prst="line">
            <a:avLst/>
          </a:prstGeom>
          <a:noFill/>
          <a:ln w="38100">
            <a:solidFill>
              <a:srgbClr val="0000FF"/>
            </a:solidFill>
            <a:round/>
            <a:headEnd/>
            <a:tailEnd type="triangle" w="med" len="med"/>
          </a:ln>
          <a:effectLst/>
        </p:spPr>
        <p:txBody>
          <a:bodyPr/>
          <a:lstStyle/>
          <a:p>
            <a:endParaRPr lang="en-US"/>
          </a:p>
        </p:txBody>
      </p:sp>
      <p:sp>
        <p:nvSpPr>
          <p:cNvPr id="527373" name="Text Box 13"/>
          <p:cNvSpPr txBox="1">
            <a:spLocks noChangeArrowheads="1"/>
          </p:cNvSpPr>
          <p:nvPr/>
        </p:nvSpPr>
        <p:spPr bwMode="auto">
          <a:xfrm>
            <a:off x="1524000" y="1828800"/>
            <a:ext cx="1365250" cy="641350"/>
          </a:xfrm>
          <a:prstGeom prst="rect">
            <a:avLst/>
          </a:prstGeom>
          <a:noFill/>
          <a:ln w="9525">
            <a:noFill/>
            <a:miter lim="800000"/>
            <a:headEnd/>
            <a:tailEnd/>
          </a:ln>
          <a:effectLst/>
        </p:spPr>
        <p:txBody>
          <a:bodyPr wrap="none">
            <a:spAutoFit/>
          </a:bodyPr>
          <a:lstStyle/>
          <a:p>
            <a:pPr algn="l"/>
            <a:r>
              <a:rPr lang="en-US" dirty="0">
                <a:solidFill>
                  <a:srgbClr val="0000FF"/>
                </a:solidFill>
                <a:cs typeface="Arial" charset="0"/>
              </a:rPr>
              <a:t>Convergent</a:t>
            </a:r>
          </a:p>
          <a:p>
            <a:pPr algn="l"/>
            <a:r>
              <a:rPr lang="en-US" dirty="0">
                <a:solidFill>
                  <a:srgbClr val="0000FF"/>
                </a:solidFill>
                <a:cs typeface="Arial" charset="0"/>
              </a:rPr>
              <a:t>Junction</a:t>
            </a:r>
          </a:p>
        </p:txBody>
      </p:sp>
      <p:sp>
        <p:nvSpPr>
          <p:cNvPr id="527374" name="Text Box 14"/>
          <p:cNvSpPr txBox="1">
            <a:spLocks noChangeArrowheads="1"/>
          </p:cNvSpPr>
          <p:nvPr/>
        </p:nvSpPr>
        <p:spPr bwMode="auto">
          <a:xfrm>
            <a:off x="4038600" y="1828800"/>
            <a:ext cx="1162050" cy="641350"/>
          </a:xfrm>
          <a:prstGeom prst="rect">
            <a:avLst/>
          </a:prstGeom>
          <a:noFill/>
          <a:ln w="9525">
            <a:noFill/>
            <a:miter lim="800000"/>
            <a:headEnd/>
            <a:tailEnd/>
          </a:ln>
          <a:effectLst/>
        </p:spPr>
        <p:txBody>
          <a:bodyPr wrap="none">
            <a:spAutoFit/>
          </a:bodyPr>
          <a:lstStyle/>
          <a:p>
            <a:pPr algn="l"/>
            <a:r>
              <a:rPr lang="en-US" dirty="0">
                <a:solidFill>
                  <a:srgbClr val="0000FF"/>
                </a:solidFill>
                <a:cs typeface="Arial" charset="0"/>
              </a:rPr>
              <a:t>Divergent</a:t>
            </a:r>
          </a:p>
          <a:p>
            <a:pPr algn="l"/>
            <a:r>
              <a:rPr lang="en-US" dirty="0">
                <a:solidFill>
                  <a:srgbClr val="0000FF"/>
                </a:solidFill>
                <a:cs typeface="Arial" charset="0"/>
              </a:rPr>
              <a:t>Junction</a:t>
            </a:r>
          </a:p>
        </p:txBody>
      </p:sp>
      <p:sp>
        <p:nvSpPr>
          <p:cNvPr id="527375" name="Text Box 15"/>
          <p:cNvSpPr txBox="1">
            <a:spLocks noChangeArrowheads="1"/>
          </p:cNvSpPr>
          <p:nvPr/>
        </p:nvSpPr>
        <p:spPr bwMode="auto">
          <a:xfrm>
            <a:off x="6629400" y="1752600"/>
            <a:ext cx="1085850" cy="641350"/>
          </a:xfrm>
          <a:prstGeom prst="rect">
            <a:avLst/>
          </a:prstGeom>
          <a:noFill/>
          <a:ln w="9525">
            <a:noFill/>
            <a:miter lim="800000"/>
            <a:headEnd/>
            <a:tailEnd/>
          </a:ln>
          <a:effectLst/>
        </p:spPr>
        <p:txBody>
          <a:bodyPr wrap="none">
            <a:spAutoFit/>
          </a:bodyPr>
          <a:lstStyle/>
          <a:p>
            <a:pPr algn="l"/>
            <a:r>
              <a:rPr lang="en-US" dirty="0">
                <a:solidFill>
                  <a:srgbClr val="0000FF"/>
                </a:solidFill>
                <a:cs typeface="Arial" charset="0"/>
              </a:rPr>
              <a:t>Complex</a:t>
            </a:r>
          </a:p>
          <a:p>
            <a:pPr algn="l"/>
            <a:r>
              <a:rPr lang="en-US" dirty="0">
                <a:solidFill>
                  <a:srgbClr val="0000FF"/>
                </a:solidFill>
                <a:cs typeface="Arial" charset="0"/>
              </a:rPr>
              <a:t>Junction</a:t>
            </a:r>
          </a:p>
        </p:txBody>
      </p:sp>
      <p:sp>
        <p:nvSpPr>
          <p:cNvPr id="18" name="Date Placeholder 3"/>
          <p:cNvSpPr txBox="1">
            <a:spLocks/>
          </p:cNvSpPr>
          <p:nvPr/>
        </p:nvSpPr>
        <p:spPr>
          <a:xfrm>
            <a:off x="0" y="6380018"/>
            <a:ext cx="2133600" cy="476250"/>
          </a:xfrm>
          <a:prstGeom prst="rect">
            <a:avLst/>
          </a:prstGeom>
        </p:spPr>
        <p:txBody>
          <a:bodyPr vert="horz"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Arial" charset="0"/>
                <a:ea typeface="+mn-ea"/>
                <a:cs typeface="Arial" charset="0"/>
              </a:rPr>
              <a:t>Divergences</a:t>
            </a:r>
            <a:endParaRPr kumimoji="0" lang="en-US" sz="24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Major and Minor Paths</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3424640B-A58F-4229-B368-B8F00B7970EE}" type="slidenum">
              <a:rPr lang="en-US" smtClean="0"/>
              <a:pPr/>
              <a:t>6</a:t>
            </a:fld>
            <a:endParaRPr lang="en-US"/>
          </a:p>
        </p:txBody>
      </p:sp>
      <p:sp>
        <p:nvSpPr>
          <p:cNvPr id="6" name="Line 2"/>
          <p:cNvSpPr>
            <a:spLocks noChangeShapeType="1"/>
          </p:cNvSpPr>
          <p:nvPr/>
        </p:nvSpPr>
        <p:spPr bwMode="auto">
          <a:xfrm>
            <a:off x="4724400" y="1905000"/>
            <a:ext cx="1588" cy="2057400"/>
          </a:xfrm>
          <a:prstGeom prst="line">
            <a:avLst/>
          </a:prstGeom>
          <a:noFill/>
          <a:ln w="38100">
            <a:solidFill>
              <a:srgbClr val="0000FF"/>
            </a:solidFill>
            <a:round/>
            <a:headEnd/>
            <a:tailEnd type="triangle" w="med" len="med"/>
          </a:ln>
          <a:effectLst/>
        </p:spPr>
        <p:txBody>
          <a:bodyPr/>
          <a:lstStyle/>
          <a:p>
            <a:endParaRPr lang="en-US"/>
          </a:p>
        </p:txBody>
      </p:sp>
      <p:sp>
        <p:nvSpPr>
          <p:cNvPr id="7" name="Line 3"/>
          <p:cNvSpPr>
            <a:spLocks noChangeShapeType="1"/>
          </p:cNvSpPr>
          <p:nvPr/>
        </p:nvSpPr>
        <p:spPr bwMode="auto">
          <a:xfrm flipH="1">
            <a:off x="3276600" y="3962400"/>
            <a:ext cx="1447800" cy="1981200"/>
          </a:xfrm>
          <a:prstGeom prst="line">
            <a:avLst/>
          </a:prstGeom>
          <a:noFill/>
          <a:ln w="38100">
            <a:solidFill>
              <a:srgbClr val="0000FF"/>
            </a:solidFill>
            <a:round/>
            <a:headEnd/>
            <a:tailEnd type="triangle" w="med" len="med"/>
          </a:ln>
          <a:effectLst/>
        </p:spPr>
        <p:txBody>
          <a:bodyPr/>
          <a:lstStyle/>
          <a:p>
            <a:endParaRPr lang="en-US"/>
          </a:p>
        </p:txBody>
      </p:sp>
      <p:sp>
        <p:nvSpPr>
          <p:cNvPr id="8" name="Line 4"/>
          <p:cNvSpPr>
            <a:spLocks noChangeShapeType="1"/>
          </p:cNvSpPr>
          <p:nvPr/>
        </p:nvSpPr>
        <p:spPr bwMode="auto">
          <a:xfrm>
            <a:off x="4724400" y="3962400"/>
            <a:ext cx="1143000" cy="2057400"/>
          </a:xfrm>
          <a:prstGeom prst="line">
            <a:avLst/>
          </a:prstGeom>
          <a:noFill/>
          <a:ln w="38100">
            <a:solidFill>
              <a:srgbClr val="0000FF"/>
            </a:solidFill>
            <a:round/>
            <a:headEnd/>
            <a:tailEnd type="triangle" w="med" len="med"/>
          </a:ln>
          <a:effectLst/>
        </p:spPr>
        <p:txBody>
          <a:bodyPr/>
          <a:lstStyle/>
          <a:p>
            <a:endParaRPr lang="en-US"/>
          </a:p>
        </p:txBody>
      </p:sp>
      <p:sp>
        <p:nvSpPr>
          <p:cNvPr id="9" name="Text Box 5"/>
          <p:cNvSpPr txBox="1">
            <a:spLocks noChangeArrowheads="1"/>
          </p:cNvSpPr>
          <p:nvPr/>
        </p:nvSpPr>
        <p:spPr bwMode="auto">
          <a:xfrm>
            <a:off x="5867400" y="4724400"/>
            <a:ext cx="1727200" cy="641350"/>
          </a:xfrm>
          <a:prstGeom prst="rect">
            <a:avLst/>
          </a:prstGeom>
          <a:noFill/>
          <a:ln w="9525">
            <a:noFill/>
            <a:miter lim="800000"/>
            <a:headEnd/>
            <a:tailEnd/>
          </a:ln>
          <a:effectLst/>
        </p:spPr>
        <p:txBody>
          <a:bodyPr wrap="square">
            <a:spAutoFit/>
          </a:bodyPr>
          <a:lstStyle/>
          <a:p>
            <a:pPr algn="l" eaLnBrk="1" hangingPunct="1"/>
            <a:r>
              <a:rPr lang="en-US" dirty="0" smtClean="0">
                <a:solidFill>
                  <a:srgbClr val="0000FF"/>
                </a:solidFill>
                <a:cs typeface="Arial" charset="0"/>
              </a:rPr>
              <a:t>Major </a:t>
            </a:r>
            <a:r>
              <a:rPr lang="en-US" dirty="0">
                <a:solidFill>
                  <a:srgbClr val="0000FF"/>
                </a:solidFill>
                <a:cs typeface="Arial" charset="0"/>
              </a:rPr>
              <a:t>Path</a:t>
            </a:r>
          </a:p>
          <a:p>
            <a:pPr algn="l" eaLnBrk="1" hangingPunct="1"/>
            <a:r>
              <a:rPr lang="en-US" dirty="0">
                <a:solidFill>
                  <a:srgbClr val="0000FF"/>
                </a:solidFill>
                <a:cs typeface="Arial" charset="0"/>
              </a:rPr>
              <a:t>Divergence = 1</a:t>
            </a:r>
          </a:p>
        </p:txBody>
      </p:sp>
      <p:sp>
        <p:nvSpPr>
          <p:cNvPr id="10" name="Text Box 6"/>
          <p:cNvSpPr txBox="1">
            <a:spLocks noChangeArrowheads="1"/>
          </p:cNvSpPr>
          <p:nvPr/>
        </p:nvSpPr>
        <p:spPr bwMode="auto">
          <a:xfrm>
            <a:off x="1600200" y="4724400"/>
            <a:ext cx="1727200" cy="641350"/>
          </a:xfrm>
          <a:prstGeom prst="rect">
            <a:avLst/>
          </a:prstGeom>
          <a:noFill/>
          <a:ln w="9525">
            <a:noFill/>
            <a:miter lim="800000"/>
            <a:headEnd/>
            <a:tailEnd/>
          </a:ln>
          <a:effectLst/>
        </p:spPr>
        <p:txBody>
          <a:bodyPr wrap="square">
            <a:spAutoFit/>
          </a:bodyPr>
          <a:lstStyle/>
          <a:p>
            <a:pPr algn="l" eaLnBrk="1" hangingPunct="1"/>
            <a:r>
              <a:rPr lang="en-US" dirty="0">
                <a:solidFill>
                  <a:srgbClr val="0000FF"/>
                </a:solidFill>
                <a:cs typeface="Arial" charset="0"/>
              </a:rPr>
              <a:t>Minor Path</a:t>
            </a:r>
          </a:p>
          <a:p>
            <a:pPr algn="l" eaLnBrk="1" hangingPunct="1"/>
            <a:r>
              <a:rPr lang="en-US" dirty="0">
                <a:solidFill>
                  <a:srgbClr val="0000FF"/>
                </a:solidFill>
                <a:cs typeface="Arial" charset="0"/>
              </a:rPr>
              <a:t>Divergence = 2</a:t>
            </a:r>
          </a:p>
        </p:txBody>
      </p:sp>
      <p:sp>
        <p:nvSpPr>
          <p:cNvPr id="11" name="Date Placeholder 3"/>
          <p:cNvSpPr txBox="1">
            <a:spLocks/>
          </p:cNvSpPr>
          <p:nvPr/>
        </p:nvSpPr>
        <p:spPr>
          <a:xfrm>
            <a:off x="-6927" y="6381750"/>
            <a:ext cx="2133600" cy="476250"/>
          </a:xfrm>
          <a:prstGeom prst="rect">
            <a:avLst/>
          </a:prstGeom>
        </p:spPr>
        <p:txBody>
          <a:bodyPr vert="horz"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Arial" charset="0"/>
                <a:ea typeface="+mn-ea"/>
                <a:cs typeface="Arial" charset="0"/>
              </a:rPr>
              <a:t>Divergences</a:t>
            </a:r>
            <a:endParaRPr kumimoji="0" lang="en-US" sz="24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chemeClr val="tx1"/>
                </a:solidFill>
              </a:rPr>
              <a:t>Flowlines Affected by Divergences</a:t>
            </a:r>
            <a:endParaRPr lang="en-US" dirty="0">
              <a:solidFill>
                <a:schemeClr val="tx1"/>
              </a:solidFill>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7</a:t>
            </a:fld>
            <a:endParaRPr lang="en-US">
              <a:solidFill>
                <a:prstClr val="white"/>
              </a:solidFill>
              <a:cs typeface="Arial" charset="0"/>
            </a:endParaRPr>
          </a:p>
        </p:txBody>
      </p:sp>
      <p:pic>
        <p:nvPicPr>
          <p:cNvPr id="4" name="Picture 5" descr="morecomplexdiv"/>
          <p:cNvPicPr>
            <a:picLocks noChangeAspect="1" noChangeArrowheads="1"/>
          </p:cNvPicPr>
          <p:nvPr/>
        </p:nvPicPr>
        <p:blipFill>
          <a:blip r:embed="rId3" cstate="print"/>
          <a:srcRect/>
          <a:stretch>
            <a:fillRect/>
          </a:stretch>
        </p:blipFill>
        <p:spPr bwMode="auto">
          <a:xfrm>
            <a:off x="1524000" y="1447800"/>
            <a:ext cx="6096000" cy="4703763"/>
          </a:xfrm>
          <a:prstGeom prst="rect">
            <a:avLst/>
          </a:prstGeom>
          <a:noFill/>
        </p:spPr>
      </p:pic>
      <p:sp>
        <p:nvSpPr>
          <p:cNvPr id="6" name="Date Placeholder 3"/>
          <p:cNvSpPr txBox="1">
            <a:spLocks/>
          </p:cNvSpPr>
          <p:nvPr/>
        </p:nvSpPr>
        <p:spPr>
          <a:xfrm>
            <a:off x="0" y="6381750"/>
            <a:ext cx="2133600" cy="476250"/>
          </a:xfrm>
          <a:prstGeom prst="rect">
            <a:avLst/>
          </a:prstGeom>
        </p:spPr>
        <p:txBody>
          <a:bodyPr vert="horz"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Arial" charset="0"/>
                <a:ea typeface="+mn-ea"/>
                <a:cs typeface="Arial" charset="0"/>
              </a:rPr>
              <a:t>Divergences</a:t>
            </a:r>
            <a:endParaRPr kumimoji="0" lang="en-US" sz="24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7" name="Slide Number Placeholder 1"/>
          <p:cNvSpPr txBox="1">
            <a:spLocks/>
          </p:cNvSpPr>
          <p:nvPr/>
        </p:nvSpPr>
        <p:spPr>
          <a:xfrm>
            <a:off x="8799672" y="6560344"/>
            <a:ext cx="365760" cy="36512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78AE4B3-FE51-4F60-8523-600FF4E0E673}"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MegaDiv</a:t>
            </a:r>
            <a:r>
              <a:rPr lang="en-US" dirty="0" smtClean="0">
                <a:solidFill>
                  <a:schemeClr val="tx1"/>
                </a:solidFill>
              </a:rPr>
              <a:t> Table</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3424640B-A58F-4229-B368-B8F00B7970EE}" type="slidenum">
              <a:rPr lang="en-US" smtClean="0"/>
              <a:pPr/>
              <a:t>8</a:t>
            </a:fld>
            <a:endParaRPr lang="en-US"/>
          </a:p>
        </p:txBody>
      </p:sp>
      <p:sp>
        <p:nvSpPr>
          <p:cNvPr id="6" name="Line 2"/>
          <p:cNvSpPr>
            <a:spLocks noChangeShapeType="1"/>
          </p:cNvSpPr>
          <p:nvPr/>
        </p:nvSpPr>
        <p:spPr bwMode="auto">
          <a:xfrm>
            <a:off x="4724400" y="1905000"/>
            <a:ext cx="1588" cy="2057400"/>
          </a:xfrm>
          <a:prstGeom prst="line">
            <a:avLst/>
          </a:prstGeom>
          <a:noFill/>
          <a:ln w="38100">
            <a:solidFill>
              <a:srgbClr val="0000FF"/>
            </a:solidFill>
            <a:round/>
            <a:headEnd/>
            <a:tailEnd type="triangle" w="med" len="med"/>
          </a:ln>
          <a:effectLst/>
        </p:spPr>
        <p:txBody>
          <a:bodyPr/>
          <a:lstStyle/>
          <a:p>
            <a:endParaRPr lang="en-US"/>
          </a:p>
        </p:txBody>
      </p:sp>
      <p:sp>
        <p:nvSpPr>
          <p:cNvPr id="7" name="Line 3"/>
          <p:cNvSpPr>
            <a:spLocks noChangeShapeType="1"/>
          </p:cNvSpPr>
          <p:nvPr/>
        </p:nvSpPr>
        <p:spPr bwMode="auto">
          <a:xfrm flipH="1">
            <a:off x="3276600" y="3962400"/>
            <a:ext cx="1447800" cy="1981200"/>
          </a:xfrm>
          <a:prstGeom prst="line">
            <a:avLst/>
          </a:prstGeom>
          <a:noFill/>
          <a:ln w="38100">
            <a:solidFill>
              <a:srgbClr val="0000FF"/>
            </a:solidFill>
            <a:round/>
            <a:headEnd/>
            <a:tailEnd type="triangle" w="med" len="med"/>
          </a:ln>
          <a:effectLst/>
        </p:spPr>
        <p:txBody>
          <a:bodyPr/>
          <a:lstStyle/>
          <a:p>
            <a:endParaRPr lang="en-US"/>
          </a:p>
        </p:txBody>
      </p:sp>
      <p:sp>
        <p:nvSpPr>
          <p:cNvPr id="8" name="Line 4"/>
          <p:cNvSpPr>
            <a:spLocks noChangeShapeType="1"/>
          </p:cNvSpPr>
          <p:nvPr/>
        </p:nvSpPr>
        <p:spPr bwMode="auto">
          <a:xfrm>
            <a:off x="4724400" y="3962400"/>
            <a:ext cx="1143000" cy="2057400"/>
          </a:xfrm>
          <a:prstGeom prst="line">
            <a:avLst/>
          </a:prstGeom>
          <a:noFill/>
          <a:ln w="38100">
            <a:solidFill>
              <a:srgbClr val="0000FF"/>
            </a:solidFill>
            <a:round/>
            <a:headEnd/>
            <a:tailEnd type="triangle" w="med" len="med"/>
          </a:ln>
          <a:effectLst/>
        </p:spPr>
        <p:txBody>
          <a:bodyPr/>
          <a:lstStyle/>
          <a:p>
            <a:endParaRPr lang="en-US"/>
          </a:p>
        </p:txBody>
      </p:sp>
      <p:sp>
        <p:nvSpPr>
          <p:cNvPr id="11" name="Line 4"/>
          <p:cNvSpPr>
            <a:spLocks noChangeShapeType="1"/>
          </p:cNvSpPr>
          <p:nvPr/>
        </p:nvSpPr>
        <p:spPr bwMode="auto">
          <a:xfrm>
            <a:off x="4724400" y="3962400"/>
            <a:ext cx="0" cy="2057400"/>
          </a:xfrm>
          <a:prstGeom prst="line">
            <a:avLst/>
          </a:prstGeom>
          <a:noFill/>
          <a:ln w="38100">
            <a:solidFill>
              <a:srgbClr val="0000FF"/>
            </a:solidFill>
            <a:round/>
            <a:headEnd/>
            <a:tailEnd type="triangle" w="med" len="med"/>
          </a:ln>
          <a:effectLst/>
        </p:spPr>
        <p:txBody>
          <a:bodyPr/>
          <a:lstStyle/>
          <a:p>
            <a:endParaRPr lang="en-US"/>
          </a:p>
        </p:txBody>
      </p:sp>
      <p:sp>
        <p:nvSpPr>
          <p:cNvPr id="13" name="Text Box 10"/>
          <p:cNvSpPr txBox="1">
            <a:spLocks noChangeArrowheads="1"/>
          </p:cNvSpPr>
          <p:nvPr/>
        </p:nvSpPr>
        <p:spPr bwMode="auto">
          <a:xfrm>
            <a:off x="838200" y="1524000"/>
            <a:ext cx="2441694" cy="646331"/>
          </a:xfrm>
          <a:prstGeom prst="rect">
            <a:avLst/>
          </a:prstGeom>
          <a:solidFill>
            <a:schemeClr val="tx2"/>
          </a:solidFill>
          <a:ln w="9525">
            <a:solidFill>
              <a:schemeClr val="bg1"/>
            </a:solidFill>
            <a:miter lim="800000"/>
            <a:headEnd/>
            <a:tailEnd/>
          </a:ln>
          <a:effectLst/>
        </p:spPr>
        <p:txBody>
          <a:bodyPr wrap="none">
            <a:spAutoFit/>
          </a:bodyPr>
          <a:lstStyle/>
          <a:p>
            <a:pPr algn="l" eaLnBrk="1" hangingPunct="1"/>
            <a:r>
              <a:rPr lang="en-US" dirty="0" smtClean="0">
                <a:solidFill>
                  <a:schemeClr val="bg1"/>
                </a:solidFill>
                <a:cs typeface="Arial" charset="0"/>
              </a:rPr>
              <a:t>More than two outflow</a:t>
            </a:r>
          </a:p>
          <a:p>
            <a:pPr algn="l" eaLnBrk="1" hangingPunct="1"/>
            <a:r>
              <a:rPr lang="en-US" dirty="0" smtClean="0">
                <a:solidFill>
                  <a:schemeClr val="bg1"/>
                </a:solidFill>
                <a:cs typeface="Arial" charset="0"/>
              </a:rPr>
              <a:t>paths at a divergence</a:t>
            </a:r>
          </a:p>
        </p:txBody>
      </p:sp>
      <p:pic>
        <p:nvPicPr>
          <p:cNvPr id="3074" name="Picture 2"/>
          <p:cNvPicPr>
            <a:picLocks noChangeAspect="1" noChangeArrowheads="1"/>
          </p:cNvPicPr>
          <p:nvPr/>
        </p:nvPicPr>
        <p:blipFill>
          <a:blip r:embed="rId3" cstate="print"/>
          <a:srcRect/>
          <a:stretch>
            <a:fillRect/>
          </a:stretch>
        </p:blipFill>
        <p:spPr bwMode="auto">
          <a:xfrm>
            <a:off x="5334000" y="1206261"/>
            <a:ext cx="3810000" cy="2832339"/>
          </a:xfrm>
          <a:prstGeom prst="rect">
            <a:avLst/>
          </a:prstGeom>
          <a:noFill/>
          <a:ln w="9525">
            <a:noFill/>
            <a:miter lim="800000"/>
            <a:headEnd/>
            <a:tailEnd/>
          </a:ln>
        </p:spPr>
      </p:pic>
      <p:sp>
        <p:nvSpPr>
          <p:cNvPr id="14" name="Text Box 10"/>
          <p:cNvSpPr txBox="1">
            <a:spLocks noChangeArrowheads="1"/>
          </p:cNvSpPr>
          <p:nvPr/>
        </p:nvSpPr>
        <p:spPr bwMode="auto">
          <a:xfrm>
            <a:off x="1295400" y="4876800"/>
            <a:ext cx="1257780" cy="369332"/>
          </a:xfrm>
          <a:prstGeom prst="rect">
            <a:avLst/>
          </a:prstGeom>
          <a:solidFill>
            <a:schemeClr val="tx2"/>
          </a:solidFill>
          <a:ln w="9525">
            <a:solidFill>
              <a:schemeClr val="bg1"/>
            </a:solidFill>
            <a:miter lim="800000"/>
            <a:headEnd/>
            <a:tailEnd/>
          </a:ln>
          <a:effectLst/>
        </p:spPr>
        <p:txBody>
          <a:bodyPr wrap="none">
            <a:spAutoFit/>
          </a:bodyPr>
          <a:lstStyle/>
          <a:p>
            <a:pPr algn="l" eaLnBrk="1" hangingPunct="1"/>
            <a:r>
              <a:rPr lang="en-US" dirty="0" err="1" smtClean="0">
                <a:solidFill>
                  <a:schemeClr val="bg1"/>
                </a:solidFill>
                <a:cs typeface="Arial" charset="0"/>
              </a:rPr>
              <a:t>ToComid’s</a:t>
            </a:r>
            <a:endParaRPr lang="en-US" dirty="0" smtClean="0">
              <a:solidFill>
                <a:schemeClr val="bg1"/>
              </a:solidFill>
              <a:cs typeface="Arial" charset="0"/>
            </a:endParaRPr>
          </a:p>
        </p:txBody>
      </p:sp>
      <p:sp>
        <p:nvSpPr>
          <p:cNvPr id="15" name="Text Box 10"/>
          <p:cNvSpPr txBox="1">
            <a:spLocks noChangeArrowheads="1"/>
          </p:cNvSpPr>
          <p:nvPr/>
        </p:nvSpPr>
        <p:spPr bwMode="auto">
          <a:xfrm>
            <a:off x="1219200" y="2743200"/>
            <a:ext cx="1390124" cy="369332"/>
          </a:xfrm>
          <a:prstGeom prst="rect">
            <a:avLst/>
          </a:prstGeom>
          <a:solidFill>
            <a:schemeClr val="tx2"/>
          </a:solidFill>
          <a:ln w="9525">
            <a:solidFill>
              <a:schemeClr val="bg1"/>
            </a:solidFill>
            <a:miter lim="800000"/>
            <a:headEnd/>
            <a:tailEnd/>
          </a:ln>
          <a:effectLst/>
        </p:spPr>
        <p:txBody>
          <a:bodyPr wrap="none">
            <a:spAutoFit/>
          </a:bodyPr>
          <a:lstStyle/>
          <a:p>
            <a:pPr algn="l" eaLnBrk="1" hangingPunct="1"/>
            <a:r>
              <a:rPr lang="en-US" dirty="0" err="1" smtClean="0">
                <a:solidFill>
                  <a:schemeClr val="bg1"/>
                </a:solidFill>
                <a:cs typeface="Arial" charset="0"/>
              </a:rPr>
              <a:t>FromComid</a:t>
            </a:r>
            <a:endParaRPr lang="en-US" dirty="0" smtClean="0">
              <a:solidFill>
                <a:schemeClr val="bg1"/>
              </a:solidFill>
              <a:cs typeface="Arial" charset="0"/>
            </a:endParaRPr>
          </a:p>
        </p:txBody>
      </p:sp>
      <p:sp>
        <p:nvSpPr>
          <p:cNvPr id="16" name="Rectangle 15"/>
          <p:cNvSpPr/>
          <p:nvPr/>
        </p:nvSpPr>
        <p:spPr>
          <a:xfrm>
            <a:off x="6172200" y="1752600"/>
            <a:ext cx="2057400" cy="914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18" name="Date Placeholder 3"/>
          <p:cNvSpPr txBox="1">
            <a:spLocks/>
          </p:cNvSpPr>
          <p:nvPr/>
        </p:nvSpPr>
        <p:spPr>
          <a:xfrm>
            <a:off x="0" y="6381750"/>
            <a:ext cx="2133600" cy="476250"/>
          </a:xfrm>
          <a:prstGeom prst="rect">
            <a:avLst/>
          </a:prstGeom>
        </p:spPr>
        <p:txBody>
          <a:bodyPr vert="horz"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Arial" charset="0"/>
                <a:ea typeface="+mn-ea"/>
                <a:cs typeface="Arial" charset="0"/>
              </a:rPr>
              <a:t>Divergences</a:t>
            </a:r>
            <a:endParaRPr kumimoji="0" lang="en-US" sz="24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1" Type="http://schemas.openxmlformats.org/officeDocument/2006/relationships/image" Target="../media/image1.jpeg"/></Relationships>
</file>

<file path=ppt/theme/_rels/theme3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HDPcontent">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0.xml><?xml version="1.0" encoding="utf-8"?>
<a:theme xmlns:a="http://schemas.openxmlformats.org/drawingml/2006/main" name="8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1.xml><?xml version="1.0" encoding="utf-8"?>
<a:theme xmlns:a="http://schemas.openxmlformats.org/drawingml/2006/main" name="9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2.xml><?xml version="1.0" encoding="utf-8"?>
<a:theme xmlns:a="http://schemas.openxmlformats.org/drawingml/2006/main" name="1_NHDPcontent">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3.xml><?xml version="1.0" encoding="utf-8"?>
<a:theme xmlns:a="http://schemas.openxmlformats.org/drawingml/2006/main" name="10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4.xml><?xml version="1.0" encoding="utf-8"?>
<a:theme xmlns:a="http://schemas.openxmlformats.org/drawingml/2006/main" name="1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5.xml><?xml version="1.0" encoding="utf-8"?>
<a:theme xmlns:a="http://schemas.openxmlformats.org/drawingml/2006/main" name="1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6.xml><?xml version="1.0" encoding="utf-8"?>
<a:theme xmlns:a="http://schemas.openxmlformats.org/drawingml/2006/main" name="13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7.xml><?xml version="1.0" encoding="utf-8"?>
<a:theme xmlns:a="http://schemas.openxmlformats.org/drawingml/2006/main" name="1_NHDPCover">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8.xml><?xml version="1.0" encoding="utf-8"?>
<a:theme xmlns:a="http://schemas.openxmlformats.org/drawingml/2006/main" name="14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9.xml><?xml version="1.0" encoding="utf-8"?>
<a:theme xmlns:a="http://schemas.openxmlformats.org/drawingml/2006/main" name="15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0.xml><?xml version="1.0" encoding="utf-8"?>
<a:theme xmlns:a="http://schemas.openxmlformats.org/drawingml/2006/main" name="16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1.xml><?xml version="1.0" encoding="utf-8"?>
<a:theme xmlns:a="http://schemas.openxmlformats.org/drawingml/2006/main" name="17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2.xml><?xml version="1.0" encoding="utf-8"?>
<a:theme xmlns:a="http://schemas.openxmlformats.org/drawingml/2006/main" name="18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3.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4.xml><?xml version="1.0" encoding="utf-8"?>
<a:theme xmlns:a="http://schemas.openxmlformats.org/drawingml/2006/main" name="19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5.xml><?xml version="1.0" encoding="utf-8"?>
<a:theme xmlns:a="http://schemas.openxmlformats.org/drawingml/2006/main" name="20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6.xml><?xml version="1.0" encoding="utf-8"?>
<a:theme xmlns:a="http://schemas.openxmlformats.org/drawingml/2006/main" name="2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7.xml><?xml version="1.0" encoding="utf-8"?>
<a:theme xmlns:a="http://schemas.openxmlformats.org/drawingml/2006/main" name="2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8.xml><?xml version="1.0" encoding="utf-8"?>
<a:theme xmlns:a="http://schemas.openxmlformats.org/drawingml/2006/main" name="23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9.xml><?xml version="1.0" encoding="utf-8"?>
<a:theme xmlns:a="http://schemas.openxmlformats.org/drawingml/2006/main" name="Theme2">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0.xml><?xml version="1.0" encoding="utf-8"?>
<a:theme xmlns:a="http://schemas.openxmlformats.org/drawingml/2006/main" name="24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4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NHDPCover">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5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6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7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NHDPcontent</Template>
  <TotalTime>11072</TotalTime>
  <Words>2425</Words>
  <Application>Microsoft Office PowerPoint</Application>
  <PresentationFormat>Letter Paper (8.5x11 in)</PresentationFormat>
  <Paragraphs>544</Paragraphs>
  <Slides>29</Slides>
  <Notes>28</Notes>
  <HiddenSlides>0</HiddenSlides>
  <MMClips>0</MMClips>
  <ScaleCrop>false</ScaleCrop>
  <HeadingPairs>
    <vt:vector size="6" baseType="variant">
      <vt:variant>
        <vt:lpstr>Theme</vt:lpstr>
      </vt:variant>
      <vt:variant>
        <vt:i4>31</vt:i4>
      </vt:variant>
      <vt:variant>
        <vt:lpstr>Embedded OLE Servers</vt:lpstr>
      </vt:variant>
      <vt:variant>
        <vt:i4>2</vt:i4>
      </vt:variant>
      <vt:variant>
        <vt:lpstr>Slide Titles</vt:lpstr>
      </vt:variant>
      <vt:variant>
        <vt:i4>29</vt:i4>
      </vt:variant>
    </vt:vector>
  </HeadingPairs>
  <TitlesOfParts>
    <vt:vector size="62" baseType="lpstr">
      <vt:lpstr>NHDPcontent</vt:lpstr>
      <vt:lpstr>1_Concourse</vt:lpstr>
      <vt:lpstr>2_Concourse</vt:lpstr>
      <vt:lpstr>3_Concourse</vt:lpstr>
      <vt:lpstr>4_Concourse</vt:lpstr>
      <vt:lpstr>NHDPCover</vt:lpstr>
      <vt:lpstr>5_Concourse</vt:lpstr>
      <vt:lpstr>6_Concourse</vt:lpstr>
      <vt:lpstr>7_Concourse</vt:lpstr>
      <vt:lpstr>8_Concourse</vt:lpstr>
      <vt:lpstr>9_Concourse</vt:lpstr>
      <vt:lpstr>1_NHDPcontent</vt:lpstr>
      <vt:lpstr>10_Concourse</vt:lpstr>
      <vt:lpstr>11_Concourse</vt:lpstr>
      <vt:lpstr>12_Concourse</vt:lpstr>
      <vt:lpstr>13_Concourse</vt:lpstr>
      <vt:lpstr>1_NHDPCover</vt:lpstr>
      <vt:lpstr>14_Concourse</vt:lpstr>
      <vt:lpstr>15_Concourse</vt:lpstr>
      <vt:lpstr>16_Concourse</vt:lpstr>
      <vt:lpstr>17_Concourse</vt:lpstr>
      <vt:lpstr>18_Concourse</vt:lpstr>
      <vt:lpstr>Theme1</vt:lpstr>
      <vt:lpstr>19_Concourse</vt:lpstr>
      <vt:lpstr>20_Concourse</vt:lpstr>
      <vt:lpstr>21_Concourse</vt:lpstr>
      <vt:lpstr>22_Concourse</vt:lpstr>
      <vt:lpstr>23_Concourse</vt:lpstr>
      <vt:lpstr>Theme2</vt:lpstr>
      <vt:lpstr>24_Concourse</vt:lpstr>
      <vt:lpstr>Concourse</vt:lpstr>
      <vt:lpstr>Bitmap Image</vt:lpstr>
      <vt:lpstr>Chart</vt:lpstr>
      <vt:lpstr>NHDPlusV2 Network Value Added Attributes - Part 3</vt:lpstr>
      <vt:lpstr>Agenda – Network Value Added Attributes Part 3</vt:lpstr>
      <vt:lpstr>PowerPoint Presentation</vt:lpstr>
      <vt:lpstr>Where to find the data</vt:lpstr>
      <vt:lpstr>Tables Using Divergences</vt:lpstr>
      <vt:lpstr>Divergences</vt:lpstr>
      <vt:lpstr>Major and Minor Paths</vt:lpstr>
      <vt:lpstr>Flowlines Affected by Divergences</vt:lpstr>
      <vt:lpstr>MegaDiv Table</vt:lpstr>
      <vt:lpstr>DIVFracMP Table</vt:lpstr>
      <vt:lpstr>Drainage Area Tables</vt:lpstr>
      <vt:lpstr>CumulativeArea Table</vt:lpstr>
      <vt:lpstr>HeadWaterNodeArea</vt:lpstr>
      <vt:lpstr>HeadWaterNodeArea Table</vt:lpstr>
      <vt:lpstr>Tables Affecting Flow</vt:lpstr>
      <vt:lpstr>PlusFlowAR and PlusARPointEvent</vt:lpstr>
      <vt:lpstr>PlusFlowAR and PlusARPointEvent Tables</vt:lpstr>
      <vt:lpstr>PlusFlowAR and PlusARPointEvent</vt:lpstr>
      <vt:lpstr>PlusFlowAR and PlusARPointEvent</vt:lpstr>
      <vt:lpstr>Elevation and Slope</vt:lpstr>
      <vt:lpstr>ElevSlopeTable</vt:lpstr>
      <vt:lpstr>Assign “Raw” Elevations</vt:lpstr>
      <vt:lpstr>Consistent Elevations at Nodes</vt:lpstr>
      <vt:lpstr>Elevation Smoothing</vt:lpstr>
      <vt:lpstr>The ElevSlope Table</vt:lpstr>
      <vt:lpstr>PowerPoint Presentation</vt:lpstr>
      <vt:lpstr>Recap – Network Value Added Attributes - Part 3</vt:lpstr>
      <vt:lpstr>NHDPlus 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Cindy McKay</dc:creator>
  <cp:lastModifiedBy>Isabelle Morin</cp:lastModifiedBy>
  <cp:revision>498</cp:revision>
  <cp:lastPrinted>2015-07-30T17:07:51Z</cp:lastPrinted>
  <dcterms:created xsi:type="dcterms:W3CDTF">2008-01-25T01:21:04Z</dcterms:created>
  <dcterms:modified xsi:type="dcterms:W3CDTF">2017-04-12T14:18:22Z</dcterms:modified>
</cp:coreProperties>
</file>