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1" r:id="rId293"/>
  </p:sldMasterIdLst>
  <p:notesMasterIdLst>
    <p:notesMasterId r:id="rId332"/>
  </p:notesMasterIdLst>
  <p:handoutMasterIdLst>
    <p:handoutMasterId r:id="rId333"/>
  </p:handoutMasterIdLst>
  <p:sldIdLst>
    <p:sldId id="811" r:id="rId294"/>
    <p:sldId id="812" r:id="rId295"/>
    <p:sldId id="848" r:id="rId296"/>
    <p:sldId id="813" r:id="rId297"/>
    <p:sldId id="814" r:id="rId298"/>
    <p:sldId id="815" r:id="rId299"/>
    <p:sldId id="816" r:id="rId300"/>
    <p:sldId id="817" r:id="rId301"/>
    <p:sldId id="818" r:id="rId302"/>
    <p:sldId id="819" r:id="rId303"/>
    <p:sldId id="820" r:id="rId304"/>
    <p:sldId id="821" r:id="rId305"/>
    <p:sldId id="822" r:id="rId306"/>
    <p:sldId id="823" r:id="rId307"/>
    <p:sldId id="824" r:id="rId308"/>
    <p:sldId id="825" r:id="rId309"/>
    <p:sldId id="826" r:id="rId310"/>
    <p:sldId id="827" r:id="rId311"/>
    <p:sldId id="828" r:id="rId312"/>
    <p:sldId id="846" r:id="rId313"/>
    <p:sldId id="845" r:id="rId314"/>
    <p:sldId id="829" r:id="rId315"/>
    <p:sldId id="831" r:id="rId316"/>
    <p:sldId id="832" r:id="rId317"/>
    <p:sldId id="847" r:id="rId318"/>
    <p:sldId id="833" r:id="rId319"/>
    <p:sldId id="834" r:id="rId320"/>
    <p:sldId id="835" r:id="rId321"/>
    <p:sldId id="836" r:id="rId322"/>
    <p:sldId id="837" r:id="rId323"/>
    <p:sldId id="844" r:id="rId324"/>
    <p:sldId id="838" r:id="rId325"/>
    <p:sldId id="843" r:id="rId326"/>
    <p:sldId id="839" r:id="rId327"/>
    <p:sldId id="840" r:id="rId328"/>
    <p:sldId id="841" r:id="rId329"/>
    <p:sldId id="849" r:id="rId330"/>
    <p:sldId id="842" r:id="rId331"/>
  </p:sldIdLst>
  <p:sldSz cx="9144000" cy="6858000" type="letter"/>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D5FDD3"/>
    <a:srgbClr val="F3F8FB"/>
    <a:srgbClr val="FFFFFF"/>
    <a:srgbClr val="FFFF66"/>
    <a:srgbClr val="F3F7FB"/>
    <a:srgbClr val="FCFDFE"/>
    <a:srgbClr val="F0F6FA"/>
    <a:srgbClr val="E8F2F8"/>
    <a:srgbClr val="DC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63977" autoAdjust="0"/>
  </p:normalViewPr>
  <p:slideViewPr>
    <p:cSldViewPr>
      <p:cViewPr varScale="1">
        <p:scale>
          <a:sx n="51" d="100"/>
          <a:sy n="51" d="100"/>
        </p:scale>
        <p:origin x="-88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555" y="-586"/>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6.xml"/><Relationship Id="rId303" Type="http://schemas.openxmlformats.org/officeDocument/2006/relationships/slide" Target="slides/slide10.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slide" Target="slides/slide31.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1.xml"/><Relationship Id="rId335" Type="http://schemas.openxmlformats.org/officeDocument/2006/relationships/viewProps" Target="viewProps.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slide" Target="slides/slide11.xml"/><Relationship Id="rId325" Type="http://schemas.openxmlformats.org/officeDocument/2006/relationships/slide" Target="slides/slide32.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22.xml"/><Relationship Id="rId336" Type="http://schemas.openxmlformats.org/officeDocument/2006/relationships/theme" Target="theme/theme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slide" Target="slides/slide12.xml"/><Relationship Id="rId326" Type="http://schemas.openxmlformats.org/officeDocument/2006/relationships/slide" Target="slides/slide33.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23.xml"/><Relationship Id="rId337" Type="http://schemas.openxmlformats.org/officeDocument/2006/relationships/tableStyles" Target="tableStyles.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slide" Target="slides/slide13.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slide" Target="slides/slide34.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17" Type="http://schemas.openxmlformats.org/officeDocument/2006/relationships/slide" Target="slides/slide24.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slide" Target="slides/slide5.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Master" Target="slideMasters/slideMaster1.xml"/><Relationship Id="rId302" Type="http://schemas.openxmlformats.org/officeDocument/2006/relationships/slide" Target="slides/slide9.xml"/><Relationship Id="rId307" Type="http://schemas.openxmlformats.org/officeDocument/2006/relationships/slide" Target="slides/slide14.xml"/><Relationship Id="rId323" Type="http://schemas.openxmlformats.org/officeDocument/2006/relationships/slide" Target="slides/slide30.xml"/><Relationship Id="rId328" Type="http://schemas.openxmlformats.org/officeDocument/2006/relationships/slide" Target="slides/slide35.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20.xml"/><Relationship Id="rId318" Type="http://schemas.openxmlformats.org/officeDocument/2006/relationships/slide" Target="slides/slide2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33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 Target="slides/slide1.xml"/><Relationship Id="rId308" Type="http://schemas.openxmlformats.org/officeDocument/2006/relationships/slide" Target="slides/slide15.xml"/><Relationship Id="rId329" Type="http://schemas.openxmlformats.org/officeDocument/2006/relationships/slide" Target="slides/slide3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slide" Target="slides/slide2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slide" Target="slides/slide37.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2.xml"/><Relationship Id="rId309" Type="http://schemas.openxmlformats.org/officeDocument/2006/relationships/slide" Target="slides/slide16.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slide" Target="slides/slide27.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slide" Target="slides/slide17.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slide" Target="slides/slide38.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3.xml"/><Relationship Id="rId300" Type="http://schemas.openxmlformats.org/officeDocument/2006/relationships/slide" Target="slides/slide7.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slide" Target="slides/slide2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 Target="slides/slide18.xml"/><Relationship Id="rId332" Type="http://schemas.openxmlformats.org/officeDocument/2006/relationships/notesMaster" Target="notesMasters/notesMaster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slide" Target="slides/slide4.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slide" Target="slides/slide8.xml"/><Relationship Id="rId322" Type="http://schemas.openxmlformats.org/officeDocument/2006/relationships/slide" Target="slides/slide29.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slide" Target="slides/slide19.xml"/><Relationship Id="rId333" Type="http://schemas.openxmlformats.org/officeDocument/2006/relationships/handoutMaster" Target="handoutMasters/handoutMaster1.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8884407"/>
            <a:ext cx="2005730" cy="409887"/>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3822399" y="8935109"/>
            <a:ext cx="3261073"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3883463"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4629" y="4415791"/>
            <a:ext cx="5488749" cy="41833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3883463"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t>
            </a:r>
            <a:r>
              <a:rPr lang="en-US" dirty="0" err="1" smtClean="0"/>
              <a:t>NHDPlus</a:t>
            </a:r>
            <a:r>
              <a:rPr lang="en-US" dirty="0" smtClean="0"/>
              <a:t> Training Series. This webinar is part 1 of a 4 part webinar set about NHDPlusV2 Network Value Added Attributes.  I’m Cindy McKay and I’m a member of the </a:t>
            </a:r>
            <a:r>
              <a:rPr lang="en-US" dirty="0" err="1" smtClean="0"/>
              <a:t>NHDPlus</a:t>
            </a:r>
            <a:r>
              <a:rPr lang="en-US" dirty="0" smtClean="0"/>
              <a:t> Team.</a:t>
            </a:r>
          </a:p>
          <a:p>
            <a:endParaRPr lang="en-US" dirty="0" smtClean="0"/>
          </a:p>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  To 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r>
            <a:br>
              <a:rPr lang="en-US" sz="1200" kern="1200" dirty="0" smtClean="0">
                <a:solidFill>
                  <a:schemeClr val="tx1"/>
                </a:solidFill>
                <a:effectLst/>
                <a:latin typeface="Calibri"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0</a:t>
            </a:fld>
            <a:endParaRPr lang="en-US"/>
          </a:p>
        </p:txBody>
      </p:sp>
    </p:spTree>
    <p:extLst>
      <p:ext uri="{BB962C8B-B14F-4D97-AF65-F5344CB8AC3E}">
        <p14:creationId xmlns:p14="http://schemas.microsoft.com/office/powerpoint/2010/main" val="420024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Stream Level is an integer attribute that provides the information, at each confluence, necessary to determine which of the inflowing flowlines is the main path upstream.</a:t>
            </a:r>
          </a:p>
          <a:p>
            <a:r>
              <a:rPr lang="en-US" dirty="0" smtClean="0"/>
              <a:t>Stream level follows the stream named path.</a:t>
            </a:r>
          </a:p>
          <a:p>
            <a:r>
              <a:rPr lang="en-US" dirty="0" smtClean="0"/>
              <a:t>When there is no name or if the name changes, then another VAA attribute called </a:t>
            </a:r>
            <a:r>
              <a:rPr lang="en-US" dirty="0" err="1" smtClean="0"/>
              <a:t>ArbolateSum</a:t>
            </a:r>
            <a:r>
              <a:rPr lang="en-US" dirty="0" smtClean="0"/>
              <a:t> is followed.  </a:t>
            </a:r>
            <a:r>
              <a:rPr lang="en-US" dirty="0" err="1" smtClean="0"/>
              <a:t>ArbolateSum</a:t>
            </a:r>
            <a:r>
              <a:rPr lang="en-US" dirty="0" smtClean="0"/>
              <a:t> is the total miles of stream upstream of the downstream end of a flowline.</a:t>
            </a:r>
          </a:p>
          <a:p>
            <a:r>
              <a:rPr lang="en-US" dirty="0" err="1" smtClean="0"/>
              <a:t>StreamLevel</a:t>
            </a:r>
            <a:r>
              <a:rPr lang="en-US" dirty="0" smtClean="0"/>
              <a:t> is assigned starting at each network terminus.  By convention, if the network terminus discharges into the ocean, then </a:t>
            </a:r>
            <a:r>
              <a:rPr lang="en-US" dirty="0" err="1" smtClean="0"/>
              <a:t>StreamLevel</a:t>
            </a:r>
            <a:r>
              <a:rPr lang="en-US" dirty="0" smtClean="0"/>
              <a:t> assignment starts with 1 and, if the network terminus discharges into the ground, then </a:t>
            </a:r>
            <a:r>
              <a:rPr lang="en-US" dirty="0" err="1" smtClean="0"/>
              <a:t>StreamLevel</a:t>
            </a:r>
            <a:r>
              <a:rPr lang="en-US" dirty="0" smtClean="0"/>
              <a:t> assignment starts with 4.  </a:t>
            </a:r>
          </a:p>
          <a:p>
            <a:r>
              <a:rPr lang="en-US" dirty="0" smtClean="0"/>
              <a:t>The initial value (1 in this diagram) is assigned along the main path moving upstream until a headwater is reached.  </a:t>
            </a:r>
          </a:p>
          <a:p>
            <a:r>
              <a:rPr lang="en-US" dirty="0" smtClean="0"/>
              <a:t>This process is repeated with all of the tributaries to the level 1 path and they are assigned a Stream Level of 2.  The tributaries to the level 2 paths are assigned a Stream Level of 3.  And so on…</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9</a:t>
            </a:fld>
            <a:endParaRPr lang="en-US"/>
          </a:p>
        </p:txBody>
      </p:sp>
    </p:spTree>
    <p:extLst>
      <p:ext uri="{BB962C8B-B14F-4D97-AF65-F5344CB8AC3E}">
        <p14:creationId xmlns:p14="http://schemas.microsoft.com/office/powerpoint/2010/main" val="2740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Divergence is an attribute that looks downstream in the same way that </a:t>
            </a:r>
            <a:r>
              <a:rPr lang="en-US" dirty="0" err="1" smtClean="0"/>
              <a:t>StreamLevel</a:t>
            </a:r>
            <a:r>
              <a:rPr lang="en-US" dirty="0" smtClean="0"/>
              <a:t> looks upstream.  Any flowline that has a divergence (i.e. flow split) at its upstream end is assigned a Divergence value of 1 or 2.  1 indicates that the flowline is the main path in the flow split and 2 indicates that the flowline is a minor path in the flow split.  A value of 0 means that there is no divergence at the upstream end of the flowline.</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10</a:t>
            </a:fld>
            <a:endParaRPr lang="en-US"/>
          </a:p>
        </p:txBody>
      </p:sp>
    </p:spTree>
    <p:extLst>
      <p:ext uri="{BB962C8B-B14F-4D97-AF65-F5344CB8AC3E}">
        <p14:creationId xmlns:p14="http://schemas.microsoft.com/office/powerpoint/2010/main" val="314086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4575"/>
            <a:ext cx="5488749" cy="4183380"/>
          </a:xfrm>
        </p:spPr>
        <p:txBody>
          <a:bodyPr/>
          <a:lstStyle/>
          <a:p>
            <a:r>
              <a:rPr lang="en-US" dirty="0" smtClean="0"/>
              <a:t>The rules for assigning Divergence values are complex.  However, the primary rule is that the downstream path defined by the Divergence value must be consistent with the upstream path defined by </a:t>
            </a:r>
            <a:r>
              <a:rPr lang="en-US" dirty="0" err="1" smtClean="0"/>
              <a:t>StreamLevel</a:t>
            </a:r>
            <a:r>
              <a:rPr lang="en-US" dirty="0" smtClean="0"/>
              <a:t>.</a:t>
            </a:r>
          </a:p>
          <a:p>
            <a:r>
              <a:rPr lang="en-US" dirty="0" smtClean="0"/>
              <a:t>In simple terms, at each node where a flow split occurs, all the flowlines that are inflows to that node are examined to retrieve the flowline with the minimum </a:t>
            </a:r>
            <a:r>
              <a:rPr lang="en-US" dirty="0" err="1" smtClean="0"/>
              <a:t>StreamLevel</a:t>
            </a:r>
            <a:r>
              <a:rPr lang="en-US" dirty="0" smtClean="0"/>
              <a:t> and the GNIS_ID of that flowline.  The outflowing flowlines from that node are examined:</a:t>
            </a:r>
          </a:p>
          <a:p>
            <a:pPr marL="228600" indent="-228600">
              <a:buAutoNum type="arabicPeriod"/>
            </a:pPr>
            <a:r>
              <a:rPr lang="en-US" dirty="0" smtClean="0"/>
              <a:t>if one has the same GNIS_ID of the chosen inflow, it becomes the main path of the flow split (i.e. Divergence=1).  Otherwise</a:t>
            </a:r>
          </a:p>
          <a:p>
            <a:pPr marL="228600" indent="-228600">
              <a:buAutoNum type="arabicPeriod"/>
            </a:pPr>
            <a:r>
              <a:rPr lang="en-US" dirty="0" smtClean="0"/>
              <a:t>If there is an entry in the </a:t>
            </a:r>
            <a:r>
              <a:rPr lang="en-US" dirty="0" err="1" smtClean="0"/>
              <a:t>DivFracMP</a:t>
            </a:r>
            <a:r>
              <a:rPr lang="en-US" dirty="0" smtClean="0"/>
              <a:t> table that choses the main path of the flow split, then that flowline is assigned Divergence = 1.  Otherwise</a:t>
            </a:r>
          </a:p>
          <a:p>
            <a:pPr marL="228600" indent="-228600">
              <a:buAutoNum type="arabicPeriod"/>
            </a:pPr>
            <a:r>
              <a:rPr lang="en-US" dirty="0" smtClean="0"/>
              <a:t>If there is a named flowline that flows to a coastal network terminus, </a:t>
            </a:r>
            <a:r>
              <a:rPr lang="en-US" dirty="0"/>
              <a:t>then that flowline is assigned Divergence = </a:t>
            </a:r>
            <a:r>
              <a:rPr lang="en-US" dirty="0" smtClean="0"/>
              <a:t>1.  Otherwise</a:t>
            </a:r>
          </a:p>
          <a:p>
            <a:pPr marL="228600" indent="-228600">
              <a:buFontTx/>
              <a:buAutoNum type="arabicPeriod"/>
            </a:pPr>
            <a:r>
              <a:rPr lang="en-US" dirty="0"/>
              <a:t>If there is </a:t>
            </a:r>
            <a:r>
              <a:rPr lang="en-US" dirty="0" smtClean="0"/>
              <a:t>an unnamed </a:t>
            </a:r>
            <a:r>
              <a:rPr lang="en-US" dirty="0"/>
              <a:t>flowline that flows to a coastal network </a:t>
            </a:r>
            <a:r>
              <a:rPr lang="en-US" dirty="0" smtClean="0"/>
              <a:t>terminus</a:t>
            </a:r>
            <a:r>
              <a:rPr lang="en-US" dirty="0"/>
              <a:t>, then that flowline is assigned Divergence = 1.  </a:t>
            </a:r>
            <a:r>
              <a:rPr lang="en-US" dirty="0" smtClean="0"/>
              <a:t>Otherwise</a:t>
            </a:r>
          </a:p>
          <a:p>
            <a:pPr marL="228600" indent="-228600">
              <a:buFontTx/>
              <a:buAutoNum type="arabicPeriod"/>
            </a:pPr>
            <a:r>
              <a:rPr lang="en-US" dirty="0" smtClean="0"/>
              <a:t>If there is any named flowline, then </a:t>
            </a:r>
            <a:r>
              <a:rPr lang="en-US" dirty="0"/>
              <a:t>that flowline is assigned Divergence = 1.  </a:t>
            </a:r>
            <a:r>
              <a:rPr lang="en-US" dirty="0" smtClean="0"/>
              <a:t>Otherwise</a:t>
            </a:r>
          </a:p>
          <a:p>
            <a:pPr marL="228600" indent="-228600">
              <a:buFontTx/>
              <a:buAutoNum type="arabicPeriod"/>
            </a:pPr>
            <a:r>
              <a:rPr lang="en-US" dirty="0" smtClean="0"/>
              <a:t>An unnamed flowline is </a:t>
            </a:r>
            <a:r>
              <a:rPr lang="en-US" dirty="0"/>
              <a:t>assigned Divergence = 1. </a:t>
            </a:r>
            <a:endParaRPr lang="en-US" dirty="0" smtClean="0"/>
          </a:p>
          <a:p>
            <a:r>
              <a:rPr lang="en-US" dirty="0" smtClean="0"/>
              <a:t>If, at any point in these 6 rules, there is more than one flowline that satisfies the condition, the flowline with the minimum </a:t>
            </a:r>
            <a:r>
              <a:rPr lang="en-US" dirty="0" err="1" smtClean="0"/>
              <a:t>ComID</a:t>
            </a:r>
            <a:r>
              <a:rPr lang="en-US" dirty="0" smtClean="0"/>
              <a:t> is selected.</a:t>
            </a:r>
          </a:p>
          <a:p>
            <a:r>
              <a:rPr lang="en-US" dirty="0" smtClean="0"/>
              <a:t>Only one outflowing flowline can be assigned Divergence = 1.  All the other outflowing flowlines are assigned Divergence = 2.</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11</a:t>
            </a:fld>
            <a:endParaRPr lang="en-US"/>
          </a:p>
        </p:txBody>
      </p:sp>
    </p:spTree>
    <p:extLst>
      <p:ext uri="{BB962C8B-B14F-4D97-AF65-F5344CB8AC3E}">
        <p14:creationId xmlns:p14="http://schemas.microsoft.com/office/powerpoint/2010/main" val="127864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Hydrologic Sequence Number is a concept that was first included in the EPA Reach File Version 1 (RF1) that was built back in the 1970s.  Due to the large number of flow splits and the number of flowlines in </a:t>
            </a:r>
            <a:r>
              <a:rPr lang="en-US" dirty="0" err="1" smtClean="0"/>
              <a:t>NHDPlus</a:t>
            </a:r>
            <a:r>
              <a:rPr lang="en-US" dirty="0" smtClean="0"/>
              <a:t>, </a:t>
            </a:r>
            <a:r>
              <a:rPr lang="en-US" dirty="0" err="1" smtClean="0"/>
              <a:t>Hydroseq</a:t>
            </a:r>
            <a:r>
              <a:rPr lang="en-US" dirty="0" smtClean="0"/>
              <a:t> is not assigned in the same way that it was back in RF1 days.  However, the </a:t>
            </a:r>
            <a:r>
              <a:rPr lang="en-US" dirty="0" err="1" smtClean="0"/>
              <a:t>NHDPlus</a:t>
            </a:r>
            <a:r>
              <a:rPr lang="en-US" dirty="0" smtClean="0"/>
              <a:t> </a:t>
            </a:r>
            <a:r>
              <a:rPr lang="en-US" dirty="0" err="1" smtClean="0"/>
              <a:t>Hydroseq</a:t>
            </a:r>
            <a:r>
              <a:rPr lang="en-US" dirty="0" smtClean="0"/>
              <a:t> maintains the primary capability that it had in RF1.</a:t>
            </a:r>
          </a:p>
          <a:p>
            <a:r>
              <a:rPr lang="en-US" dirty="0" err="1" smtClean="0"/>
              <a:t>HydroSeq</a:t>
            </a:r>
            <a:r>
              <a:rPr lang="en-US" dirty="0" smtClean="0"/>
              <a:t> is a nationally unique sequence number that, when sorted in descending order, the flowlines will be in upstream to downstream order.   This means that if the flowlines are process sequentially in descending order, at any point in the processing, you are guaranteed to have processed all the flowlines upstream.  It’s important to know that because of the way the numbers are assigned, at any point in the processing, you will also have processed some flowlines that are neither upstream nor downstream.</a:t>
            </a:r>
          </a:p>
          <a:p>
            <a:r>
              <a:rPr lang="en-US" dirty="0" smtClean="0"/>
              <a:t>When </a:t>
            </a:r>
            <a:r>
              <a:rPr lang="en-US" dirty="0"/>
              <a:t>sorted </a:t>
            </a:r>
            <a:r>
              <a:rPr lang="en-US" dirty="0" smtClean="0"/>
              <a:t>in ascending order, </a:t>
            </a:r>
            <a:r>
              <a:rPr lang="en-US" dirty="0"/>
              <a:t>the flowlines will be in downstream to upstream </a:t>
            </a:r>
            <a:r>
              <a:rPr lang="en-US" dirty="0" smtClean="0"/>
              <a:t>order.</a:t>
            </a:r>
          </a:p>
          <a:p>
            <a:endParaRPr lang="en-US" dirty="0"/>
          </a:p>
          <a:p>
            <a:r>
              <a:rPr lang="en-US" dirty="0" err="1" smtClean="0"/>
              <a:t>Hydroseq</a:t>
            </a:r>
            <a:r>
              <a:rPr lang="en-US" dirty="0" smtClean="0"/>
              <a:t> is a sequential (i.e. compact) numbering system within an </a:t>
            </a:r>
            <a:r>
              <a:rPr lang="en-US" dirty="0" err="1" smtClean="0"/>
              <a:t>NHDPlus</a:t>
            </a:r>
            <a:r>
              <a:rPr lang="en-US" dirty="0" smtClean="0"/>
              <a:t> vector processing unit.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12</a:t>
            </a:fld>
            <a:endParaRPr lang="en-US"/>
          </a:p>
        </p:txBody>
      </p:sp>
    </p:spTree>
    <p:extLst>
      <p:ext uri="{BB962C8B-B14F-4D97-AF65-F5344CB8AC3E}">
        <p14:creationId xmlns:p14="http://schemas.microsoft.com/office/powerpoint/2010/main" val="375163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Network VAAs in this list are ones designed to tell you about the VAA values on the immediate upstream and immediate downstream flowlines.  This eliminates the need to actually process these flowlines in order to discover certain information.</a:t>
            </a:r>
          </a:p>
          <a:p>
            <a:endParaRPr lang="en-US" dirty="0"/>
          </a:p>
          <a:p>
            <a:r>
              <a:rPr lang="en-US" dirty="0" err="1" smtClean="0"/>
              <a:t>UpHydroSeq</a:t>
            </a:r>
            <a:r>
              <a:rPr lang="en-US" dirty="0" smtClean="0"/>
              <a:t> and </a:t>
            </a:r>
            <a:r>
              <a:rPr lang="en-US" dirty="0" err="1" smtClean="0"/>
              <a:t>DnHydroSeq</a:t>
            </a:r>
            <a:r>
              <a:rPr lang="en-US" dirty="0" smtClean="0"/>
              <a:t> provide the </a:t>
            </a:r>
            <a:r>
              <a:rPr lang="en-US" dirty="0" err="1" smtClean="0"/>
              <a:t>Hydroseq</a:t>
            </a:r>
            <a:r>
              <a:rPr lang="en-US" dirty="0" smtClean="0"/>
              <a:t> values of the main path flowline upstream and downstream, respectively.</a:t>
            </a:r>
          </a:p>
          <a:p>
            <a:r>
              <a:rPr lang="en-US" dirty="0" err="1"/>
              <a:t>DnDrainCou</a:t>
            </a:r>
            <a:r>
              <a:rPr lang="en-US" dirty="0"/>
              <a:t> provides the number of flowlines </a:t>
            </a:r>
            <a:r>
              <a:rPr lang="en-US" dirty="0" smtClean="0"/>
              <a:t>immediately downstream</a:t>
            </a:r>
            <a:endParaRPr lang="en-US" dirty="0"/>
          </a:p>
          <a:p>
            <a:r>
              <a:rPr lang="en-US" dirty="0" err="1" smtClean="0"/>
              <a:t>DnMinorHyd</a:t>
            </a:r>
            <a:r>
              <a:rPr lang="en-US" dirty="0" smtClean="0"/>
              <a:t> provides the </a:t>
            </a:r>
            <a:r>
              <a:rPr lang="en-US" dirty="0" err="1" smtClean="0"/>
              <a:t>hydroseq</a:t>
            </a:r>
            <a:r>
              <a:rPr lang="en-US" dirty="0" smtClean="0"/>
              <a:t> of a minor path in the downstream flow split.  Note:  If </a:t>
            </a:r>
            <a:r>
              <a:rPr lang="en-US" dirty="0" err="1" smtClean="0"/>
              <a:t>DnDrainCou</a:t>
            </a:r>
            <a:r>
              <a:rPr lang="en-US" dirty="0" smtClean="0"/>
              <a:t> is &gt; 2, there is more than one minor path and it’s necessary to access the VAAs for those additional minor path flowlines.</a:t>
            </a:r>
          </a:p>
          <a:p>
            <a:r>
              <a:rPr lang="en-US" dirty="0" err="1" smtClean="0"/>
              <a:t>DnLevel</a:t>
            </a:r>
            <a:r>
              <a:rPr lang="en-US" dirty="0" smtClean="0"/>
              <a:t> provides the </a:t>
            </a:r>
            <a:r>
              <a:rPr lang="en-US" dirty="0" err="1"/>
              <a:t>S</a:t>
            </a:r>
            <a:r>
              <a:rPr lang="en-US" dirty="0" err="1" smtClean="0"/>
              <a:t>treamLeve</a:t>
            </a:r>
            <a:r>
              <a:rPr lang="en-US" dirty="0" smtClean="0"/>
              <a:t> value for the downstream main path flowline.</a:t>
            </a:r>
          </a:p>
        </p:txBody>
      </p:sp>
      <p:sp>
        <p:nvSpPr>
          <p:cNvPr id="4" name="Slide Number Placeholder 3"/>
          <p:cNvSpPr>
            <a:spLocks noGrp="1"/>
          </p:cNvSpPr>
          <p:nvPr>
            <p:ph type="sldNum" sz="quarter" idx="10"/>
          </p:nvPr>
        </p:nvSpPr>
        <p:spPr/>
        <p:txBody>
          <a:bodyPr/>
          <a:lstStyle/>
          <a:p>
            <a:fld id="{3D249409-31DF-4202-B7F0-B02A84FF32F4}" type="slidenum">
              <a:rPr lang="en-US" smtClean="0"/>
              <a:t>13</a:t>
            </a:fld>
            <a:endParaRPr lang="en-US"/>
          </a:p>
        </p:txBody>
      </p:sp>
    </p:spTree>
    <p:extLst>
      <p:ext uri="{BB962C8B-B14F-4D97-AF65-F5344CB8AC3E}">
        <p14:creationId xmlns:p14="http://schemas.microsoft.com/office/powerpoint/2010/main" val="288841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was noted earlier, the Network VAAs enable many forms of navigation.  For example, </a:t>
            </a:r>
            <a:r>
              <a:rPr lang="en-US" dirty="0" err="1" smtClean="0"/>
              <a:t>hydroseq</a:t>
            </a:r>
            <a:r>
              <a:rPr lang="en-US" dirty="0" smtClean="0"/>
              <a:t> can be used to process the flowlines sequentially.  The From/To nodes can be used to walk up or down the network.  The other network VAAs combine to enable a SQL approach to navigation that is very rapid.  This form of navigation is implemented in an NHDPlusV2 tool known as the NHDPlusV2 VAA Navigator.</a:t>
            </a:r>
          </a:p>
          <a:p>
            <a:r>
              <a:rPr lang="en-US" dirty="0" smtClean="0"/>
              <a:t>Let’s learn how to download and install the VAA navigator.</a:t>
            </a:r>
          </a:p>
          <a:p>
            <a:endParaRPr lang="en-US" dirty="0"/>
          </a:p>
          <a:p>
            <a:r>
              <a:rPr lang="en-US" dirty="0" smtClean="0"/>
              <a:t>The </a:t>
            </a:r>
            <a:r>
              <a:rPr lang="en-US" dirty="0" err="1" smtClean="0"/>
              <a:t>NHDPlus</a:t>
            </a:r>
            <a:r>
              <a:rPr lang="en-US" dirty="0" smtClean="0"/>
              <a:t> website tools page is shown in this picture.  The VAA navigator is circled in yellow.   Click on that link to get to the VAA navigator</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14</a:t>
            </a:fld>
            <a:endParaRPr lang="en-US"/>
          </a:p>
        </p:txBody>
      </p:sp>
    </p:spTree>
    <p:extLst>
      <p:ext uri="{BB962C8B-B14F-4D97-AF65-F5344CB8AC3E}">
        <p14:creationId xmlns:p14="http://schemas.microsoft.com/office/powerpoint/2010/main" val="422406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 are two pieces of documentation.  </a:t>
            </a:r>
          </a:p>
          <a:p>
            <a:endParaRPr lang="en-US" dirty="0"/>
          </a:p>
          <a:p>
            <a:r>
              <a:rPr lang="en-US" dirty="0" smtClean="0"/>
              <a:t>The “NHDPlusV2 VAA Navigator Install and User Guide” covers the navigator installation and introduction to the navigator.  The VAA navigator can be used from ArcMap or called from a user-written program.  This document includes code snippets for calling the navigator from user code written in Python or VB .NET.</a:t>
            </a:r>
          </a:p>
          <a:p>
            <a:endParaRPr lang="en-US" dirty="0"/>
          </a:p>
          <a:p>
            <a:r>
              <a:rPr lang="en-US" dirty="0" smtClean="0"/>
              <a:t>The “NHDPlusV2 VAA Navigator Toolbar User Guide” describes accessing the navigator from the navigator’s ArcMap toolbar.  The user interface, including the navigation options, is described in this document.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15</a:t>
            </a:fld>
            <a:endParaRPr lang="en-US"/>
          </a:p>
        </p:txBody>
      </p:sp>
    </p:spTree>
    <p:extLst>
      <p:ext uri="{BB962C8B-B14F-4D97-AF65-F5344CB8AC3E}">
        <p14:creationId xmlns:p14="http://schemas.microsoft.com/office/powerpoint/2010/main" val="244736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the document links are links to the software.  Note that all the NHDPlusV2 desktop tools use the Microsoft </a:t>
            </a:r>
            <a:r>
              <a:rPr lang="en-US" dirty="0" err="1" smtClean="0"/>
              <a:t>.Net</a:t>
            </a:r>
            <a:r>
              <a:rPr lang="en-US" dirty="0" smtClean="0"/>
              <a:t> Framework and the Microsoft SQL Server.  Both Microsoft products are free and must be installed before the first NHDPlusV2 desktop tool is used.  </a:t>
            </a:r>
            <a:endParaRPr lang="en-US" dirty="0"/>
          </a:p>
          <a:p>
            <a:r>
              <a:rPr lang="en-US" dirty="0" smtClean="0"/>
              <a:t>There are two links to the Microsoft </a:t>
            </a:r>
            <a:r>
              <a:rPr lang="en-US" dirty="0" err="1" smtClean="0"/>
              <a:t>.Net</a:t>
            </a:r>
            <a:r>
              <a:rPr lang="en-US" dirty="0" smtClean="0"/>
              <a:t> installer.  The first link is to the </a:t>
            </a:r>
            <a:r>
              <a:rPr lang="en-US" dirty="0"/>
              <a:t>offline installer. The offline package can be used in situations where the </a:t>
            </a:r>
            <a:r>
              <a:rPr lang="en-US" dirty="0" smtClean="0"/>
              <a:t>Web Installer </a:t>
            </a:r>
            <a:r>
              <a:rPr lang="en-US" dirty="0"/>
              <a:t>cannot be used due to lack of internet </a:t>
            </a:r>
            <a:r>
              <a:rPr lang="en-US" dirty="0" smtClean="0"/>
              <a:t>connectivity.   The second link is to the Microsoft </a:t>
            </a:r>
            <a:r>
              <a:rPr lang="en-US" dirty="0" err="1" smtClean="0"/>
              <a:t>.Net</a:t>
            </a:r>
            <a:r>
              <a:rPr lang="en-US" dirty="0" smtClean="0"/>
              <a:t> Web Installer</a:t>
            </a:r>
            <a:r>
              <a:rPr lang="en-US" dirty="0"/>
              <a:t>. </a:t>
            </a:r>
            <a:r>
              <a:rPr lang="en-US" dirty="0" smtClean="0"/>
              <a:t> The </a:t>
            </a:r>
            <a:r>
              <a:rPr lang="en-US" dirty="0"/>
              <a:t>web installer is a small package that automatically determines and downloads only the components applicable for a particular platform. </a:t>
            </a:r>
            <a:endParaRPr lang="en-US" dirty="0" smtClean="0"/>
          </a:p>
          <a:p>
            <a:endParaRPr lang="en-US" dirty="0"/>
          </a:p>
          <a:p>
            <a:r>
              <a:rPr lang="en-US" dirty="0" smtClean="0"/>
              <a:t>A guide for installing Microsoft SQL Server for NHDPlusV2 Tools is provided.  </a:t>
            </a:r>
          </a:p>
          <a:p>
            <a:endParaRPr lang="en-US" dirty="0"/>
          </a:p>
          <a:p>
            <a:r>
              <a:rPr lang="en-US" dirty="0" smtClean="0"/>
              <a:t>And, the last link is for downloading the VAA Navigator software.</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16</a:t>
            </a:fld>
            <a:endParaRPr lang="en-US"/>
          </a:p>
        </p:txBody>
      </p:sp>
    </p:spTree>
    <p:extLst>
      <p:ext uri="{BB962C8B-B14F-4D97-AF65-F5344CB8AC3E}">
        <p14:creationId xmlns:p14="http://schemas.microsoft.com/office/powerpoint/2010/main" val="255485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verify that the versions of </a:t>
            </a:r>
            <a:r>
              <a:rPr lang="en-US" dirty="0" err="1" smtClean="0"/>
              <a:t>.Net</a:t>
            </a:r>
            <a:r>
              <a:rPr lang="en-US" dirty="0" smtClean="0"/>
              <a:t>, ArcGIS, and SQL Server, as specified on the </a:t>
            </a:r>
            <a:r>
              <a:rPr lang="en-US" baseline="0" dirty="0" smtClean="0"/>
              <a:t>webpage, have been installed.  Then install the VAA Navigator.</a:t>
            </a:r>
          </a:p>
          <a:p>
            <a:r>
              <a:rPr lang="en-US" dirty="0" err="1" smtClean="0"/>
              <a:t>Uncompress</a:t>
            </a:r>
            <a:r>
              <a:rPr lang="en-US" dirty="0" smtClean="0"/>
              <a:t> the NHDPlusV2VAANavigatorToolbar .7z file.  Execute the NHDPlusV2VAANavigatorToolbarSetup.exe.  This will install the navigator and the ArcMap Toolbar interface to the navigator.</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17</a:t>
            </a:fld>
            <a:endParaRPr lang="en-US"/>
          </a:p>
        </p:txBody>
      </p:sp>
    </p:spTree>
    <p:extLst>
      <p:ext uri="{BB962C8B-B14F-4D97-AF65-F5344CB8AC3E}">
        <p14:creationId xmlns:p14="http://schemas.microsoft.com/office/powerpoint/2010/main" val="44686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 the toolbar to ArcMap, right click on an empty place on the ArcMap toolbar ribbon.  Go to the bottom of the toolbar list and select “Customize”.  From the Customize dialog, select “Add From File”.  </a:t>
            </a:r>
          </a:p>
        </p:txBody>
      </p:sp>
      <p:sp>
        <p:nvSpPr>
          <p:cNvPr id="4" name="Slide Number Placeholder 3"/>
          <p:cNvSpPr>
            <a:spLocks noGrp="1"/>
          </p:cNvSpPr>
          <p:nvPr>
            <p:ph type="sldNum" sz="quarter" idx="10"/>
          </p:nvPr>
        </p:nvSpPr>
        <p:spPr/>
        <p:txBody>
          <a:bodyPr/>
          <a:lstStyle/>
          <a:p>
            <a:fld id="{3D249409-31DF-4202-B7F0-B02A84FF32F4}" type="slidenum">
              <a:rPr lang="en-US" smtClean="0"/>
              <a:t>18</a:t>
            </a:fld>
            <a:endParaRPr lang="en-US"/>
          </a:p>
        </p:txBody>
      </p:sp>
    </p:spTree>
    <p:extLst>
      <p:ext uri="{BB962C8B-B14F-4D97-AF65-F5344CB8AC3E}">
        <p14:creationId xmlns:p14="http://schemas.microsoft.com/office/powerpoint/2010/main" val="403749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a:t>
            </a:fld>
            <a:endParaRPr lang="en-US"/>
          </a:p>
        </p:txBody>
      </p:sp>
    </p:spTree>
    <p:extLst>
      <p:ext uri="{BB962C8B-B14F-4D97-AF65-F5344CB8AC3E}">
        <p14:creationId xmlns:p14="http://schemas.microsoft.com/office/powerpoint/2010/main" val="267747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Open dialog, navigate to the folder where the toolbar was installed and select the </a:t>
            </a:r>
            <a:r>
              <a:rPr lang="en-US" dirty="0" err="1" smtClean="0"/>
              <a:t>VAANavigatorToolbar.tlb</a:t>
            </a:r>
            <a:r>
              <a:rPr lang="en-US" dirty="0" smtClean="0"/>
              <a:t> and click “Open”. </a:t>
            </a:r>
          </a:p>
        </p:txBody>
      </p:sp>
      <p:sp>
        <p:nvSpPr>
          <p:cNvPr id="4" name="Slide Number Placeholder 3"/>
          <p:cNvSpPr>
            <a:spLocks noGrp="1"/>
          </p:cNvSpPr>
          <p:nvPr>
            <p:ph type="sldNum" sz="quarter" idx="10"/>
          </p:nvPr>
        </p:nvSpPr>
        <p:spPr/>
        <p:txBody>
          <a:bodyPr/>
          <a:lstStyle/>
          <a:p>
            <a:fld id="{3D249409-31DF-4202-B7F0-B02A84FF32F4}" type="slidenum">
              <a:rPr lang="en-US" smtClean="0"/>
              <a:t>19</a:t>
            </a:fld>
            <a:endParaRPr lang="en-US"/>
          </a:p>
        </p:txBody>
      </p:sp>
    </p:spTree>
    <p:extLst>
      <p:ext uri="{BB962C8B-B14F-4D97-AF65-F5344CB8AC3E}">
        <p14:creationId xmlns:p14="http://schemas.microsoft.com/office/powerpoint/2010/main" val="536090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Added Objects window should appear with a list of the 5 objects that comprise the navigator.   If this window says “No Objects Added”, there is a windows permission issue on your system that you will need to discuss with your System Administrator.</a:t>
            </a:r>
          </a:p>
          <a:p>
            <a:endParaRPr lang="en-US" dirty="0"/>
          </a:p>
          <a:p>
            <a:r>
              <a:rPr lang="en-US" dirty="0" smtClean="0"/>
              <a:t>After successful installation, right click on an empty place on the ArcMap toolbar ribbon.  You will see the NHDPlusV2 VAA </a:t>
            </a:r>
            <a:r>
              <a:rPr lang="en-US" dirty="0" err="1" smtClean="0"/>
              <a:t>Nav</a:t>
            </a:r>
            <a:r>
              <a:rPr lang="en-US" dirty="0" smtClean="0"/>
              <a:t> Toolbar in the toolbar list.  Checkmark it to add it to the toolbar ribbon.</a:t>
            </a:r>
          </a:p>
        </p:txBody>
      </p:sp>
      <p:sp>
        <p:nvSpPr>
          <p:cNvPr id="4" name="Slide Number Placeholder 3"/>
          <p:cNvSpPr>
            <a:spLocks noGrp="1"/>
          </p:cNvSpPr>
          <p:nvPr>
            <p:ph type="sldNum" sz="quarter" idx="10"/>
          </p:nvPr>
        </p:nvSpPr>
        <p:spPr/>
        <p:txBody>
          <a:bodyPr/>
          <a:lstStyle/>
          <a:p>
            <a:fld id="{3D249409-31DF-4202-B7F0-B02A84FF32F4}" type="slidenum">
              <a:rPr lang="en-US" smtClean="0"/>
              <a:t>20</a:t>
            </a:fld>
            <a:endParaRPr lang="en-US"/>
          </a:p>
        </p:txBody>
      </p:sp>
    </p:spTree>
    <p:extLst>
      <p:ext uri="{BB962C8B-B14F-4D97-AF65-F5344CB8AC3E}">
        <p14:creationId xmlns:p14="http://schemas.microsoft.com/office/powerpoint/2010/main" val="273045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toolbar contains 4 tools.  To use these tools, you must have an </a:t>
            </a:r>
            <a:r>
              <a:rPr lang="en-US" dirty="0" err="1" smtClean="0"/>
              <a:t>NHDFlowline</a:t>
            </a:r>
            <a:r>
              <a:rPr lang="en-US" dirty="0" smtClean="0"/>
              <a:t> feature class loaded into your map.  Select a tool and click on an </a:t>
            </a:r>
            <a:r>
              <a:rPr lang="en-US" dirty="0" err="1" smtClean="0"/>
              <a:t>NHDFlowline</a:t>
            </a:r>
            <a:r>
              <a:rPr lang="en-US" dirty="0" smtClean="0"/>
              <a:t> feature.   </a:t>
            </a:r>
          </a:p>
          <a:p>
            <a:r>
              <a:rPr lang="en-US" dirty="0" smtClean="0"/>
              <a:t>The single up arrow tool is for Upstream </a:t>
            </a:r>
            <a:r>
              <a:rPr lang="en-US" dirty="0" err="1" smtClean="0"/>
              <a:t>Mainstem</a:t>
            </a:r>
            <a:r>
              <a:rPr lang="en-US" dirty="0" smtClean="0"/>
              <a:t> navigation.  This tool will traverse a single path upstream following the </a:t>
            </a:r>
            <a:r>
              <a:rPr lang="en-US" dirty="0" err="1" smtClean="0"/>
              <a:t>mainstem</a:t>
            </a:r>
            <a:r>
              <a:rPr lang="en-US" dirty="0" smtClean="0"/>
              <a:t> of the flowline on which you clicked until the headwaters is reached.</a:t>
            </a:r>
          </a:p>
          <a:p>
            <a:r>
              <a:rPr lang="en-US" dirty="0" smtClean="0"/>
              <a:t>The multi up arrow tool is for Upstream with Tributaries navigation</a:t>
            </a:r>
            <a:r>
              <a:rPr lang="en-US" dirty="0"/>
              <a:t>. This tool will traverse </a:t>
            </a:r>
            <a:r>
              <a:rPr lang="en-US" dirty="0" smtClean="0"/>
              <a:t>all flowlines upstream of the flowline on which you clicked.</a:t>
            </a:r>
          </a:p>
          <a:p>
            <a:r>
              <a:rPr lang="en-US" dirty="0" smtClean="0"/>
              <a:t>The single down arrow </a:t>
            </a:r>
            <a:r>
              <a:rPr lang="en-US" dirty="0"/>
              <a:t>tool is for </a:t>
            </a:r>
            <a:r>
              <a:rPr lang="en-US" dirty="0" smtClean="0"/>
              <a:t>Downstream </a:t>
            </a:r>
            <a:r>
              <a:rPr lang="en-US" dirty="0" err="1"/>
              <a:t>Mainstem</a:t>
            </a:r>
            <a:r>
              <a:rPr lang="en-US" dirty="0"/>
              <a:t> navigation.  This tool will traverse a single path </a:t>
            </a:r>
            <a:r>
              <a:rPr lang="en-US" dirty="0" smtClean="0"/>
              <a:t>downstream </a:t>
            </a:r>
            <a:r>
              <a:rPr lang="en-US" dirty="0"/>
              <a:t>following the </a:t>
            </a:r>
            <a:r>
              <a:rPr lang="en-US" dirty="0" err="1"/>
              <a:t>mainstem</a:t>
            </a:r>
            <a:r>
              <a:rPr lang="en-US" dirty="0"/>
              <a:t> of the flowline on which you </a:t>
            </a:r>
            <a:r>
              <a:rPr lang="en-US" dirty="0" smtClean="0"/>
              <a:t>clicked until the network terminus is reached.</a:t>
            </a:r>
          </a:p>
          <a:p>
            <a:r>
              <a:rPr lang="en-US" dirty="0"/>
              <a:t>The multi </a:t>
            </a:r>
            <a:r>
              <a:rPr lang="en-US" dirty="0" smtClean="0"/>
              <a:t>down </a:t>
            </a:r>
            <a:r>
              <a:rPr lang="en-US" dirty="0"/>
              <a:t>arrow tool is for </a:t>
            </a:r>
            <a:r>
              <a:rPr lang="en-US" dirty="0" smtClean="0"/>
              <a:t>Downstream </a:t>
            </a:r>
            <a:r>
              <a:rPr lang="en-US" dirty="0"/>
              <a:t>with </a:t>
            </a:r>
            <a:r>
              <a:rPr lang="en-US" dirty="0" smtClean="0"/>
              <a:t>Divergences </a:t>
            </a:r>
            <a:r>
              <a:rPr lang="en-US" dirty="0"/>
              <a:t>navigation. This tool will traverse all flowlines </a:t>
            </a:r>
            <a:r>
              <a:rPr lang="en-US" dirty="0" smtClean="0"/>
              <a:t>downstream </a:t>
            </a:r>
            <a:r>
              <a:rPr lang="en-US" dirty="0"/>
              <a:t>of the flowline on which you clicked.</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21</a:t>
            </a:fld>
            <a:endParaRPr lang="en-US"/>
          </a:p>
        </p:txBody>
      </p:sp>
    </p:spTree>
    <p:extLst>
      <p:ext uri="{BB962C8B-B14F-4D97-AF65-F5344CB8AC3E}">
        <p14:creationId xmlns:p14="http://schemas.microsoft.com/office/powerpoint/2010/main" val="421219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map with an NHDPlusV2 </a:t>
            </a:r>
            <a:r>
              <a:rPr lang="en-US" dirty="0" err="1" smtClean="0"/>
              <a:t>NHDFlowline</a:t>
            </a:r>
            <a:r>
              <a:rPr lang="en-US" dirty="0" smtClean="0"/>
              <a:t> feature class loaded and the NHDPlusV2 VAA Navigator Toolbar installed.  For accurate selection of the flowline where you want to start a navigation, it is generally best to zoom </a:t>
            </a:r>
            <a:r>
              <a:rPr lang="en-US" baseline="0" dirty="0" smtClean="0"/>
              <a:t>in.</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22</a:t>
            </a:fld>
            <a:endParaRPr lang="en-US"/>
          </a:p>
        </p:txBody>
      </p:sp>
    </p:spTree>
    <p:extLst>
      <p:ext uri="{BB962C8B-B14F-4D97-AF65-F5344CB8AC3E}">
        <p14:creationId xmlns:p14="http://schemas.microsoft.com/office/powerpoint/2010/main" val="410150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a:t>
            </a:r>
            <a:r>
              <a:rPr lang="en-US" dirty="0" smtClean="0"/>
              <a:t> a navigation tool and clicking on the starting flowline, the NHDPlusV2 VAA Navigation</a:t>
            </a:r>
            <a:r>
              <a:rPr lang="en-US" baseline="0" dirty="0" smtClean="0"/>
              <a:t> Options dialog will appear.  </a:t>
            </a:r>
          </a:p>
        </p:txBody>
      </p:sp>
      <p:sp>
        <p:nvSpPr>
          <p:cNvPr id="4" name="Slide Number Placeholder 3"/>
          <p:cNvSpPr>
            <a:spLocks noGrp="1"/>
          </p:cNvSpPr>
          <p:nvPr>
            <p:ph type="sldNum" sz="quarter" idx="10"/>
          </p:nvPr>
        </p:nvSpPr>
        <p:spPr/>
        <p:txBody>
          <a:bodyPr/>
          <a:lstStyle/>
          <a:p>
            <a:fld id="{3D249409-31DF-4202-B7F0-B02A84FF32F4}" type="slidenum">
              <a:rPr lang="en-US" smtClean="0"/>
              <a:t>23</a:t>
            </a:fld>
            <a:endParaRPr lang="en-US"/>
          </a:p>
        </p:txBody>
      </p:sp>
    </p:spTree>
    <p:extLst>
      <p:ext uri="{BB962C8B-B14F-4D97-AF65-F5344CB8AC3E}">
        <p14:creationId xmlns:p14="http://schemas.microsoft.com/office/powerpoint/2010/main" val="201796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top of this dialog is the Navigator Database Path option.  The first time that</a:t>
            </a:r>
            <a:r>
              <a:rPr lang="en-US" dirty="0" smtClean="0"/>
              <a:t> the VAA navigator is used on an NHDPlusV2 vector processing unit (VPU), it builds a navigation database that is then used for all subsequent navigations in that VPU.  This is a SQL Server database that you will want to store in a permanent folder, preferably near your NHDPlusV2 data.  It is recommended that you create a folder and place the navigator databases for all VPUs in this folder.  In this way, every time you use the VAA Navigator, this folder will be the default shown in the Navigator Database Path option.</a:t>
            </a:r>
          </a:p>
          <a:p>
            <a:endParaRPr lang="en-US" dirty="0"/>
          </a:p>
          <a:p>
            <a:r>
              <a:rPr lang="en-US" dirty="0" smtClean="0"/>
              <a:t>It’s very important to understand that once a SQL Server database is created, it will be registered with SQL Server and may not be deleted, renamed, or moved using any software except SQL Server.  </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24</a:t>
            </a:fld>
            <a:endParaRPr lang="en-US"/>
          </a:p>
        </p:txBody>
      </p:sp>
    </p:spTree>
    <p:extLst>
      <p:ext uri="{BB962C8B-B14F-4D97-AF65-F5344CB8AC3E}">
        <p14:creationId xmlns:p14="http://schemas.microsoft.com/office/powerpoint/2010/main" val="3093010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navigator databases are named V02NavDB_&lt;</a:t>
            </a:r>
            <a:r>
              <a:rPr lang="en-US" dirty="0" err="1" smtClean="0"/>
              <a:t>vpu</a:t>
            </a:r>
            <a:r>
              <a:rPr lang="en-US" dirty="0" smtClean="0"/>
              <a:t> id&gt;.  Each database is composed of two parts:  1) the database which is .</a:t>
            </a:r>
            <a:r>
              <a:rPr lang="en-US" dirty="0" err="1" smtClean="0"/>
              <a:t>mdf</a:t>
            </a:r>
            <a:r>
              <a:rPr lang="en-US" dirty="0" smtClean="0"/>
              <a:t> and 2) the log which is .</a:t>
            </a:r>
            <a:r>
              <a:rPr lang="en-US" dirty="0" err="1" smtClean="0"/>
              <a:t>ldf</a:t>
            </a:r>
            <a:r>
              <a:rPr lang="en-US" dirty="0" smtClean="0"/>
              <a:t>.</a:t>
            </a:r>
          </a:p>
          <a:p>
            <a:r>
              <a:rPr lang="en-US" dirty="0" smtClean="0"/>
              <a:t>It </a:t>
            </a:r>
            <a:r>
              <a:rPr lang="en-US" dirty="0"/>
              <a:t>is recommended that you create a folder and place the navigator databases for all VPUs in this folder.  In this way, </a:t>
            </a:r>
            <a:r>
              <a:rPr lang="en-US" dirty="0" smtClean="0"/>
              <a:t>every time </a:t>
            </a:r>
            <a:r>
              <a:rPr lang="en-US" dirty="0"/>
              <a:t>you use the VAA Navigator, this folder will be the default shown in the Navigator Database Path option.</a:t>
            </a:r>
          </a:p>
          <a:p>
            <a:r>
              <a:rPr lang="en-US" dirty="0" smtClean="0"/>
              <a:t>It’s </a:t>
            </a:r>
            <a:r>
              <a:rPr lang="en-US" dirty="0"/>
              <a:t>very important to understand that once a SQL Server database is created, it will be registered with SQL Server and may not be deleted, renamed, or moved using any software except SQL Server</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25</a:t>
            </a:fld>
            <a:endParaRPr lang="en-US"/>
          </a:p>
        </p:txBody>
      </p:sp>
    </p:spTree>
    <p:extLst>
      <p:ext uri="{BB962C8B-B14F-4D97-AF65-F5344CB8AC3E}">
        <p14:creationId xmlns:p14="http://schemas.microsoft.com/office/powerpoint/2010/main" val="24549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NHDPlusV2 VAA Navigation Options dialog </a:t>
            </a:r>
            <a:r>
              <a:rPr lang="en-US" dirty="0" smtClean="0"/>
              <a:t>is Navigation Start Options.  The first choice will start upstream navigations at the bottom of the “clicked” flowline and downstream navigations at the top of the “clicked” flowline.  In other words, this choice will include the whole flowline in the navigation results.</a:t>
            </a:r>
          </a:p>
          <a:p>
            <a:r>
              <a:rPr lang="en-US" dirty="0" smtClean="0"/>
              <a:t>The second choice will start the navigation at a point along the flowline.  The initial measure shown in the box is the exact “click” point on the flowline.  You may change the measure value to any value from 0 to 100.</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26</a:t>
            </a:fld>
            <a:endParaRPr lang="en-US"/>
          </a:p>
        </p:txBody>
      </p:sp>
    </p:spTree>
    <p:extLst>
      <p:ext uri="{BB962C8B-B14F-4D97-AF65-F5344CB8AC3E}">
        <p14:creationId xmlns:p14="http://schemas.microsoft.com/office/powerpoint/2010/main" val="167533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selecting the second choice and navigating Upstream with Tributaries from the “click” point.  Note that only the portion of the starting flowline that is upstream of the “click” point is included in the navigation results.</a:t>
            </a:r>
          </a:p>
          <a:p>
            <a:endParaRPr lang="en-US" dirty="0"/>
          </a:p>
          <a:p>
            <a:r>
              <a:rPr lang="en-US" dirty="0" smtClean="0"/>
              <a:t>Note that the navigation results always appear as a red layer in the map.  If you wish to save the navigation results, you must export the layer to a permanent feature class.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27</a:t>
            </a:fld>
            <a:endParaRPr lang="en-US"/>
          </a:p>
        </p:txBody>
      </p:sp>
    </p:spTree>
    <p:extLst>
      <p:ext uri="{BB962C8B-B14F-4D97-AF65-F5344CB8AC3E}">
        <p14:creationId xmlns:p14="http://schemas.microsoft.com/office/powerpoint/2010/main" val="391843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NHDPlusV2 VAA Navigation Options dialog is </a:t>
            </a:r>
            <a:r>
              <a:rPr lang="en-US" dirty="0" smtClean="0"/>
              <a:t>used to stop the navigation based on a distance traveled from the navigation start</a:t>
            </a:r>
            <a:r>
              <a:rPr lang="en-US" dirty="0"/>
              <a:t> </a:t>
            </a:r>
            <a:r>
              <a:rPr lang="en-US" dirty="0" smtClean="0"/>
              <a:t>point.  The distance defaults to 0 which tells the navigator that there is no stopping distance.  When you specify a number greater than 0, the navigator will stop when it reaches that number of kilometers from the starting point.  </a:t>
            </a:r>
            <a:r>
              <a:rPr lang="en-US" dirty="0"/>
              <a:t>T</a:t>
            </a:r>
            <a:r>
              <a:rPr lang="en-US" dirty="0" smtClean="0"/>
              <a:t>he picture on the right is an Upstream with Tributaries navigation with a stopping distance of 50 kilometers.  Note that the navigator computes the distance on every path and stops on each path at the very point where it reaches 50 kilometers from the navigation start.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28</a:t>
            </a:fld>
            <a:endParaRPr lang="en-US"/>
          </a:p>
        </p:txBody>
      </p:sp>
    </p:spTree>
    <p:extLst>
      <p:ext uri="{BB962C8B-B14F-4D97-AF65-F5344CB8AC3E}">
        <p14:creationId xmlns:p14="http://schemas.microsoft.com/office/powerpoint/2010/main" val="11920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agenda begins</a:t>
            </a:r>
            <a:r>
              <a:rPr lang="en-US" baseline="0" dirty="0" smtClean="0"/>
              <a:t> with the fundamentals of the attributes.  This is followed by detailed discussions of the </a:t>
            </a:r>
            <a:r>
              <a:rPr lang="en-US" baseline="0" dirty="0" err="1" smtClean="0"/>
              <a:t>NHDFlowline</a:t>
            </a:r>
            <a:r>
              <a:rPr lang="en-US" baseline="0" dirty="0" smtClean="0"/>
              <a:t> attributes and the navigation attributes.  Finally, you’ll learn about NHDPlusV2 VAA Navigator tool.</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a:t>
            </a:fld>
            <a:endParaRPr lang="en-US"/>
          </a:p>
        </p:txBody>
      </p:sp>
    </p:spTree>
    <p:extLst>
      <p:ext uri="{BB962C8B-B14F-4D97-AF65-F5344CB8AC3E}">
        <p14:creationId xmlns:p14="http://schemas.microsoft.com/office/powerpoint/2010/main" val="146238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NHDPlusV2 VAA Navigation Options dialog </a:t>
            </a:r>
            <a:r>
              <a:rPr lang="en-US" dirty="0" smtClean="0"/>
              <a:t>contains options for filtering the navigation results.  The form of the filter condition is attribute-operator-value.  </a:t>
            </a:r>
          </a:p>
          <a:p>
            <a:r>
              <a:rPr lang="en-US" dirty="0" smtClean="0"/>
              <a:t>You may choose from four NHDPlusV2 attributes:  Total Drainage Area (</a:t>
            </a:r>
            <a:r>
              <a:rPr lang="en-US" dirty="0" err="1" smtClean="0"/>
              <a:t>TotDASQKM</a:t>
            </a:r>
            <a:r>
              <a:rPr lang="en-US" dirty="0" smtClean="0"/>
              <a:t>), Divergence Routed Drainage Area (</a:t>
            </a:r>
            <a:r>
              <a:rPr lang="en-US" dirty="0" err="1" smtClean="0"/>
              <a:t>DivDASQKM</a:t>
            </a:r>
            <a:r>
              <a:rPr lang="en-US" dirty="0" smtClean="0"/>
              <a:t>), Path length to network terminus (</a:t>
            </a:r>
            <a:r>
              <a:rPr lang="en-US" dirty="0" err="1" smtClean="0"/>
              <a:t>PathLength</a:t>
            </a:r>
            <a:r>
              <a:rPr lang="en-US" dirty="0" smtClean="0"/>
              <a:t>) or Total Miles of Network Upstream (</a:t>
            </a:r>
            <a:r>
              <a:rPr lang="en-US" dirty="0" err="1" smtClean="0"/>
              <a:t>ArbolateSU</a:t>
            </a:r>
            <a:r>
              <a:rPr lang="en-US" dirty="0" smtClean="0"/>
              <a:t>). </a:t>
            </a:r>
          </a:p>
          <a:p>
            <a:r>
              <a:rPr lang="en-US" dirty="0" smtClean="0"/>
              <a:t>You may choose from four operators:  less than (&lt;), less than or equal to (&lt;=), greater than (&gt;), or greater than or equal to (&gt;=).</a:t>
            </a:r>
          </a:p>
          <a:p>
            <a:r>
              <a:rPr lang="en-US" dirty="0" smtClean="0"/>
              <a:t>You must specify a positive number as a comparison value.</a:t>
            </a:r>
            <a:r>
              <a:rPr lang="en-US" dirty="0"/>
              <a:t> Note that the units for the comparison value are assumed to be equal to the units of the NHDPlusV2 attribute. </a:t>
            </a:r>
            <a:endParaRPr lang="en-US" dirty="0" smtClean="0"/>
          </a:p>
          <a:p>
            <a:r>
              <a:rPr lang="en-US" dirty="0"/>
              <a:t>The picture on the right </a:t>
            </a:r>
            <a:r>
              <a:rPr lang="en-US" dirty="0" smtClean="0"/>
              <a:t>illustrates the output of </a:t>
            </a:r>
            <a:r>
              <a:rPr lang="en-US" dirty="0"/>
              <a:t>an Upstream with Tributaries navigation with a </a:t>
            </a:r>
            <a:r>
              <a:rPr lang="en-US" dirty="0" smtClean="0"/>
              <a:t>filter condition of total drainage area greater than or equal to 50.  Note </a:t>
            </a:r>
            <a:r>
              <a:rPr lang="en-US" dirty="0"/>
              <a:t>that the navigator </a:t>
            </a:r>
            <a:r>
              <a:rPr lang="en-US" dirty="0" smtClean="0"/>
              <a:t>performs an Upstream with Tributaries navigation then removes from the navigation any flowline that does not meet the filter condition of </a:t>
            </a:r>
            <a:r>
              <a:rPr lang="en-US" dirty="0" err="1" smtClean="0"/>
              <a:t>TotDASQKM</a:t>
            </a:r>
            <a:r>
              <a:rPr lang="en-US" dirty="0" smtClean="0"/>
              <a:t> &gt;= 50.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29</a:t>
            </a:fld>
            <a:endParaRPr lang="en-US"/>
          </a:p>
        </p:txBody>
      </p:sp>
    </p:spTree>
    <p:extLst>
      <p:ext uri="{BB962C8B-B14F-4D97-AF65-F5344CB8AC3E}">
        <p14:creationId xmlns:p14="http://schemas.microsoft.com/office/powerpoint/2010/main" val="129370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NHD route system plays an important role in the VAA navigator.  This NHD route system is based on the route identifier, which</a:t>
            </a:r>
            <a:r>
              <a:rPr lang="en-US" baseline="0" dirty="0" smtClean="0"/>
              <a:t> is the </a:t>
            </a:r>
            <a:r>
              <a:rPr lang="en-US" baseline="0" dirty="0" err="1" smtClean="0"/>
              <a:t>NHDFlowline</a:t>
            </a:r>
            <a:r>
              <a:rPr lang="en-US" baseline="0" dirty="0" smtClean="0"/>
              <a:t> </a:t>
            </a:r>
            <a:r>
              <a:rPr lang="en-US" dirty="0" err="1" smtClean="0"/>
              <a:t>Reachcode</a:t>
            </a:r>
            <a:r>
              <a:rPr lang="en-US" dirty="0" smtClean="0"/>
              <a:t>, and the measures along the reach.  Each </a:t>
            </a:r>
            <a:r>
              <a:rPr lang="en-US" dirty="0" err="1" smtClean="0"/>
              <a:t>NHDFlowline</a:t>
            </a:r>
            <a:r>
              <a:rPr lang="en-US" dirty="0"/>
              <a:t> </a:t>
            </a:r>
            <a:r>
              <a:rPr lang="en-US" dirty="0" smtClean="0"/>
              <a:t>is assigned a </a:t>
            </a:r>
            <a:r>
              <a:rPr lang="en-US" dirty="0" err="1" smtClean="0"/>
              <a:t>Reachcode</a:t>
            </a:r>
            <a:r>
              <a:rPr lang="en-US" dirty="0" smtClean="0"/>
              <a:t>.  In some cases, several flowlines that form a linear path are assigned a single </a:t>
            </a:r>
            <a:r>
              <a:rPr lang="en-US" dirty="0" err="1" smtClean="0"/>
              <a:t>Reachcode</a:t>
            </a:r>
            <a:r>
              <a:rPr lang="en-US" dirty="0" smtClean="0"/>
              <a:t>.  Each reach, as defined by a unique </a:t>
            </a:r>
            <a:r>
              <a:rPr lang="en-US" dirty="0" err="1" smtClean="0"/>
              <a:t>Reachcode</a:t>
            </a:r>
            <a:r>
              <a:rPr lang="en-US" dirty="0" smtClean="0"/>
              <a:t>, is assigned measures along the reach beginning at 0 at the downstream reach endpoint and 100 at the upstream reach endpoint.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30</a:t>
            </a:fld>
            <a:endParaRPr lang="en-US"/>
          </a:p>
        </p:txBody>
      </p:sp>
    </p:spTree>
    <p:extLst>
      <p:ext uri="{BB962C8B-B14F-4D97-AF65-F5344CB8AC3E}">
        <p14:creationId xmlns:p14="http://schemas.microsoft.com/office/powerpoint/2010/main" val="403058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point along the NHD linear network is defined by a unique </a:t>
            </a:r>
            <a:r>
              <a:rPr lang="en-US" dirty="0" err="1" smtClean="0"/>
              <a:t>Reachcode</a:t>
            </a:r>
            <a:r>
              <a:rPr lang="en-US" dirty="0" smtClean="0"/>
              <a:t> and measure combination.  For example, the point in this picture is defined by </a:t>
            </a:r>
            <a:r>
              <a:rPr lang="en-US" dirty="0" err="1" smtClean="0"/>
              <a:t>Reachcode</a:t>
            </a:r>
            <a:r>
              <a:rPr lang="en-US" dirty="0" smtClean="0"/>
              <a:t> 07010102000236 and measure 85.28949.</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31</a:t>
            </a:fld>
            <a:endParaRPr lang="en-US"/>
          </a:p>
        </p:txBody>
      </p:sp>
    </p:spTree>
    <p:extLst>
      <p:ext uri="{BB962C8B-B14F-4D97-AF65-F5344CB8AC3E}">
        <p14:creationId xmlns:p14="http://schemas.microsoft.com/office/powerpoint/2010/main" val="341774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Each </a:t>
            </a:r>
            <a:r>
              <a:rPr lang="en-US" dirty="0" err="1" smtClean="0"/>
              <a:t>NHDFlowline</a:t>
            </a:r>
            <a:r>
              <a:rPr lang="en-US" dirty="0" smtClean="0"/>
              <a:t> is assigned a unique identifier called a </a:t>
            </a:r>
            <a:r>
              <a:rPr lang="en-US" dirty="0" err="1" smtClean="0"/>
              <a:t>ComID</a:t>
            </a:r>
            <a:r>
              <a:rPr lang="en-US" dirty="0" smtClean="0"/>
              <a:t>.  The </a:t>
            </a:r>
            <a:r>
              <a:rPr lang="en-US" dirty="0" err="1" smtClean="0"/>
              <a:t>ComID</a:t>
            </a:r>
            <a:r>
              <a:rPr lang="en-US" dirty="0" smtClean="0"/>
              <a:t> 72854635 and measure 85.28949</a:t>
            </a:r>
            <a:r>
              <a:rPr lang="en-US" baseline="0" dirty="0" smtClean="0"/>
              <a:t> </a:t>
            </a:r>
            <a:r>
              <a:rPr lang="en-US" dirty="0" smtClean="0"/>
              <a:t>also define this unique point on the linear network.  By</a:t>
            </a:r>
            <a:r>
              <a:rPr lang="en-US" baseline="0" dirty="0" smtClean="0"/>
              <a:t> design, NHD </a:t>
            </a:r>
            <a:r>
              <a:rPr lang="en-US" baseline="0" dirty="0" err="1" smtClean="0"/>
              <a:t>Reachcodes</a:t>
            </a:r>
            <a:r>
              <a:rPr lang="en-US" baseline="0" dirty="0" smtClean="0"/>
              <a:t> are stable and rarely change.   </a:t>
            </a:r>
            <a:r>
              <a:rPr lang="en-US" baseline="0" dirty="0" err="1" smtClean="0"/>
              <a:t>ComIDs</a:t>
            </a:r>
            <a:r>
              <a:rPr lang="en-US" baseline="0" dirty="0" smtClean="0"/>
              <a:t> on the other hand are very unstable and, as editing occurs, </a:t>
            </a:r>
            <a:r>
              <a:rPr lang="en-US" baseline="0" dirty="0" err="1" smtClean="0"/>
              <a:t>ComIDs</a:t>
            </a:r>
            <a:r>
              <a:rPr lang="en-US" baseline="0" dirty="0" smtClean="0"/>
              <a:t> can change rapidly.  Because of this, the best route identifier for NHD is the </a:t>
            </a:r>
            <a:r>
              <a:rPr lang="en-US" baseline="0" dirty="0" err="1" smtClean="0"/>
              <a:t>Reachcode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32</a:t>
            </a:fld>
            <a:endParaRPr lang="en-US"/>
          </a:p>
        </p:txBody>
      </p:sp>
    </p:spTree>
    <p:extLst>
      <p:ext uri="{BB962C8B-B14F-4D97-AF65-F5344CB8AC3E}">
        <p14:creationId xmlns:p14="http://schemas.microsoft.com/office/powerpoint/2010/main" val="3502867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the route system to the VAA navigator is readily</a:t>
            </a:r>
            <a:r>
              <a:rPr lang="en-US" baseline="0" dirty="0" smtClean="0"/>
              <a:t> apparent if you open the attribute table of the navigation results.  You will see that this is a linear event table where each feature is defined by a </a:t>
            </a:r>
            <a:r>
              <a:rPr lang="en-US" baseline="0" dirty="0" err="1" smtClean="0"/>
              <a:t>Reachcode</a:t>
            </a:r>
            <a:r>
              <a:rPr lang="en-US" baseline="0" dirty="0" smtClean="0"/>
              <a:t> and a From measure and a To measure.  This is how the navigator can return navigation results that include both whole flowlines and parts of flowlines.   The first entry in the navigation results in this picture begins at a From measure of 17.630814 and ends at a To measure of 100.  That’s because this upstream navigation started at a “click” point along the flowline rather than at the bottom of the flowline.</a:t>
            </a:r>
          </a:p>
          <a:p>
            <a:endParaRPr lang="en-US" baseline="0" dirty="0" smtClean="0"/>
          </a:p>
          <a:p>
            <a:r>
              <a:rPr lang="en-US" baseline="0" dirty="0" smtClean="0"/>
              <a:t>Additional information about route systems and linear event tables is available in the ArcGIS documentation.</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33</a:t>
            </a:fld>
            <a:endParaRPr lang="en-US"/>
          </a:p>
        </p:txBody>
      </p:sp>
    </p:spTree>
    <p:extLst>
      <p:ext uri="{BB962C8B-B14F-4D97-AF65-F5344CB8AC3E}">
        <p14:creationId xmlns:p14="http://schemas.microsoft.com/office/powerpoint/2010/main" val="147207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an example of Upstream </a:t>
            </a:r>
            <a:r>
              <a:rPr lang="en-US" baseline="0" dirty="0" err="1" smtClean="0"/>
              <a:t>Mainstem</a:t>
            </a:r>
            <a:r>
              <a:rPr lang="en-US" baseline="0" dirty="0" smtClean="0"/>
              <a:t> navigation on the left and Upstream with Tributaries on the right.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34</a:t>
            </a:fld>
            <a:endParaRPr lang="en-US"/>
          </a:p>
        </p:txBody>
      </p:sp>
    </p:spTree>
    <p:extLst>
      <p:ext uri="{BB962C8B-B14F-4D97-AF65-F5344CB8AC3E}">
        <p14:creationId xmlns:p14="http://schemas.microsoft.com/office/powerpoint/2010/main" val="1811906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an example of Downstream </a:t>
            </a:r>
            <a:r>
              <a:rPr lang="en-US" baseline="0" dirty="0" err="1" smtClean="0"/>
              <a:t>Mainstem</a:t>
            </a:r>
            <a:r>
              <a:rPr lang="en-US" baseline="0" dirty="0" smtClean="0"/>
              <a:t> navigation on the left and Downstream with Divergences on the right.</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35</a:t>
            </a:fld>
            <a:endParaRPr lang="en-US"/>
          </a:p>
        </p:txBody>
      </p:sp>
    </p:spTree>
    <p:extLst>
      <p:ext uri="{BB962C8B-B14F-4D97-AF65-F5344CB8AC3E}">
        <p14:creationId xmlns:p14="http://schemas.microsoft.com/office/powerpoint/2010/main" val="2249470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36</a:t>
            </a:fld>
            <a:endParaRPr lang="en-US"/>
          </a:p>
        </p:txBody>
      </p:sp>
    </p:spTree>
    <p:extLst>
      <p:ext uri="{BB962C8B-B14F-4D97-AF65-F5344CB8AC3E}">
        <p14:creationId xmlns:p14="http://schemas.microsoft.com/office/powerpoint/2010/main" val="3130403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37</a:t>
            </a:fld>
            <a:endParaRPr lang="en-US"/>
          </a:p>
        </p:txBody>
      </p:sp>
    </p:spTree>
    <p:extLst>
      <p:ext uri="{BB962C8B-B14F-4D97-AF65-F5344CB8AC3E}">
        <p14:creationId xmlns:p14="http://schemas.microsoft.com/office/powerpoint/2010/main" val="136222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NHDPlus</a:t>
            </a:r>
            <a:r>
              <a:rPr lang="en-US" baseline="0" dirty="0" smtClean="0"/>
              <a:t> network value added attributes (VAAs) are totally derived with software using the NHD network.  The network connections are expressed in the </a:t>
            </a:r>
            <a:r>
              <a:rPr lang="en-US" baseline="0" dirty="0" err="1" smtClean="0"/>
              <a:t>PlusFlow</a:t>
            </a:r>
            <a:r>
              <a:rPr lang="en-US" baseline="0" dirty="0" smtClean="0"/>
              <a:t> table which is used along with the </a:t>
            </a:r>
            <a:r>
              <a:rPr lang="en-US" baseline="0" dirty="0" err="1" smtClean="0"/>
              <a:t>FlowDir</a:t>
            </a:r>
            <a:r>
              <a:rPr lang="en-US" baseline="0" dirty="0" smtClean="0"/>
              <a:t> (Flow Direction), </a:t>
            </a:r>
            <a:r>
              <a:rPr lang="en-US" baseline="0" dirty="0" err="1" smtClean="0"/>
              <a:t>Ftype</a:t>
            </a:r>
            <a:r>
              <a:rPr lang="en-US" baseline="0" dirty="0" smtClean="0"/>
              <a:t> (feature type), GNIS_ID (Geographic Names Information System identifier), and </a:t>
            </a:r>
            <a:r>
              <a:rPr lang="en-US" baseline="0" dirty="0" err="1" smtClean="0"/>
              <a:t>LengthKM</a:t>
            </a:r>
            <a:r>
              <a:rPr lang="en-US" baseline="0" dirty="0" smtClean="0"/>
              <a:t> (feature length).</a:t>
            </a:r>
          </a:p>
          <a:p>
            <a:r>
              <a:rPr lang="en-US" baseline="0" dirty="0" smtClean="0"/>
              <a:t>The Network VAAs cannot be computed unless </a:t>
            </a:r>
            <a:r>
              <a:rPr lang="en-US" baseline="0" dirty="0" err="1" smtClean="0"/>
              <a:t>NHDFlowline</a:t>
            </a:r>
            <a:r>
              <a:rPr lang="en-US" baseline="0" dirty="0" smtClean="0"/>
              <a:t> and the </a:t>
            </a:r>
            <a:r>
              <a:rPr lang="en-US" baseline="0" dirty="0" err="1" smtClean="0"/>
              <a:t>PlusFlow</a:t>
            </a:r>
            <a:r>
              <a:rPr lang="en-US" baseline="0" dirty="0" smtClean="0"/>
              <a:t> table pass extensive QAQC checks created especially for </a:t>
            </a:r>
            <a:r>
              <a:rPr lang="en-US" baseline="0" dirty="0" err="1" smtClean="0"/>
              <a:t>NHDPlus</a:t>
            </a:r>
            <a:r>
              <a:rPr lang="en-US" baseline="0" dirty="0" smtClean="0"/>
              <a:t>.</a:t>
            </a:r>
          </a:p>
          <a:p>
            <a:r>
              <a:rPr lang="en-US" baseline="0" dirty="0" smtClean="0"/>
              <a:t>The VAA computations build on each other.  Each one depends on the values computed for one or more of the other VAAs.  The computation software performs QAQC on the attributes as they are built to ensure consistency.</a:t>
            </a:r>
          </a:p>
          <a:p>
            <a:r>
              <a:rPr lang="en-US" baseline="0" dirty="0" smtClean="0"/>
              <a:t>The VAAs are computed for a complete drainage area.</a:t>
            </a:r>
          </a:p>
          <a:p>
            <a:r>
              <a:rPr lang="en-US" baseline="0" dirty="0" smtClean="0"/>
              <a:t>All VAAs designated as identifiers are nationally unique.</a:t>
            </a:r>
          </a:p>
          <a:p>
            <a:r>
              <a:rPr lang="en-US" baseline="0" dirty="0" smtClean="0"/>
              <a:t>And finally, the Network VAAs are stored in the </a:t>
            </a:r>
            <a:r>
              <a:rPr lang="en-US" baseline="0" dirty="0" err="1" smtClean="0"/>
              <a:t>PlusFlowlineVAA</a:t>
            </a:r>
            <a:r>
              <a:rPr lang="en-US" baseline="0" dirty="0" smtClean="0"/>
              <a:t> table.</a:t>
            </a:r>
          </a:p>
        </p:txBody>
      </p:sp>
      <p:sp>
        <p:nvSpPr>
          <p:cNvPr id="4" name="Slide Number Placeholder 3"/>
          <p:cNvSpPr>
            <a:spLocks noGrp="1"/>
          </p:cNvSpPr>
          <p:nvPr>
            <p:ph type="sldNum" sz="quarter" idx="10"/>
          </p:nvPr>
        </p:nvSpPr>
        <p:spPr/>
        <p:txBody>
          <a:bodyPr/>
          <a:lstStyle/>
          <a:p>
            <a:fld id="{3D249409-31DF-4202-B7F0-B02A84FF32F4}" type="slidenum">
              <a:rPr lang="en-US" smtClean="0"/>
              <a:t>3</a:t>
            </a:fld>
            <a:endParaRPr lang="en-US"/>
          </a:p>
        </p:txBody>
      </p:sp>
    </p:spTree>
    <p:extLst>
      <p:ext uri="{BB962C8B-B14F-4D97-AF65-F5344CB8AC3E}">
        <p14:creationId xmlns:p14="http://schemas.microsoft.com/office/powerpoint/2010/main" val="12000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network VAAs can be thought of as being in </a:t>
            </a:r>
            <a:r>
              <a:rPr lang="en-US" baseline="0" dirty="0" smtClean="0"/>
              <a:t>three groups: the </a:t>
            </a:r>
            <a:r>
              <a:rPr lang="en-US" baseline="0" dirty="0" err="1" smtClean="0"/>
              <a:t>NHDFlowline</a:t>
            </a:r>
            <a:r>
              <a:rPr lang="en-US" baseline="0" dirty="0" smtClean="0"/>
              <a:t> attributes, the navigation attributes, and the analysis attributes.  In this training session, we’ll discuss the first two groups.  Analysis attributes are discussed in the fourth part of this 4-part set. </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4</a:t>
            </a:fld>
            <a:endParaRPr lang="en-US"/>
          </a:p>
        </p:txBody>
      </p:sp>
    </p:spTree>
    <p:extLst>
      <p:ext uri="{BB962C8B-B14F-4D97-AF65-F5344CB8AC3E}">
        <p14:creationId xmlns:p14="http://schemas.microsoft.com/office/powerpoint/2010/main" val="44799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For convenience and performance, several</a:t>
            </a:r>
            <a:r>
              <a:rPr lang="en-US" sz="1800" baseline="0" dirty="0" smtClean="0"/>
              <a:t> </a:t>
            </a:r>
            <a:r>
              <a:rPr lang="en-US" sz="1800" baseline="0" dirty="0" err="1" smtClean="0"/>
              <a:t>NHDFlowline</a:t>
            </a:r>
            <a:r>
              <a:rPr lang="en-US" sz="1800" baseline="0" dirty="0" smtClean="0"/>
              <a:t> attributes are stored in the </a:t>
            </a:r>
            <a:r>
              <a:rPr lang="en-US" sz="1800" baseline="0" dirty="0" err="1" smtClean="0"/>
              <a:t>PlusFlowlineVAA</a:t>
            </a:r>
            <a:r>
              <a:rPr lang="en-US" sz="1800" baseline="0" dirty="0" smtClean="0"/>
              <a:t> table:  </a:t>
            </a:r>
            <a:r>
              <a:rPr lang="en-US" sz="1800" baseline="0" dirty="0" err="1" smtClean="0"/>
              <a:t>Reachcode</a:t>
            </a:r>
            <a:r>
              <a:rPr lang="en-US" sz="1800" baseline="0" dirty="0" smtClean="0"/>
              <a:t>, </a:t>
            </a:r>
            <a:r>
              <a:rPr lang="en-US" sz="1800" baseline="0" dirty="0" err="1" smtClean="0"/>
              <a:t>LengthKM</a:t>
            </a:r>
            <a:r>
              <a:rPr lang="en-US" sz="1800" baseline="0" dirty="0" smtClean="0"/>
              <a:t>, </a:t>
            </a:r>
            <a:r>
              <a:rPr lang="en-US" sz="1800" baseline="0" dirty="0" err="1" smtClean="0"/>
              <a:t>Fcode</a:t>
            </a:r>
            <a:r>
              <a:rPr lang="en-US" sz="1800" baseline="0" dirty="0" smtClean="0"/>
              <a:t>, “From” Measure and “To” Measure.  The from and to measures come</a:t>
            </a:r>
            <a:r>
              <a:rPr lang="en-US" sz="1800" dirty="0" smtClean="0"/>
              <a:t> from the M-values stored with the </a:t>
            </a:r>
            <a:r>
              <a:rPr lang="en-US" sz="1800" dirty="0" err="1" smtClean="0"/>
              <a:t>NHDFlowline</a:t>
            </a:r>
            <a:r>
              <a:rPr lang="en-US" sz="1800" dirty="0" smtClean="0"/>
              <a:t> </a:t>
            </a:r>
            <a:r>
              <a:rPr lang="en-US" sz="1800" dirty="0" err="1" smtClean="0"/>
              <a:t>vertice</a:t>
            </a:r>
            <a:r>
              <a:rPr lang="en-US" sz="1800" dirty="0" smtClean="0"/>
              <a:t> coordinates.  The “From” and “To” measures are exposed as attributes only in the </a:t>
            </a:r>
            <a:r>
              <a:rPr lang="en-US" sz="1800" dirty="0" err="1" smtClean="0"/>
              <a:t>PlusFlowlineVAA</a:t>
            </a:r>
            <a:r>
              <a:rPr lang="en-US" sz="1800" dirty="0" smtClean="0"/>
              <a:t> table.</a:t>
            </a:r>
            <a:endParaRPr lang="en-US" sz="1800" dirty="0"/>
          </a:p>
        </p:txBody>
      </p:sp>
      <p:sp>
        <p:nvSpPr>
          <p:cNvPr id="4" name="Slide Number Placeholder 3"/>
          <p:cNvSpPr>
            <a:spLocks noGrp="1"/>
          </p:cNvSpPr>
          <p:nvPr>
            <p:ph type="sldNum" sz="quarter" idx="10"/>
          </p:nvPr>
        </p:nvSpPr>
        <p:spPr/>
        <p:txBody>
          <a:bodyPr/>
          <a:lstStyle/>
          <a:p>
            <a:fld id="{3D249409-31DF-4202-B7F0-B02A84FF32F4}" type="slidenum">
              <a:rPr lang="en-US" smtClean="0"/>
              <a:t>5</a:t>
            </a:fld>
            <a:endParaRPr lang="en-US"/>
          </a:p>
        </p:txBody>
      </p:sp>
    </p:spTree>
    <p:extLst>
      <p:ext uri="{BB962C8B-B14F-4D97-AF65-F5344CB8AC3E}">
        <p14:creationId xmlns:p14="http://schemas.microsoft.com/office/powerpoint/2010/main" val="128679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Navigation group of VAAs are attributes designed to enable various forms of network navigation.  The navigation VAAs are listed here and discussed in detail</a:t>
            </a:r>
            <a:r>
              <a:rPr lang="en-US" baseline="0" dirty="0" smtClean="0"/>
              <a:t> </a:t>
            </a:r>
            <a:r>
              <a:rPr lang="en-US" dirty="0" smtClean="0"/>
              <a:t>in subsequent slides.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6</a:t>
            </a:fld>
            <a:endParaRPr lang="en-US"/>
          </a:p>
        </p:txBody>
      </p:sp>
    </p:spTree>
    <p:extLst>
      <p:ext uri="{BB962C8B-B14F-4D97-AF65-F5344CB8AC3E}">
        <p14:creationId xmlns:p14="http://schemas.microsoft.com/office/powerpoint/2010/main" val="82812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629" y="4415791"/>
            <a:ext cx="5488749" cy="4183380"/>
          </a:xfrm>
        </p:spPr>
        <p:txBody>
          <a:bodyPr/>
          <a:lstStyle/>
          <a:p>
            <a:r>
              <a:rPr lang="en-US" dirty="0" smtClean="0"/>
              <a:t>The </a:t>
            </a:r>
            <a:r>
              <a:rPr lang="en-US" dirty="0" err="1" smtClean="0"/>
              <a:t>FromNode</a:t>
            </a:r>
            <a:r>
              <a:rPr lang="en-US" dirty="0" smtClean="0"/>
              <a:t> and </a:t>
            </a:r>
            <a:r>
              <a:rPr lang="en-US" dirty="0" err="1" smtClean="0"/>
              <a:t>ToNode</a:t>
            </a:r>
            <a:r>
              <a:rPr lang="en-US" dirty="0" smtClean="0"/>
              <a:t> attributes hold the set of unique identifiers for the node endpoints of the </a:t>
            </a:r>
            <a:r>
              <a:rPr lang="en-US" dirty="0" err="1" smtClean="0"/>
              <a:t>NHDFlowlines</a:t>
            </a:r>
            <a:r>
              <a:rPr lang="en-US" dirty="0" smtClean="0"/>
              <a:t>.  The nodes are conceptual.  There is no node feature class in </a:t>
            </a:r>
            <a:r>
              <a:rPr lang="en-US" dirty="0" err="1" smtClean="0"/>
              <a:t>NHDPlus</a:t>
            </a:r>
            <a:r>
              <a:rPr lang="en-US" dirty="0" smtClean="0"/>
              <a:t>.  The </a:t>
            </a:r>
            <a:r>
              <a:rPr lang="en-US" dirty="0" err="1" smtClean="0"/>
              <a:t>PlusFlowlineVAA</a:t>
            </a:r>
            <a:r>
              <a:rPr lang="en-US" dirty="0" smtClean="0"/>
              <a:t> table includes the node numbers for each flowline.  The </a:t>
            </a:r>
            <a:r>
              <a:rPr lang="en-US" dirty="0" err="1" smtClean="0"/>
              <a:t>FromNode</a:t>
            </a:r>
            <a:r>
              <a:rPr lang="en-US" dirty="0" smtClean="0"/>
              <a:t> is the upstream endpoint of the flowline and the </a:t>
            </a:r>
            <a:r>
              <a:rPr lang="en-US" dirty="0" err="1" smtClean="0"/>
              <a:t>ToNode</a:t>
            </a:r>
            <a:r>
              <a:rPr lang="en-US" dirty="0" smtClean="0"/>
              <a:t> is the downstream endpoint of the flowline.  Within an </a:t>
            </a:r>
            <a:r>
              <a:rPr lang="en-US" dirty="0" err="1" smtClean="0"/>
              <a:t>NHDPlus</a:t>
            </a:r>
            <a:r>
              <a:rPr lang="en-US" dirty="0" smtClean="0"/>
              <a:t> Vector Processing Unit dataset, the node numbers are a compact (i.e. sequential) set of numbers.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7</a:t>
            </a:fld>
            <a:endParaRPr lang="en-US"/>
          </a:p>
        </p:txBody>
      </p:sp>
    </p:spTree>
    <p:extLst>
      <p:ext uri="{BB962C8B-B14F-4D97-AF65-F5344CB8AC3E}">
        <p14:creationId xmlns:p14="http://schemas.microsoft.com/office/powerpoint/2010/main" val="428157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StartFlag</a:t>
            </a:r>
            <a:r>
              <a:rPr lang="en-US" dirty="0" smtClean="0"/>
              <a:t> is set to 1 if the flowline is a headwater and to 0 otherwise.</a:t>
            </a:r>
          </a:p>
          <a:p>
            <a:r>
              <a:rPr lang="en-US" dirty="0" smtClean="0"/>
              <a:t>Similarly, </a:t>
            </a:r>
            <a:r>
              <a:rPr lang="en-US" dirty="0" err="1" smtClean="0"/>
              <a:t>TerminalFlag</a:t>
            </a:r>
            <a:r>
              <a:rPr lang="en-US" dirty="0" smtClean="0"/>
              <a:t> is set to 1 if the flowline is a terminus of a network and to 0 otherwise.</a:t>
            </a:r>
          </a:p>
          <a:p>
            <a:r>
              <a:rPr lang="en-US" dirty="0" smtClean="0"/>
              <a:t>Most </a:t>
            </a:r>
            <a:r>
              <a:rPr lang="en-US" dirty="0" err="1" smtClean="0"/>
              <a:t>NHDPlus</a:t>
            </a:r>
            <a:r>
              <a:rPr lang="en-US" dirty="0" smtClean="0"/>
              <a:t> drainage areas consist of a single vector processing unit (VPU).  However, the Mississippi and Colorado drainages consist of 7 and 2 VPUs respectively.  In these VPUs, </a:t>
            </a:r>
            <a:r>
              <a:rPr lang="en-US" dirty="0" err="1" smtClean="0"/>
              <a:t>VPUin</a:t>
            </a:r>
            <a:r>
              <a:rPr lang="en-US" dirty="0" smtClean="0"/>
              <a:t> is set to 1 when there is another VPU upstream of a flowline and </a:t>
            </a:r>
            <a:r>
              <a:rPr lang="en-US" dirty="0" err="1" smtClean="0"/>
              <a:t>VPUOut</a:t>
            </a:r>
            <a:r>
              <a:rPr lang="en-US" dirty="0" smtClean="0"/>
              <a:t> is set to 1 when there is another VPU downstream of a flowline. Otherwise </a:t>
            </a:r>
            <a:r>
              <a:rPr lang="en-US" dirty="0" err="1" smtClean="0"/>
              <a:t>VPUIn</a:t>
            </a:r>
            <a:r>
              <a:rPr lang="en-US" dirty="0" smtClean="0"/>
              <a:t> and </a:t>
            </a:r>
            <a:r>
              <a:rPr lang="en-US" dirty="0" err="1" smtClean="0"/>
              <a:t>VPUOut</a:t>
            </a:r>
            <a:r>
              <a:rPr lang="en-US" dirty="0" smtClean="0"/>
              <a:t> are set to 0.</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8</a:t>
            </a:fld>
            <a:endParaRPr lang="en-US"/>
          </a:p>
        </p:txBody>
      </p:sp>
    </p:spTree>
    <p:extLst>
      <p:ext uri="{BB962C8B-B14F-4D97-AF65-F5344CB8AC3E}">
        <p14:creationId xmlns:p14="http://schemas.microsoft.com/office/powerpoint/2010/main" val="352687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767DFA-380C-4D83-BBAC-4ACB7D82BB64}" type="datetimeFigureOut">
              <a:rPr lang="en-US" smtClean="0"/>
              <a:pPr/>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767DFA-380C-4D83-BBAC-4ACB7D82BB64}" type="datetimeFigureOut">
              <a:rPr lang="en-US" smtClean="0"/>
              <a:pPr/>
              <a:t>4/12/2017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E4544E-872D-47C4-B6EA-CDF45227CB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fld id="{E50528D5-071A-4C9C-B1EB-32E3A81BA727}" type="datetimeFigureOut">
              <a:rPr lang="en-US" smtClean="0"/>
              <a:t>4/12/2017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fld id="{754BEAFC-9BBB-4653-984F-2D8495642ECC}" type="slidenum">
              <a:rPr lang="en-US" smtClean="0"/>
              <a:t>‹#›</a:t>
            </a:fld>
            <a:endParaRPr lang="en-US"/>
          </a:p>
        </p:txBody>
      </p:sp>
    </p:spTree>
    <p:extLst>
      <p:ext uri="{BB962C8B-B14F-4D97-AF65-F5344CB8AC3E}">
        <p14:creationId xmlns:p14="http://schemas.microsoft.com/office/powerpoint/2010/main" val="194761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414521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767DFA-380C-4D83-BBAC-4ACB7D82BB64}" type="datetimeFigureOut">
              <a:rPr lang="en-US" smtClean="0"/>
              <a:pPr/>
              <a:t>4/12/2017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lumMod val="8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98360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39" r:id="rId7"/>
    <p:sldLayoutId id="2147483740" r:id="rId8"/>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5.jp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6039"/>
            <a:ext cx="7772400" cy="1829761"/>
          </a:xfrm>
        </p:spPr>
        <p:txBody>
          <a:bodyPr>
            <a:normAutofit fontScale="90000"/>
          </a:bodyPr>
          <a:lstStyle/>
          <a:p>
            <a:r>
              <a:rPr lang="en-US" dirty="0" smtClean="0">
                <a:solidFill>
                  <a:schemeClr val="bg2">
                    <a:lumMod val="50000"/>
                  </a:schemeClr>
                </a:solidFill>
                <a:effectLst/>
                <a:latin typeface="Arial" panose="020B0604020202020204" pitchFamily="34" charset="0"/>
                <a:cs typeface="Arial" panose="020B0604020202020204" pitchFamily="34" charset="0"/>
              </a:rPr>
              <a:t>NHDPlusV2</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Network Value Added Attributes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Part 1</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a:solidFill>
                  <a:schemeClr val="bg2">
                    <a:lumMod val="50000"/>
                  </a:schemeClr>
                </a:solidFill>
                <a:effectLst/>
                <a:latin typeface="Arial" panose="020B0604020202020204" pitchFamily="34" charset="0"/>
                <a:cs typeface="Arial" panose="020B0604020202020204" pitchFamily="34" charset="0"/>
              </a:rPr>
              <a:t/>
            </a:r>
            <a:br>
              <a:rPr lang="en-US" dirty="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Cindy McKay</a:t>
            </a:r>
            <a:endParaRPr lang="en-US" dirty="0">
              <a:solidFill>
                <a:schemeClr val="bg2">
                  <a:lumMod val="50000"/>
                </a:schemeClr>
              </a:solidFill>
              <a:effectLst/>
              <a:latin typeface="Arial" panose="020B0604020202020204" pitchFamily="34" charset="0"/>
              <a:cs typeface="Arial" panose="020B0604020202020204" pitchFamily="34" charset="0"/>
            </a:endParaRPr>
          </a:p>
        </p:txBody>
      </p:sp>
      <p:sp>
        <p:nvSpPr>
          <p:cNvPr id="7" name="Subtitle 2"/>
          <p:cNvSpPr>
            <a:spLocks noGrp="1"/>
          </p:cNvSpPr>
          <p:nvPr>
            <p:ph type="subTitle" idx="1"/>
          </p:nvPr>
        </p:nvSpPr>
        <p:spPr>
          <a:xfrm>
            <a:off x="-228600" y="5786624"/>
            <a:ext cx="5334000" cy="666304"/>
          </a:xfrm>
        </p:spPr>
        <p:txBody>
          <a:bodyPr>
            <a:normAutofit/>
          </a:bodyPr>
          <a:lstStyle/>
          <a:p>
            <a:pPr algn="ctr"/>
            <a:r>
              <a:rPr lang="en-US" dirty="0" err="1" smtClean="0">
                <a:solidFill>
                  <a:schemeClr val="bg1"/>
                </a:solidFill>
                <a:latin typeface="Arial" panose="020B0604020202020204" pitchFamily="34" charset="0"/>
                <a:cs typeface="Arial" panose="020B0604020202020204" pitchFamily="34" charset="0"/>
              </a:rPr>
              <a:t>NHD</a:t>
            </a:r>
            <a:r>
              <a:rPr lang="en-US" i="1" dirty="0" err="1"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sp>
        <p:nvSpPr>
          <p:cNvPr id="3" name="Slide Number Placeholder 2"/>
          <p:cNvSpPr>
            <a:spLocks noGrp="1"/>
          </p:cNvSpPr>
          <p:nvPr>
            <p:ph type="sldNum" sz="quarter" idx="12"/>
          </p:nvPr>
        </p:nvSpPr>
        <p:spPr/>
        <p:txBody>
          <a:bodyPr/>
          <a:lstStyle/>
          <a:p>
            <a:fld id="{878AE4B3-FE51-4F60-8523-600FF4E0E673}" type="slidenum">
              <a:rPr lang="en-US" smtClean="0">
                <a:solidFill>
                  <a:schemeClr val="accent2">
                    <a:lumMod val="75000"/>
                  </a:schemeClr>
                </a:solidFill>
                <a:latin typeface="Calibri" panose="020F0502020204030204" pitchFamily="34" charset="0"/>
              </a:rPr>
              <a:t>0</a:t>
            </a:fld>
            <a:endParaRPr lang="en-US" dirty="0">
              <a:solidFill>
                <a:schemeClr val="accent2">
                  <a:lumMod val="75000"/>
                </a:schemeClr>
              </a:solidFill>
              <a:latin typeface="Calibri" panose="020F0502020204030204" pitchFamily="34" charset="0"/>
            </a:endParaRPr>
          </a:p>
        </p:txBody>
      </p:sp>
      <p:pic>
        <p:nvPicPr>
          <p:cNvPr id="8"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2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228600" y="1219200"/>
            <a:ext cx="8610600" cy="523220"/>
          </a:xfrm>
          <a:prstGeom prst="rect">
            <a:avLst/>
          </a:prstGeom>
          <a:noFill/>
        </p:spPr>
        <p:txBody>
          <a:bodyPr wrap="square" rtlCol="0">
            <a:spAutoFit/>
          </a:bodyPr>
          <a:lstStyle/>
          <a:p>
            <a:pPr marL="1257300" lvl="2" indent="-342900"/>
            <a:r>
              <a:rPr lang="en-US" sz="2800" dirty="0" err="1" smtClean="0">
                <a:latin typeface="Arial" panose="020B0604020202020204" pitchFamily="34" charset="0"/>
                <a:cs typeface="Arial" panose="020B0604020202020204" pitchFamily="34" charset="0"/>
              </a:rPr>
              <a:t>StreamLeve</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Stream Level</a:t>
            </a:r>
            <a:endParaRPr lang="en-US" sz="2400" dirty="0" smtClean="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57200" y="1828800"/>
            <a:ext cx="4953000" cy="472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lang="en-US" sz="2600" dirty="0" smtClean="0">
                <a:latin typeface="Arial" panose="020B0604020202020204" pitchFamily="34" charset="0"/>
                <a:ea typeface="Tahoma" panose="020B0604030504040204" pitchFamily="34" charset="0"/>
                <a:cs typeface="Arial" panose="020B0604020202020204" pitchFamily="34" charset="0"/>
              </a:rPr>
              <a:t>P</a:t>
            </a: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rovides the information</a:t>
            </a:r>
            <a:r>
              <a:rPr kumimoji="0" lang="en-US" sz="2600" b="0" i="0" u="none" strike="noStrike" kern="1200" cap="none" spc="0" normalizeH="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necessary to determine the main path upstream at each confluence.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lang="en-US" sz="2600" dirty="0" smtClean="0">
                <a:latin typeface="Arial" panose="020B0604020202020204" pitchFamily="34" charset="0"/>
                <a:ea typeface="Tahoma" panose="020B0604030504040204" pitchFamily="34" charset="0"/>
                <a:cs typeface="Arial" panose="020B0604020202020204" pitchFamily="34" charset="0"/>
              </a:rPr>
              <a:t>Follows Stream Name.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Follows</a:t>
            </a:r>
            <a:r>
              <a:rPr kumimoji="0" lang="en-US" sz="2600" b="0" i="0" u="none" strike="noStrike" kern="1200" cap="none" spc="0" normalizeH="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 maximum upstream miles (</a:t>
            </a:r>
            <a:r>
              <a:rPr lang="en-US" sz="2600" dirty="0" err="1" smtClean="0">
                <a:latin typeface="Arial" panose="020B0604020202020204" pitchFamily="34" charset="0"/>
                <a:ea typeface="Tahoma" panose="020B0604030504040204" pitchFamily="34" charset="0"/>
                <a:cs typeface="Arial" panose="020B0604020202020204" pitchFamily="34" charset="0"/>
              </a:rPr>
              <a:t>ArbolateS</a:t>
            </a:r>
            <a:r>
              <a:rPr kumimoji="0" lang="en-US" sz="2600" b="0" i="0" u="none" strike="noStrike" kern="1200" cap="none" spc="0" normalizeH="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um) when stream name changes.</a:t>
            </a:r>
            <a:endPar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Line 4"/>
          <p:cNvSpPr>
            <a:spLocks noChangeShapeType="1"/>
          </p:cNvSpPr>
          <p:nvPr/>
        </p:nvSpPr>
        <p:spPr bwMode="auto">
          <a:xfrm>
            <a:off x="6367462" y="1905000"/>
            <a:ext cx="914400" cy="11430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7" name="Line 5"/>
          <p:cNvSpPr>
            <a:spLocks noChangeShapeType="1"/>
          </p:cNvSpPr>
          <p:nvPr/>
        </p:nvSpPr>
        <p:spPr bwMode="auto">
          <a:xfrm flipV="1">
            <a:off x="7281862" y="1828800"/>
            <a:ext cx="990600" cy="12192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8" name="Line 6"/>
          <p:cNvSpPr>
            <a:spLocks noChangeShapeType="1"/>
          </p:cNvSpPr>
          <p:nvPr/>
        </p:nvSpPr>
        <p:spPr bwMode="auto">
          <a:xfrm>
            <a:off x="7281862" y="3048000"/>
            <a:ext cx="0" cy="1295400"/>
          </a:xfrm>
          <a:prstGeom prst="line">
            <a:avLst/>
          </a:prstGeom>
          <a:noFill/>
          <a:ln w="28575">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9" name="Line 7"/>
          <p:cNvSpPr>
            <a:spLocks noChangeShapeType="1"/>
          </p:cNvSpPr>
          <p:nvPr/>
        </p:nvSpPr>
        <p:spPr bwMode="auto">
          <a:xfrm flipV="1">
            <a:off x="7281862" y="3352800"/>
            <a:ext cx="990600" cy="990600"/>
          </a:xfrm>
          <a:prstGeom prst="line">
            <a:avLst/>
          </a:prstGeom>
          <a:noFill/>
          <a:ln w="28575">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10" name="Line 8"/>
          <p:cNvSpPr>
            <a:spLocks noChangeShapeType="1"/>
          </p:cNvSpPr>
          <p:nvPr/>
        </p:nvSpPr>
        <p:spPr bwMode="auto">
          <a:xfrm>
            <a:off x="7281862" y="4343400"/>
            <a:ext cx="0" cy="1371600"/>
          </a:xfrm>
          <a:prstGeom prst="line">
            <a:avLst/>
          </a:prstGeom>
          <a:noFill/>
          <a:ln w="28575">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11" name="Line 9"/>
          <p:cNvSpPr>
            <a:spLocks noChangeShapeType="1"/>
          </p:cNvSpPr>
          <p:nvPr/>
        </p:nvSpPr>
        <p:spPr bwMode="auto">
          <a:xfrm flipH="1" flipV="1">
            <a:off x="6748462" y="5105400"/>
            <a:ext cx="533400" cy="6096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2" name="Line 10"/>
          <p:cNvSpPr>
            <a:spLocks noChangeShapeType="1"/>
          </p:cNvSpPr>
          <p:nvPr/>
        </p:nvSpPr>
        <p:spPr bwMode="auto">
          <a:xfrm flipH="1" flipV="1">
            <a:off x="6672262" y="4038600"/>
            <a:ext cx="76200" cy="10668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3" name="Line 11"/>
          <p:cNvSpPr>
            <a:spLocks noChangeShapeType="1"/>
          </p:cNvSpPr>
          <p:nvPr/>
        </p:nvSpPr>
        <p:spPr bwMode="auto">
          <a:xfrm flipH="1">
            <a:off x="5757862" y="5105400"/>
            <a:ext cx="990600" cy="1524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4" name="Line 12"/>
          <p:cNvSpPr>
            <a:spLocks noChangeShapeType="1"/>
          </p:cNvSpPr>
          <p:nvPr/>
        </p:nvSpPr>
        <p:spPr bwMode="auto">
          <a:xfrm>
            <a:off x="7281862" y="5715000"/>
            <a:ext cx="0" cy="762000"/>
          </a:xfrm>
          <a:prstGeom prst="line">
            <a:avLst/>
          </a:prstGeom>
          <a:noFill/>
          <a:ln w="28575">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15" name="Text Box 13"/>
          <p:cNvSpPr txBox="1">
            <a:spLocks noChangeArrowheads="1"/>
          </p:cNvSpPr>
          <p:nvPr/>
        </p:nvSpPr>
        <p:spPr bwMode="auto">
          <a:xfrm>
            <a:off x="7982310" y="2246322"/>
            <a:ext cx="385042" cy="523220"/>
          </a:xfrm>
          <a:prstGeom prst="rect">
            <a:avLst/>
          </a:prstGeom>
          <a:noFill/>
          <a:ln w="9525">
            <a:noFill/>
            <a:miter lim="800000"/>
            <a:headEnd/>
            <a:tailEnd/>
          </a:ln>
          <a:effectLst/>
        </p:spPr>
        <p:txBody>
          <a:bodyPr wrap="none">
            <a:spAutoFit/>
          </a:bodyPr>
          <a:lstStyle/>
          <a:p>
            <a:pPr>
              <a:defRPr/>
            </a:pPr>
            <a:r>
              <a:rPr lang="en-US" sz="2800" dirty="0">
                <a:solidFill>
                  <a:schemeClr val="accent2">
                    <a:lumMod val="75000"/>
                  </a:schemeClr>
                </a:solidFill>
                <a:latin typeface="Arial" panose="020B0604020202020204" pitchFamily="34" charset="0"/>
                <a:cs typeface="Arial" panose="020B0604020202020204" pitchFamily="34" charset="0"/>
              </a:rPr>
              <a:t>1</a:t>
            </a:r>
          </a:p>
        </p:txBody>
      </p:sp>
      <p:sp>
        <p:nvSpPr>
          <p:cNvPr id="16" name="Text Box 14"/>
          <p:cNvSpPr txBox="1">
            <a:spLocks noChangeArrowheads="1"/>
          </p:cNvSpPr>
          <p:nvPr/>
        </p:nvSpPr>
        <p:spPr bwMode="auto">
          <a:xfrm>
            <a:off x="6839310" y="1955800"/>
            <a:ext cx="385042" cy="523220"/>
          </a:xfrm>
          <a:prstGeom prst="rect">
            <a:avLst/>
          </a:prstGeom>
          <a:noFill/>
          <a:ln w="9525">
            <a:noFill/>
            <a:miter lim="800000"/>
            <a:headEnd/>
            <a:tailEnd/>
          </a:ln>
          <a:effectLst/>
        </p:spPr>
        <p:txBody>
          <a:bodyPr wrap="none">
            <a:spAutoFit/>
          </a:bodyPr>
          <a:lstStyle/>
          <a:p>
            <a:pPr>
              <a:defRPr/>
            </a:pPr>
            <a:r>
              <a:rPr lang="en-US" sz="2800" dirty="0">
                <a:solidFill>
                  <a:srgbClr val="FFCC00"/>
                </a:solidFill>
                <a:latin typeface="Arial" panose="020B0604020202020204" pitchFamily="34" charset="0"/>
                <a:cs typeface="Arial" panose="020B0604020202020204" pitchFamily="34" charset="0"/>
              </a:rPr>
              <a:t>2</a:t>
            </a:r>
          </a:p>
        </p:txBody>
      </p:sp>
      <p:sp>
        <p:nvSpPr>
          <p:cNvPr id="17" name="Text Box 15"/>
          <p:cNvSpPr txBox="1">
            <a:spLocks noChangeArrowheads="1"/>
          </p:cNvSpPr>
          <p:nvPr/>
        </p:nvSpPr>
        <p:spPr bwMode="auto">
          <a:xfrm>
            <a:off x="7280635" y="3192472"/>
            <a:ext cx="385042" cy="523220"/>
          </a:xfrm>
          <a:prstGeom prst="rect">
            <a:avLst/>
          </a:prstGeom>
          <a:noFill/>
          <a:ln w="9525">
            <a:noFill/>
            <a:miter lim="800000"/>
            <a:headEnd/>
            <a:tailEnd/>
          </a:ln>
          <a:effectLst/>
        </p:spPr>
        <p:txBody>
          <a:bodyPr wrap="none">
            <a:spAutoFit/>
          </a:bodyPr>
          <a:lstStyle/>
          <a:p>
            <a:pPr>
              <a:defRPr/>
            </a:pPr>
            <a:r>
              <a:rPr lang="en-US" sz="2800" dirty="0">
                <a:solidFill>
                  <a:schemeClr val="accent2">
                    <a:lumMod val="75000"/>
                  </a:schemeClr>
                </a:solidFill>
                <a:latin typeface="Arial" panose="020B0604020202020204" pitchFamily="34" charset="0"/>
                <a:cs typeface="Arial" panose="020B0604020202020204" pitchFamily="34" charset="0"/>
              </a:rPr>
              <a:t>1</a:t>
            </a:r>
          </a:p>
        </p:txBody>
      </p:sp>
      <p:sp>
        <p:nvSpPr>
          <p:cNvPr id="19" name="Text Box 16"/>
          <p:cNvSpPr txBox="1">
            <a:spLocks noChangeArrowheads="1"/>
          </p:cNvSpPr>
          <p:nvPr/>
        </p:nvSpPr>
        <p:spPr bwMode="auto">
          <a:xfrm>
            <a:off x="7814035" y="3740150"/>
            <a:ext cx="385042" cy="523220"/>
          </a:xfrm>
          <a:prstGeom prst="rect">
            <a:avLst/>
          </a:prstGeom>
          <a:noFill/>
          <a:ln w="9525">
            <a:noFill/>
            <a:miter lim="800000"/>
            <a:headEnd/>
            <a:tailEnd/>
          </a:ln>
          <a:effectLst/>
        </p:spPr>
        <p:txBody>
          <a:bodyPr wrap="none">
            <a:spAutoFit/>
          </a:bodyPr>
          <a:lstStyle/>
          <a:p>
            <a:pPr>
              <a:defRPr/>
            </a:pPr>
            <a:r>
              <a:rPr lang="en-US" sz="2800" dirty="0">
                <a:solidFill>
                  <a:srgbClr val="FFCC00"/>
                </a:solidFill>
                <a:latin typeface="Arial" panose="020B0604020202020204" pitchFamily="34" charset="0"/>
                <a:cs typeface="Arial" panose="020B0604020202020204" pitchFamily="34" charset="0"/>
              </a:rPr>
              <a:t>2</a:t>
            </a:r>
          </a:p>
        </p:txBody>
      </p:sp>
      <p:sp>
        <p:nvSpPr>
          <p:cNvPr id="20" name="Text Box 17"/>
          <p:cNvSpPr txBox="1">
            <a:spLocks noChangeArrowheads="1"/>
          </p:cNvSpPr>
          <p:nvPr/>
        </p:nvSpPr>
        <p:spPr bwMode="auto">
          <a:xfrm>
            <a:off x="7356835" y="4640272"/>
            <a:ext cx="385042" cy="523220"/>
          </a:xfrm>
          <a:prstGeom prst="rect">
            <a:avLst/>
          </a:prstGeom>
          <a:noFill/>
          <a:ln w="9525">
            <a:noFill/>
            <a:miter lim="800000"/>
            <a:headEnd/>
            <a:tailEnd/>
          </a:ln>
          <a:effectLst/>
        </p:spPr>
        <p:txBody>
          <a:bodyPr wrap="none">
            <a:spAutoFit/>
          </a:bodyPr>
          <a:lstStyle/>
          <a:p>
            <a:pPr>
              <a:defRPr/>
            </a:pPr>
            <a:r>
              <a:rPr lang="en-US" sz="2800" dirty="0">
                <a:solidFill>
                  <a:schemeClr val="accent2">
                    <a:lumMod val="75000"/>
                  </a:schemeClr>
                </a:solidFill>
                <a:latin typeface="Arial" panose="020B0604020202020204" pitchFamily="34" charset="0"/>
                <a:cs typeface="Arial" panose="020B0604020202020204" pitchFamily="34" charset="0"/>
              </a:rPr>
              <a:t>1</a:t>
            </a:r>
          </a:p>
        </p:txBody>
      </p:sp>
      <p:sp>
        <p:nvSpPr>
          <p:cNvPr id="21" name="Text Box 18"/>
          <p:cNvSpPr txBox="1">
            <a:spLocks noChangeArrowheads="1"/>
          </p:cNvSpPr>
          <p:nvPr/>
        </p:nvSpPr>
        <p:spPr bwMode="auto">
          <a:xfrm>
            <a:off x="6137635" y="5187950"/>
            <a:ext cx="385042" cy="523220"/>
          </a:xfrm>
          <a:prstGeom prst="rect">
            <a:avLst/>
          </a:prstGeom>
          <a:noFill/>
          <a:ln w="9525">
            <a:noFill/>
            <a:miter lim="800000"/>
            <a:headEnd/>
            <a:tailEnd/>
          </a:ln>
          <a:effectLst/>
        </p:spPr>
        <p:txBody>
          <a:bodyPr wrap="none">
            <a:spAutoFit/>
          </a:bodyPr>
          <a:lstStyle/>
          <a:p>
            <a:pPr>
              <a:defRPr/>
            </a:pPr>
            <a:r>
              <a:rPr lang="en-US" sz="2800" dirty="0">
                <a:solidFill>
                  <a:srgbClr val="FF99FF"/>
                </a:solidFill>
                <a:latin typeface="Arial" panose="020B0604020202020204" pitchFamily="34" charset="0"/>
                <a:cs typeface="Arial" panose="020B0604020202020204" pitchFamily="34" charset="0"/>
              </a:rPr>
              <a:t>3</a:t>
            </a:r>
          </a:p>
        </p:txBody>
      </p:sp>
      <p:sp>
        <p:nvSpPr>
          <p:cNvPr id="22" name="Text Box 19"/>
          <p:cNvSpPr txBox="1">
            <a:spLocks noChangeArrowheads="1"/>
          </p:cNvSpPr>
          <p:nvPr/>
        </p:nvSpPr>
        <p:spPr bwMode="auto">
          <a:xfrm>
            <a:off x="6747235" y="4273550"/>
            <a:ext cx="385042" cy="523220"/>
          </a:xfrm>
          <a:prstGeom prst="rect">
            <a:avLst/>
          </a:prstGeom>
          <a:noFill/>
          <a:ln w="9525">
            <a:noFill/>
            <a:miter lim="800000"/>
            <a:headEnd/>
            <a:tailEnd/>
          </a:ln>
          <a:effectLst/>
        </p:spPr>
        <p:txBody>
          <a:bodyPr wrap="none">
            <a:spAutoFit/>
          </a:bodyPr>
          <a:lstStyle/>
          <a:p>
            <a:pPr>
              <a:defRPr/>
            </a:pPr>
            <a:r>
              <a:rPr lang="en-US" sz="2800" dirty="0">
                <a:solidFill>
                  <a:srgbClr val="FFCC00"/>
                </a:solidFill>
                <a:latin typeface="Arial" panose="020B0604020202020204" pitchFamily="34" charset="0"/>
                <a:cs typeface="Arial" panose="020B0604020202020204" pitchFamily="34" charset="0"/>
              </a:rPr>
              <a:t>2</a:t>
            </a:r>
          </a:p>
        </p:txBody>
      </p:sp>
      <p:sp>
        <p:nvSpPr>
          <p:cNvPr id="23" name="Text Box 20"/>
          <p:cNvSpPr txBox="1">
            <a:spLocks noChangeArrowheads="1"/>
          </p:cNvSpPr>
          <p:nvPr/>
        </p:nvSpPr>
        <p:spPr bwMode="auto">
          <a:xfrm>
            <a:off x="6763110" y="5419725"/>
            <a:ext cx="385042" cy="523220"/>
          </a:xfrm>
          <a:prstGeom prst="rect">
            <a:avLst/>
          </a:prstGeom>
          <a:noFill/>
          <a:ln w="9525">
            <a:noFill/>
            <a:miter lim="800000"/>
            <a:headEnd/>
            <a:tailEnd/>
          </a:ln>
          <a:effectLst/>
        </p:spPr>
        <p:txBody>
          <a:bodyPr wrap="none">
            <a:spAutoFit/>
          </a:bodyPr>
          <a:lstStyle/>
          <a:p>
            <a:pPr>
              <a:defRPr/>
            </a:pPr>
            <a:r>
              <a:rPr lang="en-US" sz="2800" dirty="0">
                <a:solidFill>
                  <a:srgbClr val="FFCC00"/>
                </a:solidFill>
                <a:latin typeface="Arial" panose="020B0604020202020204" pitchFamily="34" charset="0"/>
                <a:cs typeface="Arial" panose="020B0604020202020204" pitchFamily="34" charset="0"/>
              </a:rPr>
              <a:t>2</a:t>
            </a:r>
          </a:p>
        </p:txBody>
      </p:sp>
      <p:sp>
        <p:nvSpPr>
          <p:cNvPr id="24" name="Text Box 21"/>
          <p:cNvSpPr txBox="1">
            <a:spLocks noChangeArrowheads="1"/>
          </p:cNvSpPr>
          <p:nvPr/>
        </p:nvSpPr>
        <p:spPr bwMode="auto">
          <a:xfrm>
            <a:off x="7433035" y="5783272"/>
            <a:ext cx="385042" cy="523220"/>
          </a:xfrm>
          <a:prstGeom prst="rect">
            <a:avLst/>
          </a:prstGeom>
          <a:noFill/>
          <a:ln w="9525">
            <a:noFill/>
            <a:miter lim="800000"/>
            <a:headEnd/>
            <a:tailEnd/>
          </a:ln>
          <a:effectLst/>
        </p:spPr>
        <p:txBody>
          <a:bodyPr wrap="none">
            <a:spAutoFit/>
          </a:bodyPr>
          <a:lstStyle/>
          <a:p>
            <a:pPr>
              <a:defRPr/>
            </a:pPr>
            <a:r>
              <a:rPr lang="en-US" sz="2800" dirty="0">
                <a:solidFill>
                  <a:schemeClr val="accent2">
                    <a:lumMod val="75000"/>
                  </a:schemeClr>
                </a:solidFill>
                <a:latin typeface="Arial" panose="020B0604020202020204" pitchFamily="34" charset="0"/>
                <a:cs typeface="Arial" panose="020B0604020202020204" pitchFamily="34" charset="0"/>
              </a:rPr>
              <a:t>1</a:t>
            </a:r>
          </a:p>
        </p:txBody>
      </p:sp>
      <p:grpSp>
        <p:nvGrpSpPr>
          <p:cNvPr id="25" name="Group 22"/>
          <p:cNvGrpSpPr>
            <a:grpSpLocks/>
          </p:cNvGrpSpPr>
          <p:nvPr/>
        </p:nvGrpSpPr>
        <p:grpSpPr bwMode="auto">
          <a:xfrm>
            <a:off x="7281862" y="1828800"/>
            <a:ext cx="990600" cy="4648200"/>
            <a:chOff x="4272" y="1200"/>
            <a:chExt cx="624" cy="2928"/>
          </a:xfrm>
        </p:grpSpPr>
        <p:sp>
          <p:nvSpPr>
            <p:cNvPr id="26" name="Line 23"/>
            <p:cNvSpPr>
              <a:spLocks noChangeShapeType="1"/>
            </p:cNvSpPr>
            <p:nvPr/>
          </p:nvSpPr>
          <p:spPr bwMode="auto">
            <a:xfrm flipV="1">
              <a:off x="4272" y="1200"/>
              <a:ext cx="624" cy="768"/>
            </a:xfrm>
            <a:prstGeom prst="line">
              <a:avLst/>
            </a:prstGeom>
            <a:noFill/>
            <a:ln w="57150">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27" name="Line 24"/>
            <p:cNvSpPr>
              <a:spLocks noChangeShapeType="1"/>
            </p:cNvSpPr>
            <p:nvPr/>
          </p:nvSpPr>
          <p:spPr bwMode="auto">
            <a:xfrm>
              <a:off x="4272" y="1968"/>
              <a:ext cx="0" cy="816"/>
            </a:xfrm>
            <a:prstGeom prst="line">
              <a:avLst/>
            </a:prstGeom>
            <a:noFill/>
            <a:ln w="57150">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28" name="Line 25"/>
            <p:cNvSpPr>
              <a:spLocks noChangeShapeType="1"/>
            </p:cNvSpPr>
            <p:nvPr/>
          </p:nvSpPr>
          <p:spPr bwMode="auto">
            <a:xfrm>
              <a:off x="4272" y="2784"/>
              <a:ext cx="0" cy="864"/>
            </a:xfrm>
            <a:prstGeom prst="line">
              <a:avLst/>
            </a:prstGeom>
            <a:noFill/>
            <a:ln w="57150">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29" name="Line 26"/>
            <p:cNvSpPr>
              <a:spLocks noChangeShapeType="1"/>
            </p:cNvSpPr>
            <p:nvPr/>
          </p:nvSpPr>
          <p:spPr bwMode="auto">
            <a:xfrm>
              <a:off x="4272" y="3648"/>
              <a:ext cx="0" cy="480"/>
            </a:xfrm>
            <a:prstGeom prst="line">
              <a:avLst/>
            </a:prstGeom>
            <a:noFill/>
            <a:ln w="57150">
              <a:solidFill>
                <a:schemeClr val="accent2">
                  <a:lumMod val="75000"/>
                </a:schemeClr>
              </a:solidFill>
              <a:round/>
              <a:headEnd/>
              <a:tailEnd/>
            </a:ln>
          </p:spPr>
          <p:txBody>
            <a:bodyPr/>
            <a:lstStyle/>
            <a:p>
              <a:endParaRPr lang="en-US"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0" name="Group 27"/>
          <p:cNvGrpSpPr>
            <a:grpSpLocks/>
          </p:cNvGrpSpPr>
          <p:nvPr/>
        </p:nvGrpSpPr>
        <p:grpSpPr bwMode="auto">
          <a:xfrm>
            <a:off x="6367462" y="1905000"/>
            <a:ext cx="1905000" cy="3810000"/>
            <a:chOff x="3696" y="1248"/>
            <a:chExt cx="1200" cy="2400"/>
          </a:xfrm>
        </p:grpSpPr>
        <p:sp>
          <p:nvSpPr>
            <p:cNvPr id="31" name="Line 28"/>
            <p:cNvSpPr>
              <a:spLocks noChangeShapeType="1"/>
            </p:cNvSpPr>
            <p:nvPr/>
          </p:nvSpPr>
          <p:spPr bwMode="auto">
            <a:xfrm>
              <a:off x="3696" y="1248"/>
              <a:ext cx="576" cy="720"/>
            </a:xfrm>
            <a:prstGeom prst="line">
              <a:avLst/>
            </a:prstGeom>
            <a:noFill/>
            <a:ln w="57150">
              <a:solidFill>
                <a:srgbClr val="FFCC00"/>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32" name="Line 29"/>
            <p:cNvSpPr>
              <a:spLocks noChangeShapeType="1"/>
            </p:cNvSpPr>
            <p:nvPr/>
          </p:nvSpPr>
          <p:spPr bwMode="auto">
            <a:xfrm flipV="1">
              <a:off x="4272" y="2160"/>
              <a:ext cx="624" cy="624"/>
            </a:xfrm>
            <a:prstGeom prst="line">
              <a:avLst/>
            </a:prstGeom>
            <a:noFill/>
            <a:ln w="57150">
              <a:solidFill>
                <a:srgbClr val="FFCC00"/>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33" name="Line 30"/>
            <p:cNvSpPr>
              <a:spLocks noChangeShapeType="1"/>
            </p:cNvSpPr>
            <p:nvPr/>
          </p:nvSpPr>
          <p:spPr bwMode="auto">
            <a:xfrm flipH="1" flipV="1">
              <a:off x="3936" y="3264"/>
              <a:ext cx="336" cy="384"/>
            </a:xfrm>
            <a:prstGeom prst="line">
              <a:avLst/>
            </a:prstGeom>
            <a:noFill/>
            <a:ln w="57150">
              <a:solidFill>
                <a:srgbClr val="FFCC00"/>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34" name="Line 31"/>
            <p:cNvSpPr>
              <a:spLocks noChangeShapeType="1"/>
            </p:cNvSpPr>
            <p:nvPr/>
          </p:nvSpPr>
          <p:spPr bwMode="auto">
            <a:xfrm flipH="1" flipV="1">
              <a:off x="3888" y="2592"/>
              <a:ext cx="48" cy="672"/>
            </a:xfrm>
            <a:prstGeom prst="line">
              <a:avLst/>
            </a:prstGeom>
            <a:noFill/>
            <a:ln w="57150">
              <a:solidFill>
                <a:srgbClr val="FFCC00"/>
              </a:solidFill>
              <a:round/>
              <a:headEnd/>
              <a:tailEnd/>
            </a:ln>
          </p:spPr>
          <p:txBody>
            <a:bodyPr/>
            <a:lstStyle/>
            <a:p>
              <a:endParaRPr lang="en-US" dirty="0">
                <a:latin typeface="Arial" panose="020B0604020202020204" pitchFamily="34" charset="0"/>
                <a:cs typeface="Arial" panose="020B0604020202020204" pitchFamily="34" charset="0"/>
              </a:endParaRPr>
            </a:p>
          </p:txBody>
        </p:sp>
      </p:grpSp>
      <p:sp>
        <p:nvSpPr>
          <p:cNvPr id="35" name="Line 32"/>
          <p:cNvSpPr>
            <a:spLocks noChangeShapeType="1"/>
          </p:cNvSpPr>
          <p:nvPr/>
        </p:nvSpPr>
        <p:spPr bwMode="auto">
          <a:xfrm flipH="1">
            <a:off x="5757862" y="5105400"/>
            <a:ext cx="990600" cy="152400"/>
          </a:xfrm>
          <a:prstGeom prst="line">
            <a:avLst/>
          </a:prstGeom>
          <a:noFill/>
          <a:ln w="57150">
            <a:solidFill>
              <a:srgbClr val="FF99FF"/>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36" name="Rectangle 35"/>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1214575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10</a:t>
            </a:fld>
            <a:endParaRPr lang="en-US">
              <a:latin typeface="Calibri" panose="020F0502020204030204" pitchFamily="34" charset="0"/>
            </a:endParaRPr>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609600" y="1371600"/>
            <a:ext cx="3429000" cy="523220"/>
          </a:xfrm>
          <a:prstGeom prst="rect">
            <a:avLst/>
          </a:prstGeom>
          <a:noFill/>
        </p:spPr>
        <p:txBody>
          <a:bodyPr wrap="square" rtlCol="0">
            <a:spAutoFit/>
          </a:bodyPr>
          <a:lstStyle/>
          <a:p>
            <a:pPr marL="1257300" lvl="2" indent="-342900"/>
            <a:r>
              <a:rPr lang="en-US" sz="2800" dirty="0" smtClean="0">
                <a:latin typeface="Arial" panose="020B0604020202020204" pitchFamily="34" charset="0"/>
                <a:cs typeface="Arial" panose="020B0604020202020204" pitchFamily="34" charset="0"/>
              </a:rPr>
              <a:t>Divergence</a:t>
            </a:r>
          </a:p>
        </p:txBody>
      </p:sp>
      <p:sp>
        <p:nvSpPr>
          <p:cNvPr id="5" name="Rectangle 3"/>
          <p:cNvSpPr txBox="1">
            <a:spLocks noChangeArrowheads="1"/>
          </p:cNvSpPr>
          <p:nvPr/>
        </p:nvSpPr>
        <p:spPr>
          <a:xfrm>
            <a:off x="381000" y="2667000"/>
            <a:ext cx="4495800" cy="2438400"/>
          </a:xfrm>
          <a:prstGeom prst="rect">
            <a:avLst/>
          </a:prstGeom>
          <a:effectLst>
            <a:outerShdw dist="12700" algn="ctr" rotWithShape="0">
              <a:schemeClr val="bg2">
                <a:alpha val="50000"/>
              </a:schemeClr>
            </a:outerShdw>
          </a:effectLst>
        </p:spPr>
        <p:txBody>
          <a:bodyPr vert="horz" lIns="91440" tIns="45720" rIns="91440" bIns="45720" rtlCol="0">
            <a:normAutofit fontScale="925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A flag which defines the major and minor paths of a flow split (divergence).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800" dirty="0" smtClean="0">
                <a:latin typeface="Arial" panose="020B0604020202020204" pitchFamily="34" charset="0"/>
                <a:ea typeface="Tahoma" panose="020B0604030504040204" pitchFamily="34" charset="0"/>
                <a:cs typeface="Arial" panose="020B0604020202020204" pitchFamily="34" charset="0"/>
              </a:rPr>
              <a:t>1 = </a:t>
            </a:r>
            <a:r>
              <a:rPr lang="en-US" sz="2800" dirty="0" err="1" smtClean="0">
                <a:latin typeface="Arial" panose="020B0604020202020204" pitchFamily="34" charset="0"/>
                <a:ea typeface="Tahoma" panose="020B0604030504040204" pitchFamily="34" charset="0"/>
                <a:cs typeface="Arial" panose="020B0604020202020204" pitchFamily="34" charset="0"/>
              </a:rPr>
              <a:t>mainpath</a:t>
            </a:r>
            <a:endParaRPr lang="en-US" sz="2800" dirty="0" smtClean="0">
              <a:latin typeface="Arial" panose="020B0604020202020204" pitchFamily="34" charset="0"/>
              <a:ea typeface="Tahoma" panose="020B0604030504040204" pitchFamily="34" charset="0"/>
              <a:cs typeface="Arial" panose="020B0604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2 = </a:t>
            </a:r>
            <a:r>
              <a:rPr kumimoji="0" lang="en-US" sz="2800" b="0" i="0" u="none" strike="noStrike" kern="1200" cap="none" spc="0" normalizeH="0" baseline="0" noProof="0" dirty="0" err="1" smtClean="0">
                <a:ln>
                  <a:noFill/>
                </a:ln>
                <a:effectLst/>
                <a:uLnTx/>
                <a:uFillTx/>
                <a:latin typeface="Arial" panose="020B0604020202020204" pitchFamily="34" charset="0"/>
                <a:ea typeface="Tahoma" panose="020B0604030504040204" pitchFamily="34" charset="0"/>
                <a:cs typeface="Arial" panose="020B0604020202020204" pitchFamily="34" charset="0"/>
              </a:rPr>
              <a:t>minorpath</a:t>
            </a:r>
            <a:r>
              <a:rPr kumimoji="0" lang="en-US" sz="28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 </a:t>
            </a:r>
          </a:p>
        </p:txBody>
      </p:sp>
      <p:sp>
        <p:nvSpPr>
          <p:cNvPr id="6" name="Freeform 4"/>
          <p:cNvSpPr>
            <a:spLocks/>
          </p:cNvSpPr>
          <p:nvPr/>
        </p:nvSpPr>
        <p:spPr bwMode="auto">
          <a:xfrm>
            <a:off x="5424508" y="1639504"/>
            <a:ext cx="1139784" cy="1255720"/>
          </a:xfrm>
          <a:custGeom>
            <a:avLst/>
            <a:gdLst>
              <a:gd name="T0" fmla="*/ 0 w 736"/>
              <a:gd name="T1" fmla="*/ 2147483647 h 744"/>
              <a:gd name="T2" fmla="*/ 2147483647 w 736"/>
              <a:gd name="T3" fmla="*/ 2147483647 h 744"/>
              <a:gd name="T4" fmla="*/ 2147483647 w 736"/>
              <a:gd name="T5" fmla="*/ 2147483647 h 744"/>
              <a:gd name="T6" fmla="*/ 0 60000 65536"/>
              <a:gd name="T7" fmla="*/ 0 60000 65536"/>
              <a:gd name="T8" fmla="*/ 0 60000 65536"/>
              <a:gd name="T9" fmla="*/ 0 w 736"/>
              <a:gd name="T10" fmla="*/ 0 h 744"/>
              <a:gd name="T11" fmla="*/ 736 w 736"/>
              <a:gd name="T12" fmla="*/ 744 h 744"/>
            </a:gdLst>
            <a:ahLst/>
            <a:cxnLst>
              <a:cxn ang="T6">
                <a:pos x="T0" y="T1"/>
              </a:cxn>
              <a:cxn ang="T7">
                <a:pos x="T2" y="T3"/>
              </a:cxn>
              <a:cxn ang="T8">
                <a:pos x="T4" y="T5"/>
              </a:cxn>
            </a:cxnLst>
            <a:rect l="T9" t="T10" r="T11" b="T12"/>
            <a:pathLst>
              <a:path w="736" h="744">
                <a:moveTo>
                  <a:pt x="0" y="24"/>
                </a:moveTo>
                <a:cubicBezTo>
                  <a:pt x="256" y="12"/>
                  <a:pt x="512" y="0"/>
                  <a:pt x="624" y="120"/>
                </a:cubicBezTo>
                <a:cubicBezTo>
                  <a:pt x="736" y="240"/>
                  <a:pt x="664" y="640"/>
                  <a:pt x="672" y="744"/>
                </a:cubicBezTo>
              </a:path>
            </a:pathLst>
          </a:custGeom>
          <a:noFill/>
          <a:ln w="38100">
            <a:solidFill>
              <a:schemeClr val="tx1"/>
            </a:solidFill>
            <a:round/>
            <a:headEnd/>
            <a:tailEnd type="triangle" w="med" len="med"/>
          </a:ln>
        </p:spPr>
        <p:txBody>
          <a:bodyPr/>
          <a:lstStyle/>
          <a:p>
            <a:endParaRPr lang="en-US" sz="2800" b="1" dirty="0">
              <a:solidFill>
                <a:schemeClr val="hlink"/>
              </a:solidFill>
              <a:latin typeface="Arial" panose="020B0604020202020204" pitchFamily="34" charset="0"/>
              <a:cs typeface="Arial" panose="020B0604020202020204" pitchFamily="34" charset="0"/>
            </a:endParaRPr>
          </a:p>
        </p:txBody>
      </p:sp>
      <p:sp>
        <p:nvSpPr>
          <p:cNvPr id="7" name="Freeform 5"/>
          <p:cNvSpPr>
            <a:spLocks/>
          </p:cNvSpPr>
          <p:nvPr/>
        </p:nvSpPr>
        <p:spPr bwMode="auto">
          <a:xfrm>
            <a:off x="6175932" y="2816993"/>
            <a:ext cx="297336" cy="1377242"/>
          </a:xfrm>
          <a:custGeom>
            <a:avLst/>
            <a:gdLst>
              <a:gd name="T0" fmla="*/ 2147483647 w 192"/>
              <a:gd name="T1" fmla="*/ 0 h 816"/>
              <a:gd name="T2" fmla="*/ 0 w 192"/>
              <a:gd name="T3" fmla="*/ 2147483647 h 816"/>
              <a:gd name="T4" fmla="*/ 2147483647 w 192"/>
              <a:gd name="T5" fmla="*/ 2147483647 h 816"/>
              <a:gd name="T6" fmla="*/ 0 60000 65536"/>
              <a:gd name="T7" fmla="*/ 0 60000 65536"/>
              <a:gd name="T8" fmla="*/ 0 60000 65536"/>
              <a:gd name="T9" fmla="*/ 0 w 192"/>
              <a:gd name="T10" fmla="*/ 0 h 816"/>
              <a:gd name="T11" fmla="*/ 192 w 192"/>
              <a:gd name="T12" fmla="*/ 816 h 816"/>
            </a:gdLst>
            <a:ahLst/>
            <a:cxnLst>
              <a:cxn ang="T6">
                <a:pos x="T0" y="T1"/>
              </a:cxn>
              <a:cxn ang="T7">
                <a:pos x="T2" y="T3"/>
              </a:cxn>
              <a:cxn ang="T8">
                <a:pos x="T4" y="T5"/>
              </a:cxn>
            </a:cxnLst>
            <a:rect l="T9" t="T10" r="T11" b="T12"/>
            <a:pathLst>
              <a:path w="192" h="816">
                <a:moveTo>
                  <a:pt x="192" y="0"/>
                </a:moveTo>
                <a:cubicBezTo>
                  <a:pt x="96" y="100"/>
                  <a:pt x="0" y="200"/>
                  <a:pt x="0" y="336"/>
                </a:cubicBezTo>
                <a:cubicBezTo>
                  <a:pt x="0" y="472"/>
                  <a:pt x="96" y="644"/>
                  <a:pt x="192" y="816"/>
                </a:cubicBezTo>
              </a:path>
            </a:pathLst>
          </a:custGeom>
          <a:noFill/>
          <a:ln w="38100">
            <a:solidFill>
              <a:schemeClr val="tx1"/>
            </a:solidFill>
            <a:round/>
            <a:headEnd/>
            <a:tailEnd type="triangle" w="med" len="med"/>
          </a:ln>
        </p:spPr>
        <p:txBody>
          <a:bodyPr/>
          <a:lstStyle/>
          <a:p>
            <a:endParaRPr lang="en-US" sz="2800" b="1" dirty="0">
              <a:solidFill>
                <a:schemeClr val="hlink"/>
              </a:solidFill>
              <a:latin typeface="Arial" panose="020B0604020202020204" pitchFamily="34" charset="0"/>
              <a:cs typeface="Arial" panose="020B0604020202020204" pitchFamily="34" charset="0"/>
            </a:endParaRPr>
          </a:p>
        </p:txBody>
      </p:sp>
      <p:sp>
        <p:nvSpPr>
          <p:cNvPr id="8" name="Freeform 6"/>
          <p:cNvSpPr>
            <a:spLocks/>
          </p:cNvSpPr>
          <p:nvPr/>
        </p:nvSpPr>
        <p:spPr bwMode="auto">
          <a:xfrm>
            <a:off x="6181531" y="4122022"/>
            <a:ext cx="743338" cy="1053184"/>
          </a:xfrm>
          <a:custGeom>
            <a:avLst/>
            <a:gdLst>
              <a:gd name="T0" fmla="*/ 2147483647 w 480"/>
              <a:gd name="T1" fmla="*/ 0 h 624"/>
              <a:gd name="T2" fmla="*/ 2147483647 w 480"/>
              <a:gd name="T3" fmla="*/ 2147483647 h 624"/>
              <a:gd name="T4" fmla="*/ 2147483647 w 480"/>
              <a:gd name="T5" fmla="*/ 2147483647 h 624"/>
              <a:gd name="T6" fmla="*/ 0 60000 65536"/>
              <a:gd name="T7" fmla="*/ 0 60000 65536"/>
              <a:gd name="T8" fmla="*/ 0 60000 65536"/>
              <a:gd name="T9" fmla="*/ 0 w 480"/>
              <a:gd name="T10" fmla="*/ 0 h 624"/>
              <a:gd name="T11" fmla="*/ 480 w 480"/>
              <a:gd name="T12" fmla="*/ 624 h 624"/>
            </a:gdLst>
            <a:ahLst/>
            <a:cxnLst>
              <a:cxn ang="T6">
                <a:pos x="T0" y="T1"/>
              </a:cxn>
              <a:cxn ang="T7">
                <a:pos x="T2" y="T3"/>
              </a:cxn>
              <a:cxn ang="T8">
                <a:pos x="T4" y="T5"/>
              </a:cxn>
            </a:cxnLst>
            <a:rect l="T9" t="T10" r="T11" b="T12"/>
            <a:pathLst>
              <a:path w="480" h="624">
                <a:moveTo>
                  <a:pt x="192" y="0"/>
                </a:moveTo>
                <a:cubicBezTo>
                  <a:pt x="96" y="116"/>
                  <a:pt x="0" y="232"/>
                  <a:pt x="48" y="336"/>
                </a:cubicBezTo>
                <a:cubicBezTo>
                  <a:pt x="96" y="440"/>
                  <a:pt x="288" y="532"/>
                  <a:pt x="480" y="624"/>
                </a:cubicBezTo>
              </a:path>
            </a:pathLst>
          </a:custGeom>
          <a:noFill/>
          <a:ln w="38100">
            <a:solidFill>
              <a:srgbClr val="00CC99"/>
            </a:solidFill>
            <a:round/>
            <a:headEnd/>
            <a:tailEnd type="triangle" w="med" len="med"/>
          </a:ln>
        </p:spPr>
        <p:txBody>
          <a:bodyPr/>
          <a:lstStyle/>
          <a:p>
            <a:endParaRPr lang="en-US" sz="2800" b="1" dirty="0">
              <a:solidFill>
                <a:srgbClr val="00CC67"/>
              </a:solidFill>
              <a:latin typeface="Arial" panose="020B0604020202020204" pitchFamily="34" charset="0"/>
              <a:cs typeface="Arial" panose="020B0604020202020204" pitchFamily="34" charset="0"/>
            </a:endParaRPr>
          </a:p>
        </p:txBody>
      </p:sp>
      <p:sp>
        <p:nvSpPr>
          <p:cNvPr id="9" name="Freeform 7"/>
          <p:cNvSpPr>
            <a:spLocks/>
          </p:cNvSpPr>
          <p:nvPr/>
        </p:nvSpPr>
        <p:spPr bwMode="auto">
          <a:xfrm>
            <a:off x="6483532" y="4122022"/>
            <a:ext cx="520336" cy="1053184"/>
          </a:xfrm>
          <a:custGeom>
            <a:avLst/>
            <a:gdLst>
              <a:gd name="T0" fmla="*/ 0 w 336"/>
              <a:gd name="T1" fmla="*/ 0 h 624"/>
              <a:gd name="T2" fmla="*/ 2147483647 w 336"/>
              <a:gd name="T3" fmla="*/ 2147483647 h 624"/>
              <a:gd name="T4" fmla="*/ 2147483647 w 336"/>
              <a:gd name="T5" fmla="*/ 2147483647 h 624"/>
              <a:gd name="T6" fmla="*/ 0 60000 65536"/>
              <a:gd name="T7" fmla="*/ 0 60000 65536"/>
              <a:gd name="T8" fmla="*/ 0 60000 65536"/>
              <a:gd name="T9" fmla="*/ 0 w 336"/>
              <a:gd name="T10" fmla="*/ 0 h 624"/>
              <a:gd name="T11" fmla="*/ 336 w 336"/>
              <a:gd name="T12" fmla="*/ 624 h 624"/>
            </a:gdLst>
            <a:ahLst/>
            <a:cxnLst>
              <a:cxn ang="T6">
                <a:pos x="T0" y="T1"/>
              </a:cxn>
              <a:cxn ang="T7">
                <a:pos x="T2" y="T3"/>
              </a:cxn>
              <a:cxn ang="T8">
                <a:pos x="T4" y="T5"/>
              </a:cxn>
            </a:cxnLst>
            <a:rect l="T9" t="T10" r="T11" b="T12"/>
            <a:pathLst>
              <a:path w="336" h="624">
                <a:moveTo>
                  <a:pt x="0" y="0"/>
                </a:moveTo>
                <a:cubicBezTo>
                  <a:pt x="120" y="68"/>
                  <a:pt x="240" y="136"/>
                  <a:pt x="288" y="240"/>
                </a:cubicBezTo>
                <a:cubicBezTo>
                  <a:pt x="336" y="344"/>
                  <a:pt x="312" y="484"/>
                  <a:pt x="288" y="624"/>
                </a:cubicBezTo>
              </a:path>
            </a:pathLst>
          </a:custGeom>
          <a:noFill/>
          <a:ln w="38100">
            <a:solidFill>
              <a:srgbClr val="FFFF19"/>
            </a:solidFill>
            <a:round/>
            <a:headEnd/>
            <a:tailEnd type="triangle" w="med" len="med"/>
          </a:ln>
        </p:spPr>
        <p:txBody>
          <a:bodyPr/>
          <a:lstStyle/>
          <a:p>
            <a:endParaRPr lang="en-US" sz="2800" b="1" dirty="0">
              <a:solidFill>
                <a:srgbClr val="FFFF19"/>
              </a:solidFill>
              <a:latin typeface="Arial" panose="020B0604020202020204" pitchFamily="34" charset="0"/>
              <a:cs typeface="Arial" panose="020B0604020202020204" pitchFamily="34" charset="0"/>
            </a:endParaRPr>
          </a:p>
        </p:txBody>
      </p:sp>
      <p:sp>
        <p:nvSpPr>
          <p:cNvPr id="10" name="Freeform 8"/>
          <p:cNvSpPr>
            <a:spLocks/>
          </p:cNvSpPr>
          <p:nvPr/>
        </p:nvSpPr>
        <p:spPr bwMode="auto">
          <a:xfrm>
            <a:off x="6725609" y="5117436"/>
            <a:ext cx="582282" cy="891156"/>
          </a:xfrm>
          <a:custGeom>
            <a:avLst/>
            <a:gdLst>
              <a:gd name="T0" fmla="*/ 2147483647 w 376"/>
              <a:gd name="T1" fmla="*/ 0 h 528"/>
              <a:gd name="T2" fmla="*/ 2147483647 w 376"/>
              <a:gd name="T3" fmla="*/ 2147483647 h 528"/>
              <a:gd name="T4" fmla="*/ 2147483647 w 376"/>
              <a:gd name="T5" fmla="*/ 2147483647 h 528"/>
              <a:gd name="T6" fmla="*/ 0 60000 65536"/>
              <a:gd name="T7" fmla="*/ 0 60000 65536"/>
              <a:gd name="T8" fmla="*/ 0 60000 65536"/>
              <a:gd name="T9" fmla="*/ 0 w 376"/>
              <a:gd name="T10" fmla="*/ 0 h 528"/>
              <a:gd name="T11" fmla="*/ 376 w 376"/>
              <a:gd name="T12" fmla="*/ 528 h 528"/>
            </a:gdLst>
            <a:ahLst/>
            <a:cxnLst>
              <a:cxn ang="T6">
                <a:pos x="T0" y="T1"/>
              </a:cxn>
              <a:cxn ang="T7">
                <a:pos x="T2" y="T3"/>
              </a:cxn>
              <a:cxn ang="T8">
                <a:pos x="T4" y="T5"/>
              </a:cxn>
            </a:cxnLst>
            <a:rect l="T9" t="T10" r="T11" b="T12"/>
            <a:pathLst>
              <a:path w="376" h="528">
                <a:moveTo>
                  <a:pt x="136" y="0"/>
                </a:moveTo>
                <a:cubicBezTo>
                  <a:pt x="68" y="172"/>
                  <a:pt x="0" y="344"/>
                  <a:pt x="40" y="432"/>
                </a:cubicBezTo>
                <a:cubicBezTo>
                  <a:pt x="80" y="520"/>
                  <a:pt x="228" y="524"/>
                  <a:pt x="376" y="528"/>
                </a:cubicBezTo>
              </a:path>
            </a:pathLst>
          </a:custGeom>
          <a:noFill/>
          <a:ln w="38100">
            <a:solidFill>
              <a:schemeClr val="tx1"/>
            </a:solidFill>
            <a:round/>
            <a:headEnd/>
            <a:tailEnd type="triangle" w="med" len="med"/>
          </a:ln>
        </p:spPr>
        <p:txBody>
          <a:bodyPr/>
          <a:lstStyle/>
          <a:p>
            <a:endParaRPr lang="en-US" sz="2800" b="1" dirty="0">
              <a:solidFill>
                <a:schemeClr val="hlink"/>
              </a:solidFill>
              <a:latin typeface="Arial" panose="020B0604020202020204" pitchFamily="34" charset="0"/>
              <a:cs typeface="Arial" panose="020B0604020202020204" pitchFamily="34" charset="0"/>
            </a:endParaRPr>
          </a:p>
        </p:txBody>
      </p:sp>
      <p:sp>
        <p:nvSpPr>
          <p:cNvPr id="11" name="Freeform 9"/>
          <p:cNvSpPr>
            <a:spLocks/>
          </p:cNvSpPr>
          <p:nvPr/>
        </p:nvSpPr>
        <p:spPr bwMode="auto">
          <a:xfrm>
            <a:off x="6483532" y="2620889"/>
            <a:ext cx="520336" cy="283550"/>
          </a:xfrm>
          <a:custGeom>
            <a:avLst/>
            <a:gdLst>
              <a:gd name="T0" fmla="*/ 0 w 336"/>
              <a:gd name="T1" fmla="*/ 2147483647 h 168"/>
              <a:gd name="T2" fmla="*/ 2147483647 w 336"/>
              <a:gd name="T3" fmla="*/ 2147483647 h 168"/>
              <a:gd name="T4" fmla="*/ 2147483647 w 336"/>
              <a:gd name="T5" fmla="*/ 0 h 168"/>
              <a:gd name="T6" fmla="*/ 0 60000 65536"/>
              <a:gd name="T7" fmla="*/ 0 60000 65536"/>
              <a:gd name="T8" fmla="*/ 0 60000 65536"/>
              <a:gd name="T9" fmla="*/ 0 w 336"/>
              <a:gd name="T10" fmla="*/ 0 h 168"/>
              <a:gd name="T11" fmla="*/ 336 w 336"/>
              <a:gd name="T12" fmla="*/ 168 h 168"/>
            </a:gdLst>
            <a:ahLst/>
            <a:cxnLst>
              <a:cxn ang="T6">
                <a:pos x="T0" y="T1"/>
              </a:cxn>
              <a:cxn ang="T7">
                <a:pos x="T2" y="T3"/>
              </a:cxn>
              <a:cxn ang="T8">
                <a:pos x="T4" y="T5"/>
              </a:cxn>
            </a:cxnLst>
            <a:rect l="T9" t="T10" r="T11" b="T12"/>
            <a:pathLst>
              <a:path w="336" h="168">
                <a:moveTo>
                  <a:pt x="0" y="144"/>
                </a:moveTo>
                <a:cubicBezTo>
                  <a:pt x="44" y="156"/>
                  <a:pt x="88" y="168"/>
                  <a:pt x="144" y="144"/>
                </a:cubicBezTo>
                <a:cubicBezTo>
                  <a:pt x="200" y="120"/>
                  <a:pt x="268" y="60"/>
                  <a:pt x="336" y="0"/>
                </a:cubicBezTo>
              </a:path>
            </a:pathLst>
          </a:custGeom>
          <a:noFill/>
          <a:ln w="38100">
            <a:solidFill>
              <a:srgbClr val="FFFF19"/>
            </a:solidFill>
            <a:round/>
            <a:headEnd type="triangle" w="med" len="med"/>
            <a:tailEnd/>
          </a:ln>
        </p:spPr>
        <p:txBody>
          <a:bodyPr/>
          <a:lstStyle/>
          <a:p>
            <a:endParaRPr lang="en-US" sz="2800" b="1" dirty="0">
              <a:solidFill>
                <a:srgbClr val="FFFF19"/>
              </a:solidFill>
              <a:latin typeface="Arial" panose="020B0604020202020204" pitchFamily="34" charset="0"/>
              <a:cs typeface="Arial" panose="020B0604020202020204" pitchFamily="34" charset="0"/>
            </a:endParaRPr>
          </a:p>
        </p:txBody>
      </p:sp>
      <p:sp>
        <p:nvSpPr>
          <p:cNvPr id="12" name="Freeform 10"/>
          <p:cNvSpPr>
            <a:spLocks/>
          </p:cNvSpPr>
          <p:nvPr/>
        </p:nvSpPr>
        <p:spPr bwMode="auto">
          <a:xfrm>
            <a:off x="7022686" y="1371600"/>
            <a:ext cx="978728" cy="1296228"/>
          </a:xfrm>
          <a:custGeom>
            <a:avLst/>
            <a:gdLst>
              <a:gd name="T0" fmla="*/ 0 w 632"/>
              <a:gd name="T1" fmla="*/ 2147483647 h 768"/>
              <a:gd name="T2" fmla="*/ 2147483647 w 632"/>
              <a:gd name="T3" fmla="*/ 2147483647 h 768"/>
              <a:gd name="T4" fmla="*/ 2147483647 w 632"/>
              <a:gd name="T5" fmla="*/ 0 h 768"/>
              <a:gd name="T6" fmla="*/ 0 60000 65536"/>
              <a:gd name="T7" fmla="*/ 0 60000 65536"/>
              <a:gd name="T8" fmla="*/ 0 60000 65536"/>
              <a:gd name="T9" fmla="*/ 0 w 632"/>
              <a:gd name="T10" fmla="*/ 0 h 768"/>
              <a:gd name="T11" fmla="*/ 632 w 632"/>
              <a:gd name="T12" fmla="*/ 768 h 768"/>
            </a:gdLst>
            <a:ahLst/>
            <a:cxnLst>
              <a:cxn ang="T6">
                <a:pos x="T0" y="T1"/>
              </a:cxn>
              <a:cxn ang="T7">
                <a:pos x="T2" y="T3"/>
              </a:cxn>
              <a:cxn ang="T8">
                <a:pos x="T4" y="T5"/>
              </a:cxn>
            </a:cxnLst>
            <a:rect l="T9" t="T10" r="T11" b="T12"/>
            <a:pathLst>
              <a:path w="632" h="768">
                <a:moveTo>
                  <a:pt x="0" y="768"/>
                </a:moveTo>
                <a:cubicBezTo>
                  <a:pt x="212" y="712"/>
                  <a:pt x="424" y="656"/>
                  <a:pt x="528" y="528"/>
                </a:cubicBezTo>
                <a:cubicBezTo>
                  <a:pt x="632" y="400"/>
                  <a:pt x="628" y="200"/>
                  <a:pt x="624" y="0"/>
                </a:cubicBezTo>
              </a:path>
            </a:pathLst>
          </a:custGeom>
          <a:noFill/>
          <a:ln w="38100">
            <a:solidFill>
              <a:schemeClr val="tx1"/>
            </a:solidFill>
            <a:round/>
            <a:headEnd type="triangle" w="med" len="med"/>
            <a:tailEnd/>
          </a:ln>
        </p:spPr>
        <p:txBody>
          <a:bodyPr/>
          <a:lstStyle/>
          <a:p>
            <a:endParaRPr lang="en-US" sz="2800" b="1" dirty="0">
              <a:solidFill>
                <a:schemeClr val="hlink"/>
              </a:solidFill>
              <a:latin typeface="Arial" panose="020B0604020202020204" pitchFamily="34" charset="0"/>
              <a:cs typeface="Arial" panose="020B0604020202020204" pitchFamily="34" charset="0"/>
            </a:endParaRPr>
          </a:p>
        </p:txBody>
      </p:sp>
      <p:sp>
        <p:nvSpPr>
          <p:cNvPr id="13" name="Freeform 11"/>
          <p:cNvSpPr>
            <a:spLocks/>
          </p:cNvSpPr>
          <p:nvPr/>
        </p:nvSpPr>
        <p:spPr bwMode="auto">
          <a:xfrm>
            <a:off x="7033572" y="2535437"/>
            <a:ext cx="1845956" cy="3159554"/>
          </a:xfrm>
          <a:custGeom>
            <a:avLst/>
            <a:gdLst>
              <a:gd name="T0" fmla="*/ 0 w 1192"/>
              <a:gd name="T1" fmla="*/ 0 h 1872"/>
              <a:gd name="T2" fmla="*/ 2147483647 w 1192"/>
              <a:gd name="T3" fmla="*/ 2147483647 h 1872"/>
              <a:gd name="T4" fmla="*/ 2147483647 w 1192"/>
              <a:gd name="T5" fmla="*/ 2147483647 h 1872"/>
              <a:gd name="T6" fmla="*/ 0 60000 65536"/>
              <a:gd name="T7" fmla="*/ 0 60000 65536"/>
              <a:gd name="T8" fmla="*/ 0 60000 65536"/>
              <a:gd name="T9" fmla="*/ 0 w 1192"/>
              <a:gd name="T10" fmla="*/ 0 h 1872"/>
              <a:gd name="T11" fmla="*/ 1192 w 1192"/>
              <a:gd name="T12" fmla="*/ 1872 h 1872"/>
            </a:gdLst>
            <a:ahLst/>
            <a:cxnLst>
              <a:cxn ang="T6">
                <a:pos x="T0" y="T1"/>
              </a:cxn>
              <a:cxn ang="T7">
                <a:pos x="T2" y="T3"/>
              </a:cxn>
              <a:cxn ang="T8">
                <a:pos x="T4" y="T5"/>
              </a:cxn>
            </a:cxnLst>
            <a:rect l="T9" t="T10" r="T11" b="T12"/>
            <a:pathLst>
              <a:path w="1192" h="1872">
                <a:moveTo>
                  <a:pt x="0" y="0"/>
                </a:moveTo>
                <a:cubicBezTo>
                  <a:pt x="412" y="396"/>
                  <a:pt x="824" y="792"/>
                  <a:pt x="1008" y="1104"/>
                </a:cubicBezTo>
                <a:cubicBezTo>
                  <a:pt x="1192" y="1416"/>
                  <a:pt x="1148" y="1644"/>
                  <a:pt x="1104" y="1872"/>
                </a:cubicBezTo>
              </a:path>
            </a:pathLst>
          </a:custGeom>
          <a:noFill/>
          <a:ln w="28575">
            <a:solidFill>
              <a:srgbClr val="00CC99"/>
            </a:solidFill>
            <a:round/>
            <a:headEnd/>
            <a:tailEnd type="triangle" w="med" len="med"/>
          </a:ln>
        </p:spPr>
        <p:txBody>
          <a:bodyPr/>
          <a:lstStyle/>
          <a:p>
            <a:endParaRPr lang="en-US" sz="2800" b="1" dirty="0">
              <a:solidFill>
                <a:srgbClr val="00CC67"/>
              </a:solidFill>
              <a:latin typeface="Arial" panose="020B0604020202020204" pitchFamily="34" charset="0"/>
              <a:cs typeface="Arial" panose="020B0604020202020204" pitchFamily="34" charset="0"/>
            </a:endParaRPr>
          </a:p>
        </p:txBody>
      </p:sp>
      <p:sp>
        <p:nvSpPr>
          <p:cNvPr id="14" name="Text Box 12"/>
          <p:cNvSpPr txBox="1">
            <a:spLocks noChangeArrowheads="1"/>
          </p:cNvSpPr>
          <p:nvPr/>
        </p:nvSpPr>
        <p:spPr bwMode="auto">
          <a:xfrm>
            <a:off x="7990199" y="1958716"/>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latin typeface="Arial" panose="020B0604020202020204" pitchFamily="34" charset="0"/>
                <a:cs typeface="Arial" panose="020B0604020202020204" pitchFamily="34" charset="0"/>
              </a:rPr>
              <a:t>0</a:t>
            </a:r>
          </a:p>
        </p:txBody>
      </p:sp>
      <p:sp>
        <p:nvSpPr>
          <p:cNvPr id="15" name="Text Box 13"/>
          <p:cNvSpPr txBox="1">
            <a:spLocks noChangeArrowheads="1"/>
          </p:cNvSpPr>
          <p:nvPr/>
        </p:nvSpPr>
        <p:spPr bwMode="auto">
          <a:xfrm>
            <a:off x="8285474" y="35414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solidFill>
                  <a:srgbClr val="00CC67"/>
                </a:solidFill>
                <a:latin typeface="Arial" panose="020B0604020202020204" pitchFamily="34" charset="0"/>
                <a:cs typeface="Arial" panose="020B0604020202020204" pitchFamily="34" charset="0"/>
              </a:rPr>
              <a:t>2</a:t>
            </a:r>
          </a:p>
        </p:txBody>
      </p:sp>
      <p:sp>
        <p:nvSpPr>
          <p:cNvPr id="16" name="Text Box 14"/>
          <p:cNvSpPr txBox="1">
            <a:spLocks noChangeArrowheads="1"/>
          </p:cNvSpPr>
          <p:nvPr/>
        </p:nvSpPr>
        <p:spPr bwMode="auto">
          <a:xfrm>
            <a:off x="5872474" y="45320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solidFill>
                  <a:srgbClr val="00CC67"/>
                </a:solidFill>
                <a:latin typeface="Arial" panose="020B0604020202020204" pitchFamily="34" charset="0"/>
                <a:cs typeface="Arial" panose="020B0604020202020204" pitchFamily="34" charset="0"/>
              </a:rPr>
              <a:t>2</a:t>
            </a:r>
          </a:p>
        </p:txBody>
      </p:sp>
      <p:sp>
        <p:nvSpPr>
          <p:cNvPr id="17" name="Text Box 15"/>
          <p:cNvSpPr txBox="1">
            <a:spLocks noChangeArrowheads="1"/>
          </p:cNvSpPr>
          <p:nvPr/>
        </p:nvSpPr>
        <p:spPr bwMode="auto">
          <a:xfrm>
            <a:off x="6532874" y="1850766"/>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latin typeface="Arial" panose="020B0604020202020204" pitchFamily="34" charset="0"/>
                <a:cs typeface="Arial" panose="020B0604020202020204" pitchFamily="34" charset="0"/>
              </a:rPr>
              <a:t>0</a:t>
            </a:r>
          </a:p>
        </p:txBody>
      </p:sp>
      <p:sp>
        <p:nvSpPr>
          <p:cNvPr id="19" name="Text Box 16"/>
          <p:cNvSpPr txBox="1">
            <a:spLocks noChangeArrowheads="1"/>
          </p:cNvSpPr>
          <p:nvPr/>
        </p:nvSpPr>
        <p:spPr bwMode="auto">
          <a:xfrm>
            <a:off x="6253474" y="33128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latin typeface="Arial" panose="020B0604020202020204" pitchFamily="34" charset="0"/>
                <a:cs typeface="Arial" panose="020B0604020202020204" pitchFamily="34" charset="0"/>
              </a:rPr>
              <a:t>0</a:t>
            </a:r>
          </a:p>
        </p:txBody>
      </p:sp>
      <p:sp>
        <p:nvSpPr>
          <p:cNvPr id="20" name="Text Box 17"/>
          <p:cNvSpPr txBox="1">
            <a:spLocks noChangeArrowheads="1"/>
          </p:cNvSpPr>
          <p:nvPr/>
        </p:nvSpPr>
        <p:spPr bwMode="auto">
          <a:xfrm>
            <a:off x="6786874" y="54464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latin typeface="Arial" panose="020B0604020202020204" pitchFamily="34" charset="0"/>
                <a:cs typeface="Arial" panose="020B0604020202020204" pitchFamily="34" charset="0"/>
              </a:rPr>
              <a:t>0</a:t>
            </a:r>
          </a:p>
        </p:txBody>
      </p:sp>
      <p:sp>
        <p:nvSpPr>
          <p:cNvPr id="21" name="Text Box 18"/>
          <p:cNvSpPr txBox="1">
            <a:spLocks noChangeArrowheads="1"/>
          </p:cNvSpPr>
          <p:nvPr/>
        </p:nvSpPr>
        <p:spPr bwMode="auto">
          <a:xfrm>
            <a:off x="6634474" y="27794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solidFill>
                  <a:srgbClr val="FFFF19"/>
                </a:solidFill>
                <a:latin typeface="Arial" panose="020B0604020202020204" pitchFamily="34" charset="0"/>
                <a:cs typeface="Arial" panose="020B0604020202020204" pitchFamily="34" charset="0"/>
              </a:rPr>
              <a:t>1</a:t>
            </a:r>
          </a:p>
        </p:txBody>
      </p:sp>
      <p:sp>
        <p:nvSpPr>
          <p:cNvPr id="22" name="Text Box 19"/>
          <p:cNvSpPr txBox="1">
            <a:spLocks noChangeArrowheads="1"/>
          </p:cNvSpPr>
          <p:nvPr/>
        </p:nvSpPr>
        <p:spPr bwMode="auto">
          <a:xfrm>
            <a:off x="6939274" y="4379654"/>
            <a:ext cx="404190" cy="523220"/>
          </a:xfrm>
          <a:prstGeom prst="rect">
            <a:avLst/>
          </a:prstGeom>
          <a:noFill/>
          <a:ln w="9525">
            <a:noFill/>
            <a:miter lim="800000"/>
            <a:headEnd/>
            <a:tailEnd/>
          </a:ln>
          <a:effectLst/>
        </p:spPr>
        <p:txBody>
          <a:bodyPr wrap="square">
            <a:spAutoFit/>
          </a:bodyPr>
          <a:lstStyle/>
          <a:p>
            <a:pPr eaLnBrk="0" hangingPunct="0">
              <a:defRPr/>
            </a:pPr>
            <a:r>
              <a:rPr lang="en-US" sz="2800" b="1" dirty="0">
                <a:solidFill>
                  <a:srgbClr val="FFFF19"/>
                </a:solidFill>
                <a:latin typeface="Arial" panose="020B0604020202020204" pitchFamily="34" charset="0"/>
                <a:cs typeface="Arial" panose="020B0604020202020204" pitchFamily="34" charset="0"/>
              </a:rPr>
              <a:t>1</a:t>
            </a:r>
          </a:p>
        </p:txBody>
      </p:sp>
      <p:sp>
        <p:nvSpPr>
          <p:cNvPr id="23" name="Rectangle 22"/>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4243492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11</a:t>
            </a:fld>
            <a:endParaRPr lang="en-US">
              <a:latin typeface="Calibri" panose="020F0502020204030204" pitchFamily="34" charset="0"/>
            </a:endParaRPr>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5" name="Rectangle 2"/>
          <p:cNvSpPr txBox="1">
            <a:spLocks/>
          </p:cNvSpPr>
          <p:nvPr/>
        </p:nvSpPr>
        <p:spPr>
          <a:xfrm>
            <a:off x="381000" y="12954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effectLst/>
                <a:uLnTx/>
                <a:uFillTx/>
                <a:latin typeface="Arial" panose="020B0604020202020204" pitchFamily="34" charset="0"/>
                <a:ea typeface="+mj-ea"/>
                <a:cs typeface="Arial" panose="020B0604020202020204" pitchFamily="34" charset="0"/>
              </a:rPr>
              <a:t>MainPath</a:t>
            </a:r>
            <a:r>
              <a:rPr kumimoji="0" lang="en-US" sz="4400" b="0"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 Divergence Rules (1.0036)</a:t>
            </a:r>
          </a:p>
        </p:txBody>
      </p:sp>
      <p:sp>
        <p:nvSpPr>
          <p:cNvPr id="6" name="Rectangle 3"/>
          <p:cNvSpPr txBox="1">
            <a:spLocks noChangeArrowheads="1"/>
          </p:cNvSpPr>
          <p:nvPr/>
        </p:nvSpPr>
        <p:spPr>
          <a:xfrm>
            <a:off x="381000" y="2362200"/>
            <a:ext cx="8763000" cy="2438400"/>
          </a:xfrm>
          <a:prstGeom prst="rect">
            <a:avLst/>
          </a:prstGeom>
          <a:effectLst>
            <a:outerShdw dist="12700" algn="ctr" rotWithShape="0">
              <a:schemeClr val="bg2">
                <a:alpha val="50000"/>
              </a:schemeClr>
            </a:outerShdw>
          </a:effectLst>
        </p:spPr>
        <p:txBody>
          <a:bodyPr vert="horz" lIns="91440" tIns="45720" rIns="91440" bIns="45720" rtlCol="0">
            <a:noAutofit/>
          </a:bodyPr>
          <a:lstStyle/>
          <a:p>
            <a:pPr lvl="0" algn="l"/>
            <a:r>
              <a:rPr lang="en-US" sz="2000" dirty="0" smtClean="0">
                <a:latin typeface="Arial" panose="020B0604020202020204" pitchFamily="34" charset="0"/>
                <a:cs typeface="Arial" panose="020B0604020202020204" pitchFamily="34" charset="0"/>
              </a:rPr>
              <a:t>From </a:t>
            </a:r>
            <a:r>
              <a:rPr lang="en-US" sz="2000" dirty="0" err="1" smtClean="0">
                <a:latin typeface="Arial" panose="020B0604020202020204" pitchFamily="34" charset="0"/>
                <a:cs typeface="Arial" panose="020B0604020202020204" pitchFamily="34" charset="0"/>
              </a:rPr>
              <a:t>outflowing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comids</a:t>
            </a:r>
            <a:r>
              <a:rPr lang="en-US" sz="2000" dirty="0" smtClean="0">
                <a:latin typeface="Arial" panose="020B0604020202020204" pitchFamily="34" charset="0"/>
                <a:cs typeface="Arial" panose="020B0604020202020204" pitchFamily="34" charset="0"/>
              </a:rPr>
              <a:t> with a level that equals the minimum level value of all inflowing </a:t>
            </a:r>
            <a:r>
              <a:rPr lang="en-US" sz="2000" dirty="0" err="1" smtClean="0">
                <a:latin typeface="Arial" panose="020B0604020202020204" pitchFamily="34" charset="0"/>
                <a:cs typeface="Arial" panose="020B0604020202020204" pitchFamily="34" charset="0"/>
              </a:rPr>
              <a:t>comids</a:t>
            </a:r>
            <a:r>
              <a:rPr lang="en-US" sz="2000" dirty="0" smtClean="0">
                <a:latin typeface="Arial" panose="020B0604020202020204" pitchFamily="34" charset="0"/>
                <a:cs typeface="Arial" panose="020B0604020202020204" pitchFamily="34" charset="0"/>
              </a:rPr>
              <a:t>, select the minimum </a:t>
            </a:r>
            <a:r>
              <a:rPr lang="en-US" sz="2000" dirty="0" err="1" smtClean="0">
                <a:latin typeface="Arial" panose="020B0604020202020204" pitchFamily="34" charset="0"/>
                <a:cs typeface="Arial" panose="020B0604020202020204" pitchFamily="34" charset="0"/>
              </a:rPr>
              <a:t>comid</a:t>
            </a:r>
            <a:r>
              <a:rPr lang="en-US" sz="2000" dirty="0" smtClean="0">
                <a:latin typeface="Arial" panose="020B0604020202020204" pitchFamily="34" charset="0"/>
                <a:cs typeface="Arial" panose="020B0604020202020204" pitchFamily="34" charset="0"/>
              </a:rPr>
              <a:t> of the outflows that is: </a:t>
            </a:r>
          </a:p>
          <a:p>
            <a:pPr lvl="0" algn="l">
              <a:buFont typeface="Arial" pitchFamily="34" charset="0"/>
              <a:buChar char="•"/>
            </a:pPr>
            <a:r>
              <a:rPr lang="en-US" sz="2000" dirty="0" smtClean="0">
                <a:latin typeface="Arial" panose="020B0604020202020204" pitchFamily="34" charset="0"/>
                <a:cs typeface="Arial" panose="020B0604020202020204" pitchFamily="34" charset="0"/>
              </a:rPr>
              <a:t> name-matched </a:t>
            </a:r>
            <a:r>
              <a:rPr lang="en-US" sz="2000" dirty="0" err="1" smtClean="0">
                <a:latin typeface="Arial" panose="020B0604020202020204" pitchFamily="34" charset="0"/>
                <a:cs typeface="Arial" panose="020B0604020202020204" pitchFamily="34" charset="0"/>
              </a:rPr>
              <a:t>flowline</a:t>
            </a:r>
            <a:r>
              <a:rPr lang="en-US" sz="2000" dirty="0" smtClean="0">
                <a:latin typeface="Arial" panose="020B0604020202020204" pitchFamily="34" charset="0"/>
                <a:cs typeface="Arial" panose="020B0604020202020204" pitchFamily="34" charset="0"/>
              </a:rPr>
              <a:t>.</a:t>
            </a:r>
          </a:p>
          <a:p>
            <a:pPr algn="l">
              <a:buFont typeface="Arial" pitchFamily="34" charset="0"/>
              <a:buChar char="•"/>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DivFracMP</a:t>
            </a:r>
            <a:r>
              <a:rPr lang="en-US" sz="2000" dirty="0" smtClean="0">
                <a:latin typeface="Arial" panose="020B0604020202020204" pitchFamily="34" charset="0"/>
                <a:cs typeface="Arial" panose="020B0604020202020204" pitchFamily="34" charset="0"/>
              </a:rPr>
              <a:t> overrides, regardless of minimum level</a:t>
            </a:r>
          </a:p>
          <a:p>
            <a:pPr algn="l">
              <a:buFont typeface="Arial" pitchFamily="34" charset="0"/>
              <a:buChar char="•"/>
            </a:pPr>
            <a:r>
              <a:rPr lang="en-US" sz="2000" dirty="0" smtClean="0">
                <a:latin typeface="Arial" panose="020B0604020202020204" pitchFamily="34" charset="0"/>
                <a:cs typeface="Arial" panose="020B0604020202020204" pitchFamily="34" charset="0"/>
              </a:rPr>
              <a:t> named </a:t>
            </a:r>
            <a:r>
              <a:rPr lang="en-US" sz="2000" dirty="0" err="1" smtClean="0">
                <a:latin typeface="Arial" panose="020B0604020202020204" pitchFamily="34" charset="0"/>
                <a:cs typeface="Arial" panose="020B0604020202020204" pitchFamily="34" charset="0"/>
              </a:rPr>
              <a:t>flowline</a:t>
            </a:r>
            <a:r>
              <a:rPr lang="en-US" sz="2000" dirty="0" smtClean="0">
                <a:latin typeface="Arial" panose="020B0604020202020204" pitchFamily="34" charset="0"/>
                <a:cs typeface="Arial" panose="020B0604020202020204" pitchFamily="34" charset="0"/>
              </a:rPr>
              <a:t> that flows to coast.</a:t>
            </a:r>
          </a:p>
          <a:p>
            <a:pPr algn="l">
              <a:buFont typeface="Arial" pitchFamily="34" charset="0"/>
              <a:buChar char="•"/>
            </a:pPr>
            <a:r>
              <a:rPr lang="en-US" sz="2000" dirty="0" smtClean="0">
                <a:latin typeface="Arial" panose="020B0604020202020204" pitchFamily="34" charset="0"/>
                <a:cs typeface="Arial" panose="020B0604020202020204" pitchFamily="34" charset="0"/>
              </a:rPr>
              <a:t> unnamed </a:t>
            </a:r>
            <a:r>
              <a:rPr lang="en-US" sz="2000" dirty="0" err="1" smtClean="0">
                <a:latin typeface="Arial" panose="020B0604020202020204" pitchFamily="34" charset="0"/>
                <a:cs typeface="Arial" panose="020B0604020202020204" pitchFamily="34" charset="0"/>
              </a:rPr>
              <a:t>flowline</a:t>
            </a:r>
            <a:r>
              <a:rPr lang="en-US" sz="2000" dirty="0" smtClean="0">
                <a:latin typeface="Arial" panose="020B0604020202020204" pitchFamily="34" charset="0"/>
                <a:cs typeface="Arial" panose="020B0604020202020204" pitchFamily="34" charset="0"/>
              </a:rPr>
              <a:t> that flow to coast. </a:t>
            </a:r>
          </a:p>
          <a:p>
            <a:pPr lvl="0" algn="l">
              <a:buFont typeface="Arial" pitchFamily="34" charset="0"/>
              <a:buChar char="•"/>
            </a:pPr>
            <a:r>
              <a:rPr lang="en-US" sz="2000" dirty="0" smtClean="0">
                <a:latin typeface="Arial" panose="020B0604020202020204" pitchFamily="34" charset="0"/>
                <a:cs typeface="Arial" panose="020B0604020202020204" pitchFamily="34" charset="0"/>
              </a:rPr>
              <a:t> named </a:t>
            </a:r>
            <a:r>
              <a:rPr lang="en-US" sz="2000" dirty="0" err="1" smtClean="0">
                <a:latin typeface="Arial" panose="020B0604020202020204" pitchFamily="34" charset="0"/>
                <a:cs typeface="Arial" panose="020B0604020202020204" pitchFamily="34" charset="0"/>
              </a:rPr>
              <a:t>flowline</a:t>
            </a:r>
            <a:r>
              <a:rPr lang="en-US" sz="2000" dirty="0" smtClean="0">
                <a:latin typeface="Arial" panose="020B0604020202020204" pitchFamily="34" charset="0"/>
                <a:cs typeface="Arial" panose="020B0604020202020204" pitchFamily="34" charset="0"/>
              </a:rPr>
              <a:t>.</a:t>
            </a:r>
          </a:p>
          <a:p>
            <a:pPr lvl="0" algn="l">
              <a:buFont typeface="Arial" pitchFamily="34" charset="0"/>
              <a:buChar char="•"/>
            </a:pPr>
            <a:r>
              <a:rPr lang="en-US" sz="2000" dirty="0" smtClean="0">
                <a:latin typeface="Arial" panose="020B0604020202020204" pitchFamily="34" charset="0"/>
                <a:cs typeface="Arial" panose="020B0604020202020204" pitchFamily="34" charset="0"/>
              </a:rPr>
              <a:t> unnamed </a:t>
            </a:r>
            <a:r>
              <a:rPr lang="en-US" sz="2000" dirty="0" err="1" smtClean="0">
                <a:latin typeface="Arial" panose="020B0604020202020204" pitchFamily="34" charset="0"/>
                <a:cs typeface="Arial" panose="020B0604020202020204" pitchFamily="34" charset="0"/>
              </a:rPr>
              <a:t>flowline</a:t>
            </a:r>
            <a:r>
              <a:rPr lang="en-US" sz="2000" dirty="0" smtClean="0">
                <a:latin typeface="Arial" panose="020B0604020202020204" pitchFamily="34" charset="0"/>
                <a:cs typeface="Arial" panose="020B0604020202020204" pitchFamily="34" charset="0"/>
              </a:rPr>
              <a:t>.</a:t>
            </a:r>
          </a:p>
        </p:txBody>
      </p:sp>
      <p:sp>
        <p:nvSpPr>
          <p:cNvPr id="7" name="Rectangle 6"/>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87863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solidFill>
                  <a:schemeClr val="tx1"/>
                </a:solidFill>
                <a:effectLst/>
                <a:latin typeface="Arial" panose="020B0604020202020204" pitchFamily="34" charset="0"/>
                <a:cs typeface="Arial" panose="020B0604020202020204" pitchFamily="34" charset="0"/>
              </a:rPr>
              <a:t>NHDPlusV2 Navigation VAAs</a:t>
            </a:r>
            <a:endParaRPr lang="en-US" dirty="0">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304800" y="1219200"/>
            <a:ext cx="8610600" cy="523220"/>
          </a:xfrm>
          <a:prstGeom prst="rect">
            <a:avLst/>
          </a:prstGeom>
          <a:noFill/>
        </p:spPr>
        <p:txBody>
          <a:bodyPr wrap="square" rtlCol="0">
            <a:spAutoFit/>
          </a:bodyPr>
          <a:lstStyle/>
          <a:p>
            <a:pPr marL="1257300" lvl="2" indent="-342900"/>
            <a:r>
              <a:rPr lang="en-US" sz="2800" dirty="0" err="1" smtClean="0">
                <a:latin typeface="Arial" panose="020B0604020202020204" pitchFamily="34" charset="0"/>
                <a:cs typeface="Arial" panose="020B0604020202020204" pitchFamily="34" charset="0"/>
              </a:rPr>
              <a:t>Hydroseq</a:t>
            </a:r>
            <a:r>
              <a:rPr lang="en-US" sz="2800" dirty="0" smtClean="0">
                <a:latin typeface="Arial" panose="020B0604020202020204" pitchFamily="34" charset="0"/>
                <a:cs typeface="Arial" panose="020B0604020202020204" pitchFamily="34" charset="0"/>
              </a:rPr>
              <a:t> – Hydrologic Sequence Number</a:t>
            </a:r>
            <a:endParaRPr lang="en-US" sz="2400" dirty="0" smtClean="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57200" y="1981200"/>
            <a:ext cx="5791200" cy="4724400"/>
          </a:xfrm>
          <a:prstGeom prst="rect">
            <a:avLst/>
          </a:prstGeom>
          <a:effectLst>
            <a:outerShdw dist="12700" algn="ctr" rotWithShape="0">
              <a:schemeClr val="bg2">
                <a:alpha val="50000"/>
              </a:schemeClr>
            </a:outerShdw>
          </a:effectLst>
        </p:spPr>
        <p:txBody>
          <a:bodyPr vert="horz" lIns="91440" tIns="45720" rIns="91440" bIns="45720" rtlCol="0">
            <a:noAutofit/>
          </a:bodyPr>
          <a:lstStyle/>
          <a:p>
            <a:pPr marL="457200" marR="0" lvl="0" indent="-4572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Unique sequence number that places each stream flowline in hydrologic sequence</a:t>
            </a:r>
          </a:p>
          <a:p>
            <a:pPr marL="457200" marR="0" lvl="0" indent="-4572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Compact</a:t>
            </a:r>
            <a:r>
              <a:rPr kumimoji="0" lang="en-US" sz="2600" b="0" i="0" u="none" strike="noStrike" kern="1200" cap="none" spc="0" normalizeH="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 numbering system</a:t>
            </a:r>
            <a:endPar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endParaRPr>
          </a:p>
          <a:p>
            <a:pPr marL="457200" marR="0" lvl="0" indent="-457200" algn="l" defTabSz="914400" rtl="0" eaLnBrk="1" fontAlgn="auto" latinLnBrk="0" hangingPunct="1">
              <a:lnSpc>
                <a:spcPct val="80000"/>
              </a:lnSpc>
              <a:spcBef>
                <a:spcPct val="20000"/>
              </a:spcBef>
              <a:spcAft>
                <a:spcPts val="0"/>
              </a:spcAft>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At any flowline, all upstream flowlines have higher hydrologic sequence numbers and all downstream flowlines have lower hydrologic sequence numbers</a:t>
            </a:r>
          </a:p>
          <a:p>
            <a:pPr marL="457200" marR="0" lvl="0" indent="-4572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Ascending = downstream to up</a:t>
            </a:r>
          </a:p>
          <a:p>
            <a:pPr marL="457200" marR="0" lvl="0" indent="-4572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effectLst/>
                <a:uLnTx/>
                <a:uFillTx/>
                <a:latin typeface="Arial" panose="020B0604020202020204" pitchFamily="34" charset="0"/>
                <a:ea typeface="Tahoma" panose="020B0604030504040204" pitchFamily="34" charset="0"/>
                <a:cs typeface="Arial" panose="020B0604020202020204" pitchFamily="34" charset="0"/>
              </a:rPr>
              <a:t>Descending = upstream to down</a:t>
            </a:r>
          </a:p>
        </p:txBody>
      </p:sp>
      <p:sp>
        <p:nvSpPr>
          <p:cNvPr id="6" name="Line 4"/>
          <p:cNvSpPr>
            <a:spLocks noChangeShapeType="1"/>
          </p:cNvSpPr>
          <p:nvPr/>
        </p:nvSpPr>
        <p:spPr bwMode="auto">
          <a:xfrm>
            <a:off x="6604000" y="1981200"/>
            <a:ext cx="914400" cy="11430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7" name="Line 5"/>
          <p:cNvSpPr>
            <a:spLocks noChangeShapeType="1"/>
          </p:cNvSpPr>
          <p:nvPr/>
        </p:nvSpPr>
        <p:spPr bwMode="auto">
          <a:xfrm flipV="1">
            <a:off x="7518400" y="1905000"/>
            <a:ext cx="990600" cy="12192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8" name="Line 6"/>
          <p:cNvSpPr>
            <a:spLocks noChangeShapeType="1"/>
          </p:cNvSpPr>
          <p:nvPr/>
        </p:nvSpPr>
        <p:spPr bwMode="auto">
          <a:xfrm>
            <a:off x="7518400" y="3124200"/>
            <a:ext cx="0" cy="12954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9" name="Line 7"/>
          <p:cNvSpPr>
            <a:spLocks noChangeShapeType="1"/>
          </p:cNvSpPr>
          <p:nvPr/>
        </p:nvSpPr>
        <p:spPr bwMode="auto">
          <a:xfrm flipV="1">
            <a:off x="7518400" y="3429000"/>
            <a:ext cx="990600" cy="9906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0" name="Line 8"/>
          <p:cNvSpPr>
            <a:spLocks noChangeShapeType="1"/>
          </p:cNvSpPr>
          <p:nvPr/>
        </p:nvSpPr>
        <p:spPr bwMode="auto">
          <a:xfrm>
            <a:off x="7518400" y="4419600"/>
            <a:ext cx="0" cy="13716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1" name="Line 9"/>
          <p:cNvSpPr>
            <a:spLocks noChangeShapeType="1"/>
          </p:cNvSpPr>
          <p:nvPr/>
        </p:nvSpPr>
        <p:spPr bwMode="auto">
          <a:xfrm flipH="1" flipV="1">
            <a:off x="6985000" y="5181600"/>
            <a:ext cx="533400" cy="6096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2" name="Line 10"/>
          <p:cNvSpPr>
            <a:spLocks noChangeShapeType="1"/>
          </p:cNvSpPr>
          <p:nvPr/>
        </p:nvSpPr>
        <p:spPr bwMode="auto">
          <a:xfrm flipH="1" flipV="1">
            <a:off x="6908800" y="4114800"/>
            <a:ext cx="76200" cy="10668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3" name="Line 11"/>
          <p:cNvSpPr>
            <a:spLocks noChangeShapeType="1"/>
          </p:cNvSpPr>
          <p:nvPr/>
        </p:nvSpPr>
        <p:spPr bwMode="auto">
          <a:xfrm flipH="1">
            <a:off x="5994400" y="5181600"/>
            <a:ext cx="990600" cy="1524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4" name="Line 12"/>
          <p:cNvSpPr>
            <a:spLocks noChangeShapeType="1"/>
          </p:cNvSpPr>
          <p:nvPr/>
        </p:nvSpPr>
        <p:spPr bwMode="auto">
          <a:xfrm>
            <a:off x="7518400" y="5791200"/>
            <a:ext cx="0" cy="762000"/>
          </a:xfrm>
          <a:prstGeom prst="line">
            <a:avLst/>
          </a:prstGeom>
          <a:noFill/>
          <a:ln w="2857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5" name="Text Box 13"/>
          <p:cNvSpPr txBox="1">
            <a:spLocks noChangeArrowheads="1"/>
          </p:cNvSpPr>
          <p:nvPr/>
        </p:nvSpPr>
        <p:spPr bwMode="auto">
          <a:xfrm>
            <a:off x="8218848" y="248920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9</a:t>
            </a:r>
          </a:p>
        </p:txBody>
      </p:sp>
      <p:sp>
        <p:nvSpPr>
          <p:cNvPr id="16" name="Text Box 14"/>
          <p:cNvSpPr txBox="1">
            <a:spLocks noChangeArrowheads="1"/>
          </p:cNvSpPr>
          <p:nvPr/>
        </p:nvSpPr>
        <p:spPr bwMode="auto">
          <a:xfrm>
            <a:off x="7075848" y="210820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8</a:t>
            </a:r>
          </a:p>
        </p:txBody>
      </p:sp>
      <p:sp>
        <p:nvSpPr>
          <p:cNvPr id="17" name="Text Box 15"/>
          <p:cNvSpPr txBox="1">
            <a:spLocks noChangeArrowheads="1"/>
          </p:cNvSpPr>
          <p:nvPr/>
        </p:nvSpPr>
        <p:spPr bwMode="auto">
          <a:xfrm>
            <a:off x="7517173" y="33591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7</a:t>
            </a:r>
          </a:p>
        </p:txBody>
      </p:sp>
      <p:sp>
        <p:nvSpPr>
          <p:cNvPr id="19" name="Text Box 16"/>
          <p:cNvSpPr txBox="1">
            <a:spLocks noChangeArrowheads="1"/>
          </p:cNvSpPr>
          <p:nvPr/>
        </p:nvSpPr>
        <p:spPr bwMode="auto">
          <a:xfrm>
            <a:off x="8050573" y="38163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6</a:t>
            </a:r>
          </a:p>
        </p:txBody>
      </p:sp>
      <p:sp>
        <p:nvSpPr>
          <p:cNvPr id="20" name="Text Box 17"/>
          <p:cNvSpPr txBox="1">
            <a:spLocks noChangeArrowheads="1"/>
          </p:cNvSpPr>
          <p:nvPr/>
        </p:nvSpPr>
        <p:spPr bwMode="auto">
          <a:xfrm>
            <a:off x="7593373" y="48069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5</a:t>
            </a:r>
          </a:p>
        </p:txBody>
      </p:sp>
      <p:sp>
        <p:nvSpPr>
          <p:cNvPr id="21" name="Text Box 18"/>
          <p:cNvSpPr txBox="1">
            <a:spLocks noChangeArrowheads="1"/>
          </p:cNvSpPr>
          <p:nvPr/>
        </p:nvSpPr>
        <p:spPr bwMode="auto">
          <a:xfrm>
            <a:off x="6374173" y="52641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4</a:t>
            </a:r>
          </a:p>
        </p:txBody>
      </p:sp>
      <p:sp>
        <p:nvSpPr>
          <p:cNvPr id="22" name="Text Box 19"/>
          <p:cNvSpPr txBox="1">
            <a:spLocks noChangeArrowheads="1"/>
          </p:cNvSpPr>
          <p:nvPr/>
        </p:nvSpPr>
        <p:spPr bwMode="auto">
          <a:xfrm>
            <a:off x="6983773" y="43497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3</a:t>
            </a:r>
          </a:p>
        </p:txBody>
      </p:sp>
      <p:sp>
        <p:nvSpPr>
          <p:cNvPr id="23" name="Text Box 20"/>
          <p:cNvSpPr txBox="1">
            <a:spLocks noChangeArrowheads="1"/>
          </p:cNvSpPr>
          <p:nvPr/>
        </p:nvSpPr>
        <p:spPr bwMode="auto">
          <a:xfrm>
            <a:off x="7059973" y="54752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2</a:t>
            </a:r>
          </a:p>
        </p:txBody>
      </p:sp>
      <p:sp>
        <p:nvSpPr>
          <p:cNvPr id="24" name="Text Box 21"/>
          <p:cNvSpPr txBox="1">
            <a:spLocks noChangeArrowheads="1"/>
          </p:cNvSpPr>
          <p:nvPr/>
        </p:nvSpPr>
        <p:spPr bwMode="auto">
          <a:xfrm>
            <a:off x="7669573" y="59499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Arial" panose="020B0604020202020204" pitchFamily="34" charset="0"/>
                <a:cs typeface="Arial" panose="020B0604020202020204" pitchFamily="34" charset="0"/>
              </a:rPr>
              <a:t>1</a:t>
            </a:r>
          </a:p>
        </p:txBody>
      </p:sp>
      <p:sp>
        <p:nvSpPr>
          <p:cNvPr id="25" name="Rectangle 24"/>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282437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
        <p:nvSpPr>
          <p:cNvPr id="18" name="Title 1"/>
          <p:cNvSpPr>
            <a:spLocks noGrp="1"/>
          </p:cNvSpPr>
          <p:nvPr>
            <p:ph type="title" idx="4294967295"/>
          </p:nvPr>
        </p:nvSpPr>
        <p:spPr>
          <a:xfrm>
            <a:off x="0" y="1524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0" y="1143000"/>
            <a:ext cx="8610600" cy="4493538"/>
          </a:xfrm>
          <a:prstGeom prst="rect">
            <a:avLst/>
          </a:prstGeom>
          <a:noFill/>
        </p:spPr>
        <p:txBody>
          <a:bodyPr wrap="square" rtlCol="0">
            <a:spAutoFit/>
          </a:bodyPr>
          <a:lstStyle/>
          <a:p>
            <a:pPr marL="1257300" lvl="2" indent="-342900" algn="l"/>
            <a:r>
              <a:rPr lang="en-US" sz="2600" dirty="0" err="1" smtClean="0">
                <a:latin typeface="Arial" panose="020B0604020202020204" pitchFamily="34" charset="0"/>
                <a:ea typeface="Tahoma" panose="020B0604030504040204" pitchFamily="34" charset="0"/>
                <a:cs typeface="Arial" panose="020B0604020202020204" pitchFamily="34" charset="0"/>
              </a:rPr>
              <a:t>UpHydroSeq</a:t>
            </a:r>
            <a:r>
              <a:rPr lang="en-US" sz="2600" dirty="0" smtClean="0">
                <a:latin typeface="Arial" panose="020B0604020202020204" pitchFamily="34" charset="0"/>
                <a:ea typeface="Tahoma" panose="020B0604030504040204" pitchFamily="34" charset="0"/>
                <a:cs typeface="Arial" panose="020B0604020202020204" pitchFamily="34" charset="0"/>
              </a:rPr>
              <a:t> – upstream main path </a:t>
            </a:r>
            <a:r>
              <a:rPr lang="en-US" sz="2600" dirty="0" err="1" smtClean="0">
                <a:latin typeface="Arial" panose="020B0604020202020204" pitchFamily="34" charset="0"/>
                <a:ea typeface="Tahoma" panose="020B0604030504040204" pitchFamily="34" charset="0"/>
                <a:cs typeface="Arial" panose="020B0604020202020204" pitchFamily="34" charset="0"/>
              </a:rPr>
              <a:t>Hydroseq</a:t>
            </a:r>
            <a:endParaRPr lang="en-US" sz="2600" dirty="0" smtClean="0">
              <a:latin typeface="Arial" panose="020B0604020202020204" pitchFamily="34" charset="0"/>
              <a:ea typeface="Tahoma" panose="020B0604030504040204" pitchFamily="34" charset="0"/>
              <a:cs typeface="Arial" panose="020B0604020202020204" pitchFamily="34" charset="0"/>
            </a:endParaRPr>
          </a:p>
          <a:p>
            <a:pPr marL="1257300" lvl="2" indent="-342900" algn="l"/>
            <a:r>
              <a:rPr lang="en-US" sz="2600" dirty="0" err="1" smtClean="0">
                <a:latin typeface="Arial" panose="020B0604020202020204" pitchFamily="34" charset="0"/>
                <a:ea typeface="Tahoma" panose="020B0604030504040204" pitchFamily="34" charset="0"/>
                <a:cs typeface="Arial" panose="020B0604020202020204" pitchFamily="34" charset="0"/>
              </a:rPr>
              <a:t>DnHydroSeq</a:t>
            </a:r>
            <a:r>
              <a:rPr lang="en-US" sz="2600" dirty="0" smtClean="0">
                <a:latin typeface="Arial" panose="020B0604020202020204" pitchFamily="34" charset="0"/>
                <a:ea typeface="Tahoma" panose="020B0604030504040204" pitchFamily="34" charset="0"/>
                <a:cs typeface="Arial" panose="020B0604020202020204" pitchFamily="34" charset="0"/>
              </a:rPr>
              <a:t> – downstream main path </a:t>
            </a:r>
            <a:r>
              <a:rPr lang="en-US" sz="2600" dirty="0" err="1" smtClean="0">
                <a:latin typeface="Arial" panose="020B0604020202020204" pitchFamily="34" charset="0"/>
                <a:ea typeface="Tahoma" panose="020B0604030504040204" pitchFamily="34" charset="0"/>
                <a:cs typeface="Arial" panose="020B0604020202020204" pitchFamily="34" charset="0"/>
              </a:rPr>
              <a:t>Hydroseq</a:t>
            </a:r>
            <a:endParaRPr lang="en-US" sz="2600" dirty="0" smtClean="0">
              <a:latin typeface="Arial" panose="020B0604020202020204" pitchFamily="34" charset="0"/>
              <a:ea typeface="Tahoma" panose="020B0604030504040204" pitchFamily="34" charset="0"/>
              <a:cs typeface="Arial" panose="020B0604020202020204" pitchFamily="34" charset="0"/>
            </a:endParaRPr>
          </a:p>
          <a:p>
            <a:pPr marL="1257300" lvl="2" indent="-342900" algn="l"/>
            <a:r>
              <a:rPr lang="en-US" sz="2600" dirty="0" err="1">
                <a:latin typeface="Arial" panose="020B0604020202020204" pitchFamily="34" charset="0"/>
                <a:ea typeface="Tahoma" panose="020B0604030504040204" pitchFamily="34" charset="0"/>
                <a:cs typeface="Arial" panose="020B0604020202020204" pitchFamily="34" charset="0"/>
              </a:rPr>
              <a:t>DNDrainCou</a:t>
            </a:r>
            <a:r>
              <a:rPr lang="en-US" sz="2600" dirty="0">
                <a:latin typeface="Arial" panose="020B0604020202020204" pitchFamily="34" charset="0"/>
                <a:ea typeface="Tahoma" panose="020B0604030504040204" pitchFamily="34" charset="0"/>
                <a:cs typeface="Arial" panose="020B0604020202020204" pitchFamily="34" charset="0"/>
              </a:rPr>
              <a:t> – Count of Flowlines immediately downstream</a:t>
            </a:r>
          </a:p>
          <a:p>
            <a:pPr marL="1714500" lvl="3" indent="-342900" algn="l"/>
            <a:r>
              <a:rPr lang="en-US" sz="2600" dirty="0">
                <a:latin typeface="Arial" panose="020B0604020202020204" pitchFamily="34" charset="0"/>
                <a:ea typeface="Tahoma" panose="020B0604030504040204" pitchFamily="34" charset="0"/>
                <a:cs typeface="Arial" panose="020B0604020202020204" pitchFamily="34" charset="0"/>
              </a:rPr>
              <a:t>0 - network </a:t>
            </a:r>
            <a:r>
              <a:rPr lang="en-US" sz="2600" dirty="0" smtClean="0">
                <a:latin typeface="Arial" panose="020B0604020202020204" pitchFamily="34" charset="0"/>
                <a:ea typeface="Tahoma" panose="020B0604030504040204" pitchFamily="34" charset="0"/>
                <a:cs typeface="Arial" panose="020B0604020202020204" pitchFamily="34" charset="0"/>
              </a:rPr>
              <a:t>terminus</a:t>
            </a:r>
            <a:endParaRPr lang="en-US" sz="2600" dirty="0">
              <a:latin typeface="Arial" panose="020B0604020202020204" pitchFamily="34" charset="0"/>
              <a:ea typeface="Tahoma" panose="020B0604030504040204" pitchFamily="34" charset="0"/>
              <a:cs typeface="Arial" panose="020B0604020202020204" pitchFamily="34" charset="0"/>
            </a:endParaRPr>
          </a:p>
          <a:p>
            <a:pPr marL="1714500" lvl="3" indent="-342900" algn="l"/>
            <a:r>
              <a:rPr lang="en-US" sz="2600" dirty="0">
                <a:latin typeface="Arial" panose="020B0604020202020204" pitchFamily="34" charset="0"/>
                <a:ea typeface="Tahoma" panose="020B0604030504040204" pitchFamily="34" charset="0"/>
                <a:cs typeface="Arial" panose="020B0604020202020204" pitchFamily="34" charset="0"/>
              </a:rPr>
              <a:t>1 - no divergence at downstream end of flowline</a:t>
            </a:r>
          </a:p>
          <a:p>
            <a:pPr marL="1714500" lvl="3" indent="-342900" algn="l"/>
            <a:r>
              <a:rPr lang="en-US" sz="2600" dirty="0">
                <a:latin typeface="Arial" panose="020B0604020202020204" pitchFamily="34" charset="0"/>
                <a:ea typeface="Tahoma" panose="020B0604030504040204" pitchFamily="34" charset="0"/>
                <a:cs typeface="Arial" panose="020B0604020202020204" pitchFamily="34" charset="0"/>
              </a:rPr>
              <a:t>&gt;1 – number of paths in the divergence at downstream end of flowline</a:t>
            </a:r>
          </a:p>
          <a:p>
            <a:pPr marL="1257300" lvl="2" indent="-342900" algn="l"/>
            <a:r>
              <a:rPr lang="en-US" sz="2600" dirty="0" err="1" smtClean="0">
                <a:latin typeface="Arial" panose="020B0604020202020204" pitchFamily="34" charset="0"/>
                <a:ea typeface="Tahoma" panose="020B0604030504040204" pitchFamily="34" charset="0"/>
                <a:cs typeface="Arial" panose="020B0604020202020204" pitchFamily="34" charset="0"/>
              </a:rPr>
              <a:t>DNMinorHyd</a:t>
            </a:r>
            <a:r>
              <a:rPr lang="en-US" sz="2600" dirty="0" smtClean="0">
                <a:latin typeface="Arial" panose="020B0604020202020204" pitchFamily="34" charset="0"/>
                <a:ea typeface="Tahoma" panose="020B0604030504040204" pitchFamily="34" charset="0"/>
                <a:cs typeface="Arial" panose="020B0604020202020204" pitchFamily="34" charset="0"/>
              </a:rPr>
              <a:t> – downstream minor path </a:t>
            </a:r>
            <a:r>
              <a:rPr lang="en-US" sz="2600" dirty="0" err="1">
                <a:latin typeface="Arial" panose="020B0604020202020204" pitchFamily="34" charset="0"/>
                <a:ea typeface="Tahoma" panose="020B0604030504040204" pitchFamily="34" charset="0"/>
                <a:cs typeface="Arial" panose="020B0604020202020204" pitchFamily="34" charset="0"/>
              </a:rPr>
              <a:t>H</a:t>
            </a:r>
            <a:r>
              <a:rPr lang="en-US" sz="2600" dirty="0" err="1" smtClean="0">
                <a:latin typeface="Arial" panose="020B0604020202020204" pitchFamily="34" charset="0"/>
                <a:ea typeface="Tahoma" panose="020B0604030504040204" pitchFamily="34" charset="0"/>
                <a:cs typeface="Arial" panose="020B0604020202020204" pitchFamily="34" charset="0"/>
              </a:rPr>
              <a:t>ydroseq</a:t>
            </a:r>
            <a:endParaRPr lang="en-US" sz="2600" dirty="0" smtClean="0">
              <a:latin typeface="Arial" panose="020B0604020202020204" pitchFamily="34" charset="0"/>
              <a:ea typeface="Tahoma" panose="020B0604030504040204" pitchFamily="34" charset="0"/>
              <a:cs typeface="Arial" panose="020B0604020202020204" pitchFamily="34" charset="0"/>
            </a:endParaRPr>
          </a:p>
          <a:p>
            <a:pPr marL="1257300" lvl="2" indent="-342900" algn="l"/>
            <a:r>
              <a:rPr lang="en-US" sz="2600" dirty="0" err="1" smtClean="0">
                <a:latin typeface="Arial" panose="020B0604020202020204" pitchFamily="34" charset="0"/>
                <a:ea typeface="Tahoma" panose="020B0604030504040204" pitchFamily="34" charset="0"/>
                <a:cs typeface="Arial" panose="020B0604020202020204" pitchFamily="34" charset="0"/>
              </a:rPr>
              <a:t>DnLevel</a:t>
            </a:r>
            <a:r>
              <a:rPr lang="en-US" sz="2600" dirty="0" smtClean="0">
                <a:latin typeface="Arial" panose="020B0604020202020204" pitchFamily="34" charset="0"/>
                <a:ea typeface="Tahoma" panose="020B0604030504040204" pitchFamily="34" charset="0"/>
                <a:cs typeface="Arial" panose="020B0604020202020204" pitchFamily="34" charset="0"/>
              </a:rPr>
              <a:t> – value of the downstream main path </a:t>
            </a:r>
            <a:r>
              <a:rPr lang="en-US" sz="2600" dirty="0" err="1" smtClean="0">
                <a:latin typeface="Arial" panose="020B0604020202020204" pitchFamily="34" charset="0"/>
                <a:ea typeface="Tahoma" panose="020B0604030504040204" pitchFamily="34" charset="0"/>
                <a:cs typeface="Arial" panose="020B0604020202020204" pitchFamily="34" charset="0"/>
              </a:rPr>
              <a:t>StreamLeve</a:t>
            </a:r>
            <a:endParaRPr lang="en-US" sz="2600" dirty="0" smtClean="0">
              <a:latin typeface="Arial" panose="020B0604020202020204" pitchFamily="34" charset="0"/>
              <a:ea typeface="Tahoma" panose="020B0604030504040204" pitchFamily="34" charset="0"/>
              <a:cs typeface="Arial" panose="020B0604020202020204" pitchFamily="34" charset="0"/>
            </a:endParaRPr>
          </a:p>
        </p:txBody>
      </p:sp>
      <p:sp>
        <p:nvSpPr>
          <p:cNvPr id="5" name="Rectangle 4"/>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2859606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14</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r="31684"/>
          <a:stretch/>
        </p:blipFill>
        <p:spPr>
          <a:xfrm>
            <a:off x="319087" y="1295400"/>
            <a:ext cx="8596313" cy="4058781"/>
          </a:xfrm>
          <a:prstGeom prst="rect">
            <a:avLst/>
          </a:prstGeom>
        </p:spPr>
      </p:pic>
      <p:sp>
        <p:nvSpPr>
          <p:cNvPr id="10" name="Oval 9"/>
          <p:cNvSpPr/>
          <p:nvPr/>
        </p:nvSpPr>
        <p:spPr bwMode="auto">
          <a:xfrm>
            <a:off x="2209800" y="4224169"/>
            <a:ext cx="6934200" cy="381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246836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15</a:t>
            </a:fld>
            <a:endParaRPr lang="en-US">
              <a:latin typeface="Calibri" panose="020F0502020204030204" pitchFamily="34" charset="0"/>
            </a:endParaRPr>
          </a:p>
        </p:txBody>
      </p:sp>
      <p:sp>
        <p:nvSpPr>
          <p:cNvPr id="5" name="Title 1"/>
          <p:cNvSpPr>
            <a:spLocks noGrp="1"/>
          </p:cNvSpPr>
          <p:nvPr>
            <p:ph type="title" idx="4294967295"/>
          </p:nvPr>
        </p:nvSpPr>
        <p:spPr>
          <a:xfrm>
            <a:off x="914400" y="3810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1340946" y="1600200"/>
            <a:ext cx="658385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Read the Navigator Documentation</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1143000" y="2489775"/>
            <a:ext cx="68660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http://www.horizon-systems.com/NHDPlus/NHDPlusV2_tools.php</a:t>
            </a:r>
          </a:p>
        </p:txBody>
      </p:sp>
      <p:pic>
        <p:nvPicPr>
          <p:cNvPr id="8" name="Picture 7"/>
          <p:cNvPicPr>
            <a:picLocks noChangeAspect="1"/>
          </p:cNvPicPr>
          <p:nvPr/>
        </p:nvPicPr>
        <p:blipFill rotWithShape="1">
          <a:blip r:embed="rId3"/>
          <a:srcRect b="54619"/>
          <a:stretch/>
        </p:blipFill>
        <p:spPr>
          <a:xfrm>
            <a:off x="228600" y="3129700"/>
            <a:ext cx="8686800" cy="2737700"/>
          </a:xfrm>
          <a:prstGeom prst="rect">
            <a:avLst/>
          </a:prstGeom>
        </p:spPr>
      </p:pic>
      <p:sp>
        <p:nvSpPr>
          <p:cNvPr id="9" name="Rectangle 8"/>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04500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16</a:t>
            </a:fld>
            <a:endParaRPr lang="en-US">
              <a:latin typeface="Calibri" panose="020F0502020204030204" pitchFamily="34" charset="0"/>
            </a:endParaRPr>
          </a:p>
        </p:txBody>
      </p:sp>
      <p:sp>
        <p:nvSpPr>
          <p:cNvPr id="5" name="Title 1"/>
          <p:cNvSpPr>
            <a:spLocks noGrp="1"/>
          </p:cNvSpPr>
          <p:nvPr>
            <p:ph type="title" idx="4294967295"/>
          </p:nvPr>
        </p:nvSpPr>
        <p:spPr>
          <a:xfrm>
            <a:off x="0" y="3810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838200" y="1524000"/>
            <a:ext cx="7656263"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Download the Navigator Install Packages</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1143000" y="2413575"/>
            <a:ext cx="68660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http://www.horizon-systems.com/NHDPlus/NHDPlusV2_tools.php</a:t>
            </a:r>
          </a:p>
        </p:txBody>
      </p:sp>
      <p:pic>
        <p:nvPicPr>
          <p:cNvPr id="9" name="Picture 8"/>
          <p:cNvPicPr>
            <a:picLocks noChangeAspect="1"/>
          </p:cNvPicPr>
          <p:nvPr/>
        </p:nvPicPr>
        <p:blipFill rotWithShape="1">
          <a:blip r:embed="rId3"/>
          <a:srcRect l="-9692" t="66627" r="9692" b="-1"/>
          <a:stretch/>
        </p:blipFill>
        <p:spPr>
          <a:xfrm>
            <a:off x="-645863" y="2940893"/>
            <a:ext cx="9561263" cy="2215882"/>
          </a:xfrm>
          <a:prstGeom prst="rect">
            <a:avLst/>
          </a:prstGeom>
        </p:spPr>
      </p:pic>
      <p:sp>
        <p:nvSpPr>
          <p:cNvPr id="8" name="Rectangle 7"/>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2498322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17</a:t>
            </a:fld>
            <a:endParaRPr lang="en-US">
              <a:latin typeface="Calibri" panose="020F0502020204030204" pitchFamily="34" charset="0"/>
            </a:endParaRPr>
          </a:p>
        </p:txBody>
      </p:sp>
      <p:sp>
        <p:nvSpPr>
          <p:cNvPr id="5" name="Title 1"/>
          <p:cNvSpPr>
            <a:spLocks noGrp="1"/>
          </p:cNvSpPr>
          <p:nvPr>
            <p:ph type="title" idx="4294967295"/>
          </p:nvPr>
        </p:nvSpPr>
        <p:spPr>
          <a:xfrm>
            <a:off x="0" y="3810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1518709" y="4419600"/>
            <a:ext cx="7244291" cy="584775"/>
          </a:xfrm>
          <a:prstGeom prst="rect">
            <a:avLst/>
          </a:prstGeom>
          <a:noFill/>
        </p:spPr>
        <p:txBody>
          <a:bodyPr wrap="none" rtlCol="0">
            <a:spAutoFit/>
          </a:bodyPr>
          <a:lstStyle/>
          <a:p>
            <a:pPr algn="l"/>
            <a:r>
              <a:rPr lang="en-US" sz="3200" dirty="0" err="1" smtClean="0">
                <a:latin typeface="Arial" panose="020B0604020202020204" pitchFamily="34" charset="0"/>
                <a:cs typeface="Arial" panose="020B0604020202020204" pitchFamily="34" charset="0"/>
              </a:rPr>
              <a:t>Uncompress</a:t>
            </a:r>
            <a:r>
              <a:rPr lang="en-US" sz="3200" dirty="0" smtClean="0">
                <a:latin typeface="Arial" panose="020B0604020202020204" pitchFamily="34" charset="0"/>
                <a:cs typeface="Arial" panose="020B0604020202020204" pitchFamily="34" charset="0"/>
              </a:rPr>
              <a:t> the .7z file.  Run the .exe.</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370667" y="5181600"/>
            <a:ext cx="4639733" cy="914400"/>
          </a:xfrm>
          <a:prstGeom prst="rect">
            <a:avLst/>
          </a:prstGeom>
        </p:spPr>
      </p:pic>
      <p:sp>
        <p:nvSpPr>
          <p:cNvPr id="6" name="TextBox 5"/>
          <p:cNvSpPr txBox="1"/>
          <p:nvPr/>
        </p:nvSpPr>
        <p:spPr>
          <a:xfrm>
            <a:off x="1552402" y="1371600"/>
            <a:ext cx="6143798" cy="2554545"/>
          </a:xfrm>
          <a:prstGeom prst="rect">
            <a:avLst/>
          </a:prstGeom>
          <a:noFill/>
        </p:spPr>
        <p:txBody>
          <a:bodyPr wrap="none" rtlCol="0">
            <a:spAutoFit/>
          </a:bodyPr>
          <a:lstStyle/>
          <a:p>
            <a:pPr algn="l"/>
            <a:r>
              <a:rPr lang="en-US" sz="3200" dirty="0" smtClean="0">
                <a:latin typeface="Arial" panose="020B0604020202020204" pitchFamily="34" charset="0"/>
                <a:cs typeface="Arial" panose="020B0604020202020204" pitchFamily="34" charset="0"/>
              </a:rPr>
              <a:t>Install:</a:t>
            </a:r>
          </a:p>
          <a:p>
            <a:pPr marL="457200" indent="-457200" algn="l">
              <a:buFont typeface="Arial" panose="020B0604020202020204" pitchFamily="34" charset="0"/>
              <a:buChar char="•"/>
            </a:pPr>
            <a:r>
              <a:rPr lang="en-US" sz="3200" dirty="0" err="1">
                <a:latin typeface="Arial" panose="020B0604020202020204" pitchFamily="34" charset="0"/>
                <a:cs typeface="Arial" panose="020B0604020202020204" pitchFamily="34" charset="0"/>
              </a:rPr>
              <a:t>.Net</a:t>
            </a:r>
            <a:r>
              <a:rPr lang="en-US" sz="3200" dirty="0">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ArcGIS</a:t>
            </a:r>
          </a:p>
          <a:p>
            <a:pPr marL="457200" indent="-4572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SQL Server Express </a:t>
            </a:r>
            <a:r>
              <a:rPr lang="en-US" sz="3200" dirty="0" err="1" smtClean="0">
                <a:latin typeface="Arial" panose="020B0604020202020204" pitchFamily="34" charset="0"/>
                <a:cs typeface="Arial" panose="020B0604020202020204" pitchFamily="34" charset="0"/>
              </a:rPr>
              <a:t>Localdb</a:t>
            </a:r>
            <a:endParaRPr lang="en-US" sz="32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VAA Navigator </a:t>
            </a:r>
            <a:r>
              <a:rPr lang="en-US" sz="3200" dirty="0" err="1" smtClean="0">
                <a:latin typeface="Arial" panose="020B0604020202020204" pitchFamily="34" charset="0"/>
                <a:cs typeface="Arial" panose="020B0604020202020204" pitchFamily="34" charset="0"/>
              </a:rPr>
              <a:t>ToolBar</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841800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18</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04800" y="2152650"/>
            <a:ext cx="3924300" cy="3581400"/>
          </a:xfrm>
          <a:prstGeom prst="rect">
            <a:avLst/>
          </a:prstGeom>
        </p:spPr>
      </p:pic>
      <p:sp>
        <p:nvSpPr>
          <p:cNvPr id="6" name="TextBox 5"/>
          <p:cNvSpPr txBox="1"/>
          <p:nvPr/>
        </p:nvSpPr>
        <p:spPr>
          <a:xfrm>
            <a:off x="1427996" y="1143000"/>
            <a:ext cx="6420604" cy="584775"/>
          </a:xfrm>
          <a:prstGeom prst="rect">
            <a:avLst/>
          </a:prstGeom>
          <a:noFill/>
        </p:spPr>
        <p:txBody>
          <a:bodyPr wrap="none" rtlCol="0">
            <a:spAutoFit/>
          </a:bodyPr>
          <a:lstStyle/>
          <a:p>
            <a:r>
              <a:rPr lang="en-US" sz="3200" dirty="0" smtClean="0">
                <a:solidFill>
                  <a:schemeClr val="accent3">
                    <a:lumMod val="75000"/>
                  </a:schemeClr>
                </a:solidFill>
                <a:latin typeface="Arial" panose="020B0604020202020204" pitchFamily="34" charset="0"/>
                <a:cs typeface="Arial" panose="020B0604020202020204" pitchFamily="34" charset="0"/>
              </a:rPr>
              <a:t>Install the Custom ArcMap Toolbar</a:t>
            </a:r>
            <a:endParaRPr lang="en-US" sz="3200" dirty="0">
              <a:solidFill>
                <a:schemeClr val="accent3">
                  <a:lumMod val="75000"/>
                </a:schemeClr>
              </a:solidFill>
              <a:latin typeface="Arial" panose="020B0604020202020204" pitchFamily="34" charset="0"/>
              <a:cs typeface="Arial" panose="020B0604020202020204" pitchFamily="34" charset="0"/>
            </a:endParaRPr>
          </a:p>
        </p:txBody>
      </p:sp>
      <p:sp>
        <p:nvSpPr>
          <p:cNvPr id="8" name="Oval 7"/>
          <p:cNvSpPr/>
          <p:nvPr/>
        </p:nvSpPr>
        <p:spPr bwMode="auto">
          <a:xfrm>
            <a:off x="2266950" y="5257800"/>
            <a:ext cx="1267609" cy="555338"/>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093572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r>
              <a:rPr lang="en-US" dirty="0" smtClean="0">
                <a:effectLst/>
                <a:latin typeface="Arial" panose="020B0604020202020204" pitchFamily="34" charset="0"/>
                <a:cs typeface="Arial" panose="020B0604020202020204" pitchFamily="34" charset="0"/>
              </a:rPr>
              <a:t>Objectives</a:t>
            </a:r>
            <a:endParaRPr lang="en-US" dirty="0">
              <a:effectLst/>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a:buClr>
                <a:schemeClr val="accent4">
                  <a:lumMod val="60000"/>
                  <a:lumOff val="40000"/>
                </a:schemeClr>
              </a:buClr>
            </a:pPr>
            <a:r>
              <a:rPr lang="en-US" dirty="0">
                <a:latin typeface="Arial" panose="020B0604020202020204" pitchFamily="34" charset="0"/>
                <a:cs typeface="Arial" panose="020B0604020202020204" pitchFamily="34" charset="0"/>
              </a:rPr>
              <a:t>Understand how VAAs are created and their dependency on the NHD surface water network</a:t>
            </a:r>
          </a:p>
          <a:p>
            <a:pPr>
              <a:buClr>
                <a:schemeClr val="accent4">
                  <a:lumMod val="60000"/>
                  <a:lumOff val="40000"/>
                </a:schemeClr>
              </a:buClr>
            </a:pPr>
            <a:r>
              <a:rPr lang="en-US" dirty="0">
                <a:latin typeface="Arial" panose="020B0604020202020204" pitchFamily="34" charset="0"/>
                <a:cs typeface="Arial" panose="020B0604020202020204" pitchFamily="34" charset="0"/>
              </a:rPr>
              <a:t>Learn about the Navigation Attributes</a:t>
            </a:r>
          </a:p>
          <a:p>
            <a:pPr>
              <a:buClr>
                <a:schemeClr val="accent4">
                  <a:lumMod val="60000"/>
                  <a:lumOff val="40000"/>
                </a:schemeClr>
              </a:buClr>
            </a:pPr>
            <a:r>
              <a:rPr lang="en-US" dirty="0">
                <a:latin typeface="Arial" panose="020B0604020202020204" pitchFamily="34" charset="0"/>
                <a:cs typeface="Arial" panose="020B0604020202020204" pitchFamily="34" charset="0"/>
              </a:rPr>
              <a:t>Learn how to obtain, install and use the Value Added Attribute (VAA) </a:t>
            </a:r>
            <a:r>
              <a:rPr lang="en-US" dirty="0" smtClean="0">
                <a:latin typeface="Arial" panose="020B0604020202020204" pitchFamily="34" charset="0"/>
                <a:cs typeface="Arial" panose="020B0604020202020204" pitchFamily="34" charset="0"/>
              </a:rPr>
              <a:t>Navigator</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78AE4B3-FE51-4F60-8523-600FF4E0E673}" type="slidenum">
              <a:rPr lang="en-US" smtClean="0"/>
              <a:pPr/>
              <a:t>1</a:t>
            </a:fld>
            <a:endParaRPr lang="en-US"/>
          </a:p>
        </p:txBody>
      </p:sp>
      <p:sp>
        <p:nvSpPr>
          <p:cNvPr id="11" name="Content Placeholder 2"/>
          <p:cNvSpPr txBox="1">
            <a:spLocks/>
          </p:cNvSpPr>
          <p:nvPr/>
        </p:nvSpPr>
        <p:spPr>
          <a:xfrm>
            <a:off x="-762000" y="1156625"/>
            <a:ext cx="8229600" cy="4525963"/>
          </a:xfrm>
          <a:prstGeom prst="rect">
            <a:avLst/>
          </a:prstGeom>
        </p:spPr>
        <p:txBody>
          <a:bodyPr/>
          <a:lstStyle>
            <a:lvl1pPr marL="273050" indent="-273050" algn="l" rtl="0" eaLnBrk="0" fontAlgn="base" hangingPunct="0">
              <a:spcBef>
                <a:spcPct val="20000"/>
              </a:spcBef>
              <a:spcAft>
                <a:spcPct val="0"/>
              </a:spcAft>
              <a:buClr>
                <a:srgbClr val="99CCFF"/>
              </a:buClr>
              <a:buSzPct val="95000"/>
              <a:buFont typeface="Wingdings 2" pitchFamily="18" charset="2"/>
              <a:buChar char=""/>
              <a:defRPr sz="3600" kern="1200" baseline="0">
                <a:solidFill>
                  <a:schemeClr val="accent2">
                    <a:lumMod val="75000"/>
                  </a:schemeClr>
                </a:solidFill>
                <a:latin typeface="+mn-lt"/>
                <a:ea typeface="+mn-ea"/>
                <a:cs typeface="+mn-cs"/>
              </a:defRPr>
            </a:lvl1pPr>
            <a:lvl2pPr marL="639763" indent="-246063" algn="l" rtl="0" eaLnBrk="0" fontAlgn="base" hangingPunct="0">
              <a:spcBef>
                <a:spcPct val="20000"/>
              </a:spcBef>
              <a:spcAft>
                <a:spcPct val="0"/>
              </a:spcAft>
              <a:buClr>
                <a:srgbClr val="99CCFF"/>
              </a:buClr>
              <a:buSzPct val="85000"/>
              <a:buFont typeface="Wingdings 2" pitchFamily="18" charset="2"/>
              <a:buChar char=""/>
              <a:defRPr sz="3200" kern="1200" baseline="0">
                <a:solidFill>
                  <a:schemeClr val="accent2">
                    <a:lumMod val="75000"/>
                  </a:schemeClr>
                </a:solidFill>
                <a:latin typeface="+mn-lt"/>
                <a:ea typeface="+mn-ea"/>
                <a:cs typeface="+mn-cs"/>
              </a:defRPr>
            </a:lvl2pPr>
            <a:lvl3pPr marL="914400" indent="-246063" algn="l" rtl="0" eaLnBrk="0" fontAlgn="base" hangingPunct="0">
              <a:spcBef>
                <a:spcPct val="20000"/>
              </a:spcBef>
              <a:spcAft>
                <a:spcPct val="0"/>
              </a:spcAft>
              <a:buClr>
                <a:srgbClr val="99CCFF"/>
              </a:buClr>
              <a:buSzPct val="70000"/>
              <a:buFont typeface="Wingdings 2" pitchFamily="18" charset="2"/>
              <a:buChar char=""/>
              <a:defRPr sz="2800" kern="1200" baseline="0">
                <a:solidFill>
                  <a:schemeClr val="accent2">
                    <a:lumMod val="75000"/>
                  </a:schemeClr>
                </a:solidFill>
                <a:latin typeface="+mn-lt"/>
                <a:ea typeface="+mn-ea"/>
                <a:cs typeface="+mn-cs"/>
              </a:defRPr>
            </a:lvl3pPr>
            <a:lvl4pPr marL="1187450" indent="-209550" algn="l" rtl="0" eaLnBrk="0" fontAlgn="base" hangingPunct="0">
              <a:spcBef>
                <a:spcPct val="20000"/>
              </a:spcBef>
              <a:spcAft>
                <a:spcPct val="0"/>
              </a:spcAft>
              <a:buClr>
                <a:srgbClr val="99CCFF"/>
              </a:buClr>
              <a:buSzPct val="65000"/>
              <a:buFont typeface="Wingdings 2" pitchFamily="18" charset="2"/>
              <a:buChar char=""/>
              <a:defRPr sz="2400" kern="1200" baseline="0">
                <a:solidFill>
                  <a:schemeClr val="accent2">
                    <a:lumMod val="75000"/>
                  </a:schemeClr>
                </a:solidFill>
                <a:latin typeface="+mn-lt"/>
                <a:ea typeface="+mn-ea"/>
                <a:cs typeface="+mn-cs"/>
              </a:defRPr>
            </a:lvl4pPr>
            <a:lvl5pPr marL="1462088" indent="-209550" algn="l" rtl="0" eaLnBrk="0" fontAlgn="base" hangingPunct="0">
              <a:spcBef>
                <a:spcPct val="20000"/>
              </a:spcBef>
              <a:spcAft>
                <a:spcPct val="0"/>
              </a:spcAft>
              <a:buClr>
                <a:srgbClr val="99CCFF"/>
              </a:buClr>
              <a:buSzPct val="65000"/>
              <a:buFont typeface="Wingdings 2" pitchFamily="18" charset="2"/>
              <a:buChar char=""/>
              <a:defRPr sz="2000" kern="1200" baseline="0">
                <a:solidFill>
                  <a:schemeClr val="accent2">
                    <a:lumMod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4">
                  <a:lumMod val="60000"/>
                  <a:lumOff val="40000"/>
                </a:schemeClr>
              </a:buClr>
            </a:pPr>
            <a:endParaRPr lang="en-US" dirty="0" smtClean="0"/>
          </a:p>
          <a:p>
            <a:endParaRPr lang="en-US" dirty="0"/>
          </a:p>
        </p:txBody>
      </p:sp>
      <p:sp>
        <p:nvSpPr>
          <p:cNvPr id="6" name="Rectangle 5"/>
          <p:cNvSpPr/>
          <p:nvPr/>
        </p:nvSpPr>
        <p:spPr>
          <a:xfrm>
            <a:off x="0" y="6488966"/>
            <a:ext cx="1021433"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271003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19</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04800" y="2152650"/>
            <a:ext cx="3924300" cy="3581400"/>
          </a:xfrm>
          <a:prstGeom prst="rect">
            <a:avLst/>
          </a:prstGeom>
        </p:spPr>
      </p:pic>
      <p:sp>
        <p:nvSpPr>
          <p:cNvPr id="6" name="TextBox 5"/>
          <p:cNvSpPr txBox="1"/>
          <p:nvPr/>
        </p:nvSpPr>
        <p:spPr>
          <a:xfrm>
            <a:off x="1427996" y="1143000"/>
            <a:ext cx="6420604" cy="584775"/>
          </a:xfrm>
          <a:prstGeom prst="rect">
            <a:avLst/>
          </a:prstGeom>
          <a:noFill/>
        </p:spPr>
        <p:txBody>
          <a:bodyPr wrap="none" rtlCol="0">
            <a:spAutoFit/>
          </a:bodyPr>
          <a:lstStyle/>
          <a:p>
            <a:r>
              <a:rPr lang="en-US" sz="3200" dirty="0" smtClean="0">
                <a:solidFill>
                  <a:schemeClr val="accent3">
                    <a:lumMod val="75000"/>
                  </a:schemeClr>
                </a:solidFill>
                <a:latin typeface="Arial" panose="020B0604020202020204" pitchFamily="34" charset="0"/>
                <a:cs typeface="Arial" panose="020B0604020202020204" pitchFamily="34" charset="0"/>
              </a:rPr>
              <a:t>Install the Custom ArcMap Toolbar</a:t>
            </a:r>
            <a:endParaRPr lang="en-US" sz="3200" dirty="0">
              <a:solidFill>
                <a:schemeClr val="accent3">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534559" y="1905000"/>
            <a:ext cx="5505450" cy="4076700"/>
          </a:xfrm>
          <a:prstGeom prst="rect">
            <a:avLst/>
          </a:prstGeom>
        </p:spPr>
      </p:pic>
      <p:sp>
        <p:nvSpPr>
          <p:cNvPr id="8" name="Oval 7"/>
          <p:cNvSpPr/>
          <p:nvPr/>
        </p:nvSpPr>
        <p:spPr bwMode="auto">
          <a:xfrm>
            <a:off x="2266950" y="5257800"/>
            <a:ext cx="1267609" cy="555338"/>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30623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20</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04800" y="2152650"/>
            <a:ext cx="3924300" cy="3581400"/>
          </a:xfrm>
          <a:prstGeom prst="rect">
            <a:avLst/>
          </a:prstGeom>
        </p:spPr>
      </p:pic>
      <p:sp>
        <p:nvSpPr>
          <p:cNvPr id="6" name="TextBox 5"/>
          <p:cNvSpPr txBox="1"/>
          <p:nvPr/>
        </p:nvSpPr>
        <p:spPr>
          <a:xfrm>
            <a:off x="1427996" y="1143000"/>
            <a:ext cx="6420604" cy="584775"/>
          </a:xfrm>
          <a:prstGeom prst="rect">
            <a:avLst/>
          </a:prstGeom>
          <a:noFill/>
        </p:spPr>
        <p:txBody>
          <a:bodyPr wrap="none" rtlCol="0">
            <a:spAutoFit/>
          </a:bodyPr>
          <a:lstStyle/>
          <a:p>
            <a:r>
              <a:rPr lang="en-US" sz="3200" dirty="0" smtClean="0">
                <a:solidFill>
                  <a:schemeClr val="accent3">
                    <a:lumMod val="75000"/>
                  </a:schemeClr>
                </a:solidFill>
                <a:latin typeface="Arial" panose="020B0604020202020204" pitchFamily="34" charset="0"/>
                <a:cs typeface="Arial" panose="020B0604020202020204" pitchFamily="34" charset="0"/>
              </a:rPr>
              <a:t>Install the Custom ArcMap Toolbar</a:t>
            </a:r>
            <a:endParaRPr lang="en-US" sz="3200" dirty="0">
              <a:solidFill>
                <a:schemeClr val="accent3">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534559" y="1905000"/>
            <a:ext cx="5505450" cy="4076700"/>
          </a:xfrm>
          <a:prstGeom prst="rect">
            <a:avLst/>
          </a:prstGeom>
        </p:spPr>
      </p:pic>
      <p:sp>
        <p:nvSpPr>
          <p:cNvPr id="8" name="Oval 7"/>
          <p:cNvSpPr/>
          <p:nvPr/>
        </p:nvSpPr>
        <p:spPr bwMode="auto">
          <a:xfrm>
            <a:off x="2266950" y="5257800"/>
            <a:ext cx="1267609" cy="555338"/>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4810125" y="2895600"/>
            <a:ext cx="3724275" cy="2590800"/>
          </a:xfrm>
          <a:prstGeom prst="rect">
            <a:avLst/>
          </a:prstGeom>
        </p:spPr>
      </p:pic>
      <p:sp>
        <p:nvSpPr>
          <p:cNvPr id="10" name="Rectangle 9"/>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29925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21</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sp>
        <p:nvSpPr>
          <p:cNvPr id="17" name="TextBox 16"/>
          <p:cNvSpPr txBox="1"/>
          <p:nvPr/>
        </p:nvSpPr>
        <p:spPr>
          <a:xfrm>
            <a:off x="541491" y="4038600"/>
            <a:ext cx="2249334"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Upstream </a:t>
            </a:r>
            <a:r>
              <a:rPr lang="en-US" dirty="0" err="1">
                <a:latin typeface="Arial" panose="020B0604020202020204" pitchFamily="34" charset="0"/>
                <a:cs typeface="Arial" panose="020B0604020202020204" pitchFamily="34" charset="0"/>
              </a:rPr>
              <a:t>Mainstem</a:t>
            </a:r>
            <a:endParaRPr lang="en-US" dirty="0">
              <a:latin typeface="Arial" panose="020B0604020202020204" pitchFamily="34" charset="0"/>
              <a:cs typeface="Arial" panose="020B0604020202020204" pitchFamily="34" charset="0"/>
            </a:endParaRPr>
          </a:p>
        </p:txBody>
      </p:sp>
      <p:sp>
        <p:nvSpPr>
          <p:cNvPr id="18" name="TextBox 17"/>
          <p:cNvSpPr txBox="1"/>
          <p:nvPr/>
        </p:nvSpPr>
        <p:spPr>
          <a:xfrm>
            <a:off x="0" y="4583668"/>
            <a:ext cx="2800831"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Upstream </a:t>
            </a:r>
            <a:r>
              <a:rPr lang="en-US" dirty="0" smtClean="0">
                <a:latin typeface="Arial" panose="020B0604020202020204" pitchFamily="34" charset="0"/>
                <a:cs typeface="Arial" panose="020B0604020202020204" pitchFamily="34" charset="0"/>
              </a:rPr>
              <a:t>with Tributaries</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5751666" y="4038600"/>
            <a:ext cx="254428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Downstream </a:t>
            </a:r>
            <a:r>
              <a:rPr lang="en-US" dirty="0" err="1">
                <a:latin typeface="Arial" panose="020B0604020202020204" pitchFamily="34" charset="0"/>
                <a:cs typeface="Arial" panose="020B0604020202020204" pitchFamily="34" charset="0"/>
              </a:rPr>
              <a:t>Mainstem</a:t>
            </a:r>
            <a:endParaRPr lang="en-US" dirty="0">
              <a:latin typeface="Arial" panose="020B0604020202020204" pitchFamily="34" charset="0"/>
              <a:cs typeface="Arial" panose="020B0604020202020204" pitchFamily="34" charset="0"/>
            </a:endParaRPr>
          </a:p>
        </p:txBody>
      </p:sp>
      <p:sp>
        <p:nvSpPr>
          <p:cNvPr id="20" name="TextBox 19"/>
          <p:cNvSpPr txBox="1"/>
          <p:nvPr/>
        </p:nvSpPr>
        <p:spPr>
          <a:xfrm>
            <a:off x="5751666" y="4583668"/>
            <a:ext cx="330090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Downstream with Divergences</a:t>
            </a:r>
            <a:endParaRPr lang="en-US" dirty="0">
              <a:latin typeface="Arial" panose="020B0604020202020204" pitchFamily="34" charset="0"/>
              <a:cs typeface="Arial" panose="020B0604020202020204" pitchFamily="34" charset="0"/>
            </a:endParaRPr>
          </a:p>
        </p:txBody>
      </p:sp>
      <p:cxnSp>
        <p:nvCxnSpPr>
          <p:cNvPr id="21" name="Elbow Connector 20"/>
          <p:cNvCxnSpPr>
            <a:stCxn id="17" idx="3"/>
          </p:cNvCxnSpPr>
          <p:nvPr/>
        </p:nvCxnSpPr>
        <p:spPr>
          <a:xfrm flipV="1">
            <a:off x="2790825" y="3505200"/>
            <a:ext cx="409575" cy="71806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8" idx="3"/>
          </p:cNvCxnSpPr>
          <p:nvPr/>
        </p:nvCxnSpPr>
        <p:spPr>
          <a:xfrm flipV="1">
            <a:off x="2800831" y="3505200"/>
            <a:ext cx="1161569" cy="126313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1"/>
          </p:cNvCxnSpPr>
          <p:nvPr/>
        </p:nvCxnSpPr>
        <p:spPr>
          <a:xfrm rot="10800000">
            <a:off x="4797754" y="3514466"/>
            <a:ext cx="953913" cy="708800"/>
          </a:xfrm>
          <a:prstGeom prst="bentConnector3">
            <a:avLst>
              <a:gd name="adj1" fmla="val 99926"/>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0" idx="1"/>
          </p:cNvCxnSpPr>
          <p:nvPr/>
        </p:nvCxnSpPr>
        <p:spPr>
          <a:xfrm rot="10800000">
            <a:off x="5591656" y="3514466"/>
            <a:ext cx="160010" cy="125386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85655" y="1676400"/>
            <a:ext cx="3638945"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An ArcMap Toolbar</a:t>
            </a:r>
            <a:endParaRPr lang="en-US" sz="32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2667000" y="2514600"/>
            <a:ext cx="3694664" cy="923666"/>
          </a:xfrm>
          <a:prstGeom prst="rect">
            <a:avLst/>
          </a:prstGeom>
        </p:spPr>
      </p:pic>
      <p:sp>
        <p:nvSpPr>
          <p:cNvPr id="14" name="Rectangle 13"/>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493521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22</a:t>
            </a:fld>
            <a:endParaRPr lang="en-US">
              <a:latin typeface="Calibri" panose="020F0502020204030204" pitchFamily="34" charset="0"/>
            </a:endParaRPr>
          </a:p>
        </p:txBody>
      </p:sp>
      <p:sp>
        <p:nvSpPr>
          <p:cNvPr id="5" name="Title 1"/>
          <p:cNvSpPr>
            <a:spLocks noGrp="1"/>
          </p:cNvSpPr>
          <p:nvPr>
            <p:ph type="title" idx="4294967295"/>
          </p:nvPr>
        </p:nvSpPr>
        <p:spPr>
          <a:xfrm>
            <a:off x="2971800" y="228600"/>
            <a:ext cx="6172200" cy="819150"/>
          </a:xfrm>
          <a:prstGeom prst="rect">
            <a:avLst/>
          </a:prstGeom>
          <a:ln>
            <a:noFill/>
          </a:ln>
        </p:spPr>
        <p:txBody>
          <a:bodyPr>
            <a:normAutofit fontScale="90000"/>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t="557" r="2892"/>
          <a:stretch/>
        </p:blipFill>
        <p:spPr>
          <a:xfrm>
            <a:off x="114300" y="1219200"/>
            <a:ext cx="8953500" cy="5105400"/>
          </a:xfrm>
          <a:prstGeom prst="rect">
            <a:avLst/>
          </a:prstGeom>
          <a:ln w="9525">
            <a:solidFill>
              <a:schemeClr val="tx1"/>
            </a:solidFill>
          </a:ln>
        </p:spPr>
      </p:pic>
      <p:sp>
        <p:nvSpPr>
          <p:cNvPr id="6" name="Rectangle 5"/>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2176697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23</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2401" y="1219200"/>
            <a:ext cx="3886200" cy="4983577"/>
          </a:xfrm>
          <a:prstGeom prst="rect">
            <a:avLst/>
          </a:prstGeom>
        </p:spPr>
      </p:pic>
      <p:sp>
        <p:nvSpPr>
          <p:cNvPr id="8" name="Rectangle 7"/>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155434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24</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2401" y="1219200"/>
            <a:ext cx="3886200" cy="4983577"/>
          </a:xfrm>
          <a:prstGeom prst="rect">
            <a:avLst/>
          </a:prstGeom>
        </p:spPr>
      </p:pic>
      <p:pic>
        <p:nvPicPr>
          <p:cNvPr id="7" name="Picture 6"/>
          <p:cNvPicPr>
            <a:picLocks noChangeAspect="1"/>
          </p:cNvPicPr>
          <p:nvPr/>
        </p:nvPicPr>
        <p:blipFill rotWithShape="1">
          <a:blip r:embed="rId3"/>
          <a:srcRect b="80337"/>
          <a:stretch/>
        </p:blipFill>
        <p:spPr>
          <a:xfrm>
            <a:off x="1628902" y="1249777"/>
            <a:ext cx="7210298" cy="1818139"/>
          </a:xfrm>
          <a:prstGeom prst="rect">
            <a:avLst/>
          </a:prstGeom>
        </p:spPr>
      </p:pic>
      <p:sp>
        <p:nvSpPr>
          <p:cNvPr id="8" name="Rectangle 7"/>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34666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25</a:t>
            </a:fld>
            <a:endParaRPr lang="en-US">
              <a:latin typeface="Calibri" panose="020F0502020204030204" pitchFamily="34" charset="0"/>
            </a:endParaRPr>
          </a:p>
        </p:txBody>
      </p:sp>
      <p:sp>
        <p:nvSpPr>
          <p:cNvPr id="5" name="Title 1"/>
          <p:cNvSpPr>
            <a:spLocks noGrp="1"/>
          </p:cNvSpPr>
          <p:nvPr>
            <p:ph type="title" idx="4294967295"/>
          </p:nvPr>
        </p:nvSpPr>
        <p:spPr>
          <a:xfrm>
            <a:off x="0" y="3810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28787" y="2352675"/>
            <a:ext cx="5686425" cy="2152650"/>
          </a:xfrm>
          <a:prstGeom prst="rect">
            <a:avLst/>
          </a:prstGeom>
          <a:ln w="9525">
            <a:solidFill>
              <a:schemeClr val="tx1"/>
            </a:solidFill>
          </a:ln>
        </p:spPr>
      </p:pic>
      <p:sp>
        <p:nvSpPr>
          <p:cNvPr id="6" name="TextBox 5"/>
          <p:cNvSpPr txBox="1"/>
          <p:nvPr/>
        </p:nvSpPr>
        <p:spPr>
          <a:xfrm>
            <a:off x="1447800" y="1219200"/>
            <a:ext cx="6242158" cy="1077218"/>
          </a:xfrm>
          <a:prstGeom prst="rect">
            <a:avLst/>
          </a:prstGeom>
          <a:noFill/>
        </p:spPr>
        <p:txBody>
          <a:bodyPr wrap="none" rtlCol="0">
            <a:spAutoFit/>
          </a:bodyPr>
          <a:lstStyle/>
          <a:p>
            <a:pPr algn="ctr"/>
            <a:r>
              <a:rPr lang="en-US" sz="3200" dirty="0" smtClean="0">
                <a:latin typeface="Arial" panose="020B0604020202020204" pitchFamily="34" charset="0"/>
                <a:cs typeface="Arial" panose="020B0604020202020204" pitchFamily="34" charset="0"/>
              </a:rPr>
              <a:t>Navigation Databases</a:t>
            </a:r>
          </a:p>
          <a:p>
            <a:pPr algn="ctr"/>
            <a:r>
              <a:rPr lang="en-US" sz="3200" dirty="0" smtClean="0">
                <a:latin typeface="Arial" panose="020B0604020202020204" pitchFamily="34" charset="0"/>
                <a:cs typeface="Arial" panose="020B0604020202020204" pitchFamily="34" charset="0"/>
              </a:rPr>
              <a:t>Created </a:t>
            </a:r>
            <a:r>
              <a:rPr lang="en-US" sz="3200" dirty="0">
                <a:latin typeface="Arial" panose="020B0604020202020204" pitchFamily="34" charset="0"/>
                <a:cs typeface="Arial" panose="020B0604020202020204" pitchFamily="34" charset="0"/>
              </a:rPr>
              <a:t>O</a:t>
            </a:r>
            <a:r>
              <a:rPr lang="en-US" sz="3200" dirty="0" smtClean="0">
                <a:latin typeface="Arial" panose="020B0604020202020204" pitchFamily="34" charset="0"/>
                <a:cs typeface="Arial" panose="020B0604020202020204" pitchFamily="34" charset="0"/>
              </a:rPr>
              <a:t>nce, Used Many </a:t>
            </a: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imes</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364409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26</a:t>
            </a:fld>
            <a:endParaRPr lang="en-US">
              <a:latin typeface="Calibri" panose="020F0502020204030204" pitchFamily="34" charset="0"/>
            </a:endParaRPr>
          </a:p>
        </p:txBody>
      </p:sp>
      <p:sp>
        <p:nvSpPr>
          <p:cNvPr id="5" name="Title 1"/>
          <p:cNvSpPr>
            <a:spLocks noGrp="1"/>
          </p:cNvSpPr>
          <p:nvPr>
            <p:ph type="title" idx="4294967295"/>
          </p:nvPr>
        </p:nvSpPr>
        <p:spPr>
          <a:xfrm>
            <a:off x="0" y="3810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52401" y="1188623"/>
            <a:ext cx="3886200" cy="4983577"/>
          </a:xfrm>
          <a:prstGeom prst="rect">
            <a:avLst/>
          </a:prstGeom>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8134" b="66754"/>
          <a:stretch/>
        </p:blipFill>
        <p:spPr bwMode="auto">
          <a:xfrm>
            <a:off x="1066154" y="2133600"/>
            <a:ext cx="784924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261852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27</a:t>
            </a:fld>
            <a:endParaRPr lang="en-US">
              <a:latin typeface="Calibri" panose="020F0502020204030204" pitchFamily="34" charset="0"/>
            </a:endParaRPr>
          </a:p>
        </p:txBody>
      </p:sp>
      <p:sp>
        <p:nvSpPr>
          <p:cNvPr id="5" name="Title 1"/>
          <p:cNvSpPr>
            <a:spLocks noGrp="1"/>
          </p:cNvSpPr>
          <p:nvPr>
            <p:ph type="title" idx="4294967295"/>
          </p:nvPr>
        </p:nvSpPr>
        <p:spPr>
          <a:xfrm>
            <a:off x="0" y="3048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0487" y="1200150"/>
            <a:ext cx="8963025" cy="5200650"/>
          </a:xfrm>
          <a:prstGeom prst="rect">
            <a:avLst/>
          </a:prstGeom>
          <a:ln w="9525">
            <a:solidFill>
              <a:schemeClr val="tx1"/>
            </a:solidFill>
          </a:ln>
        </p:spPr>
      </p:pic>
      <p:sp>
        <p:nvSpPr>
          <p:cNvPr id="6" name="Rectangle 5"/>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260996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28</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924623" cy="504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361"/>
          <a:stretch/>
        </p:blipFill>
        <p:spPr bwMode="auto">
          <a:xfrm>
            <a:off x="4387466" y="1254430"/>
            <a:ext cx="4299334" cy="3062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2103274" y="3311830"/>
            <a:ext cx="6964526" cy="1944477"/>
            <a:chOff x="2103274" y="3962400"/>
            <a:chExt cx="6964526" cy="1944477"/>
          </a:xfrm>
        </p:grpSpPr>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2415" b="57776"/>
            <a:stretch/>
          </p:blipFill>
          <p:spPr bwMode="auto">
            <a:xfrm>
              <a:off x="2103274" y="5029200"/>
              <a:ext cx="6964526" cy="87767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bwMode="auto">
            <a:xfrm>
              <a:off x="2286000" y="3962400"/>
              <a:ext cx="1066800" cy="1004644"/>
            </a:xfrm>
            <a:prstGeom prst="straightConnector1">
              <a:avLst/>
            </a:prstGeom>
            <a:solidFill>
              <a:schemeClr val="accent1"/>
            </a:solidFill>
            <a:ln w="57150" cap="flat" cmpd="sng" algn="ctr">
              <a:solidFill>
                <a:srgbClr val="000A1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Rectangle 9"/>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27141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r>
              <a:rPr lang="en-US" dirty="0" smtClean="0">
                <a:effectLst/>
                <a:latin typeface="Arial" panose="020B0604020202020204" pitchFamily="34" charset="0"/>
                <a:cs typeface="Arial" panose="020B0604020202020204" pitchFamily="34" charset="0"/>
              </a:rPr>
              <a:t>Agenda</a:t>
            </a:r>
            <a:endParaRPr lang="en-US" dirty="0">
              <a:effectLst/>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buClr>
                <a:schemeClr val="accent4">
                  <a:lumMod val="60000"/>
                  <a:lumOff val="40000"/>
                </a:schemeClr>
              </a:buClr>
            </a:pPr>
            <a:r>
              <a:rPr lang="en-US" dirty="0">
                <a:latin typeface="Arial" panose="020B0604020202020204" pitchFamily="34" charset="0"/>
                <a:cs typeface="Arial" panose="020B0604020202020204" pitchFamily="34" charset="0"/>
              </a:rPr>
              <a:t>Fundamentals</a:t>
            </a:r>
          </a:p>
          <a:p>
            <a:pPr>
              <a:buClr>
                <a:schemeClr val="accent4">
                  <a:lumMod val="60000"/>
                  <a:lumOff val="40000"/>
                </a:schemeClr>
              </a:buClr>
            </a:pPr>
            <a:r>
              <a:rPr lang="en-US" dirty="0" err="1">
                <a:latin typeface="Arial" panose="020B0604020202020204" pitchFamily="34" charset="0"/>
                <a:cs typeface="Arial" panose="020B0604020202020204" pitchFamily="34" charset="0"/>
              </a:rPr>
              <a:t>NHDFlowline</a:t>
            </a:r>
            <a:r>
              <a:rPr lang="en-US" dirty="0">
                <a:latin typeface="Arial" panose="020B0604020202020204" pitchFamily="34" charset="0"/>
                <a:cs typeface="Arial" panose="020B0604020202020204" pitchFamily="34" charset="0"/>
              </a:rPr>
              <a:t> Attributes</a:t>
            </a:r>
          </a:p>
          <a:p>
            <a:pPr>
              <a:buClr>
                <a:schemeClr val="accent4">
                  <a:lumMod val="60000"/>
                  <a:lumOff val="40000"/>
                </a:schemeClr>
              </a:buClr>
            </a:pPr>
            <a:r>
              <a:rPr lang="en-US" dirty="0">
                <a:latin typeface="Arial" panose="020B0604020202020204" pitchFamily="34" charset="0"/>
                <a:cs typeface="Arial" panose="020B0604020202020204" pitchFamily="34" charset="0"/>
              </a:rPr>
              <a:t>Navigation Attributes</a:t>
            </a:r>
          </a:p>
          <a:p>
            <a:pPr>
              <a:buClr>
                <a:schemeClr val="accent4">
                  <a:lumMod val="60000"/>
                  <a:lumOff val="40000"/>
                </a:schemeClr>
              </a:buClr>
            </a:pPr>
            <a:r>
              <a:rPr lang="en-US" dirty="0">
                <a:latin typeface="Arial" panose="020B0604020202020204" pitchFamily="34" charset="0"/>
                <a:cs typeface="Arial" panose="020B0604020202020204" pitchFamily="34" charset="0"/>
              </a:rPr>
              <a:t>Value Added Attribute (VAA) </a:t>
            </a:r>
            <a:r>
              <a:rPr lang="en-US" dirty="0" smtClean="0">
                <a:latin typeface="Arial" panose="020B0604020202020204" pitchFamily="34" charset="0"/>
                <a:cs typeface="Arial" panose="020B0604020202020204" pitchFamily="34" charset="0"/>
              </a:rPr>
              <a:t>Navigator</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78AE4B3-FE51-4F60-8523-600FF4E0E673}" type="slidenum">
              <a:rPr lang="en-US" smtClean="0"/>
              <a:pPr/>
              <a:t>2</a:t>
            </a:fld>
            <a:endParaRPr lang="en-US"/>
          </a:p>
        </p:txBody>
      </p:sp>
      <p:sp>
        <p:nvSpPr>
          <p:cNvPr id="11" name="Content Placeholder 2"/>
          <p:cNvSpPr txBox="1">
            <a:spLocks/>
          </p:cNvSpPr>
          <p:nvPr/>
        </p:nvSpPr>
        <p:spPr>
          <a:xfrm>
            <a:off x="-762000" y="1156625"/>
            <a:ext cx="8229600" cy="4525963"/>
          </a:xfrm>
          <a:prstGeom prst="rect">
            <a:avLst/>
          </a:prstGeom>
        </p:spPr>
        <p:txBody>
          <a:bodyPr/>
          <a:lstStyle>
            <a:lvl1pPr marL="273050" indent="-273050" algn="l" rtl="0" eaLnBrk="0" fontAlgn="base" hangingPunct="0">
              <a:spcBef>
                <a:spcPct val="20000"/>
              </a:spcBef>
              <a:spcAft>
                <a:spcPct val="0"/>
              </a:spcAft>
              <a:buClr>
                <a:srgbClr val="99CCFF"/>
              </a:buClr>
              <a:buSzPct val="95000"/>
              <a:buFont typeface="Wingdings 2" pitchFamily="18" charset="2"/>
              <a:buChar char=""/>
              <a:defRPr sz="3600" kern="1200" baseline="0">
                <a:solidFill>
                  <a:schemeClr val="accent2">
                    <a:lumMod val="75000"/>
                  </a:schemeClr>
                </a:solidFill>
                <a:latin typeface="+mn-lt"/>
                <a:ea typeface="+mn-ea"/>
                <a:cs typeface="+mn-cs"/>
              </a:defRPr>
            </a:lvl1pPr>
            <a:lvl2pPr marL="639763" indent="-246063" algn="l" rtl="0" eaLnBrk="0" fontAlgn="base" hangingPunct="0">
              <a:spcBef>
                <a:spcPct val="20000"/>
              </a:spcBef>
              <a:spcAft>
                <a:spcPct val="0"/>
              </a:spcAft>
              <a:buClr>
                <a:srgbClr val="99CCFF"/>
              </a:buClr>
              <a:buSzPct val="85000"/>
              <a:buFont typeface="Wingdings 2" pitchFamily="18" charset="2"/>
              <a:buChar char=""/>
              <a:defRPr sz="3200" kern="1200" baseline="0">
                <a:solidFill>
                  <a:schemeClr val="accent2">
                    <a:lumMod val="75000"/>
                  </a:schemeClr>
                </a:solidFill>
                <a:latin typeface="+mn-lt"/>
                <a:ea typeface="+mn-ea"/>
                <a:cs typeface="+mn-cs"/>
              </a:defRPr>
            </a:lvl2pPr>
            <a:lvl3pPr marL="914400" indent="-246063" algn="l" rtl="0" eaLnBrk="0" fontAlgn="base" hangingPunct="0">
              <a:spcBef>
                <a:spcPct val="20000"/>
              </a:spcBef>
              <a:spcAft>
                <a:spcPct val="0"/>
              </a:spcAft>
              <a:buClr>
                <a:srgbClr val="99CCFF"/>
              </a:buClr>
              <a:buSzPct val="70000"/>
              <a:buFont typeface="Wingdings 2" pitchFamily="18" charset="2"/>
              <a:buChar char=""/>
              <a:defRPr sz="2800" kern="1200" baseline="0">
                <a:solidFill>
                  <a:schemeClr val="accent2">
                    <a:lumMod val="75000"/>
                  </a:schemeClr>
                </a:solidFill>
                <a:latin typeface="+mn-lt"/>
                <a:ea typeface="+mn-ea"/>
                <a:cs typeface="+mn-cs"/>
              </a:defRPr>
            </a:lvl3pPr>
            <a:lvl4pPr marL="1187450" indent="-209550" algn="l" rtl="0" eaLnBrk="0" fontAlgn="base" hangingPunct="0">
              <a:spcBef>
                <a:spcPct val="20000"/>
              </a:spcBef>
              <a:spcAft>
                <a:spcPct val="0"/>
              </a:spcAft>
              <a:buClr>
                <a:srgbClr val="99CCFF"/>
              </a:buClr>
              <a:buSzPct val="65000"/>
              <a:buFont typeface="Wingdings 2" pitchFamily="18" charset="2"/>
              <a:buChar char=""/>
              <a:defRPr sz="2400" kern="1200" baseline="0">
                <a:solidFill>
                  <a:schemeClr val="accent2">
                    <a:lumMod val="75000"/>
                  </a:schemeClr>
                </a:solidFill>
                <a:latin typeface="+mn-lt"/>
                <a:ea typeface="+mn-ea"/>
                <a:cs typeface="+mn-cs"/>
              </a:defRPr>
            </a:lvl4pPr>
            <a:lvl5pPr marL="1462088" indent="-209550" algn="l" rtl="0" eaLnBrk="0" fontAlgn="base" hangingPunct="0">
              <a:spcBef>
                <a:spcPct val="20000"/>
              </a:spcBef>
              <a:spcAft>
                <a:spcPct val="0"/>
              </a:spcAft>
              <a:buClr>
                <a:srgbClr val="99CCFF"/>
              </a:buClr>
              <a:buSzPct val="65000"/>
              <a:buFont typeface="Wingdings 2" pitchFamily="18" charset="2"/>
              <a:buChar char=""/>
              <a:defRPr sz="2000" kern="1200" baseline="0">
                <a:solidFill>
                  <a:schemeClr val="accent2">
                    <a:lumMod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4">
                  <a:lumMod val="60000"/>
                  <a:lumOff val="40000"/>
                </a:schemeClr>
              </a:buClr>
            </a:pPr>
            <a:endParaRPr lang="en-US" dirty="0" smtClean="0"/>
          </a:p>
          <a:p>
            <a:endParaRPr lang="en-US" dirty="0"/>
          </a:p>
        </p:txBody>
      </p:sp>
      <p:sp>
        <p:nvSpPr>
          <p:cNvPr id="6" name="Rectangle 5"/>
          <p:cNvSpPr/>
          <p:nvPr/>
        </p:nvSpPr>
        <p:spPr>
          <a:xfrm>
            <a:off x="0" y="6488966"/>
            <a:ext cx="801823"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14867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29</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3" y="1326870"/>
            <a:ext cx="3924623" cy="504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43" y="1326871"/>
            <a:ext cx="3924623" cy="504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702143" y="1143000"/>
            <a:ext cx="6127657" cy="3267100"/>
            <a:chOff x="3352801" y="1415690"/>
            <a:chExt cx="6127657" cy="3267100"/>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1666" y="1415690"/>
              <a:ext cx="4146550" cy="3267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352801" y="3733800"/>
              <a:ext cx="6127657" cy="830997"/>
            </a:xfrm>
            <a:prstGeom prst="rect">
              <a:avLst/>
            </a:prstGeom>
            <a:noFill/>
          </p:spPr>
          <p:txBody>
            <a:bodyPr wrap="square" rtlCol="0">
              <a:spAutoFit/>
            </a:bodyPr>
            <a:lstStyle/>
            <a:p>
              <a:pPr algn="ctr"/>
              <a:r>
                <a:rPr lang="en-US" sz="2400" b="1" dirty="0" smtClean="0">
                  <a:solidFill>
                    <a:srgbClr val="000A1E"/>
                  </a:solidFill>
                </a:rPr>
                <a:t>Upstream until </a:t>
              </a:r>
            </a:p>
            <a:p>
              <a:pPr algn="ctr"/>
              <a:r>
                <a:rPr lang="en-US" sz="2400" b="1" dirty="0" smtClean="0">
                  <a:solidFill>
                    <a:srgbClr val="000A1E"/>
                  </a:solidFill>
                </a:rPr>
                <a:t>drainage area &lt; 50 sqkm</a:t>
              </a:r>
              <a:endParaRPr lang="en-US" sz="2400" b="1" dirty="0">
                <a:solidFill>
                  <a:srgbClr val="000A1E"/>
                </a:solidFill>
              </a:endParaRPr>
            </a:p>
          </p:txBody>
        </p:sp>
      </p:grpSp>
      <p:grpSp>
        <p:nvGrpSpPr>
          <p:cNvPr id="10" name="Group 9"/>
          <p:cNvGrpSpPr/>
          <p:nvPr/>
        </p:nvGrpSpPr>
        <p:grpSpPr>
          <a:xfrm>
            <a:off x="1644743" y="4098097"/>
            <a:ext cx="6096000" cy="2236053"/>
            <a:chOff x="1295400" y="4564797"/>
            <a:chExt cx="6096000" cy="2236053"/>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550" y="4724400"/>
              <a:ext cx="45148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bwMode="auto">
            <a:xfrm>
              <a:off x="1295400" y="4564797"/>
              <a:ext cx="1581150" cy="693003"/>
            </a:xfrm>
            <a:prstGeom prst="straightConnector1">
              <a:avLst/>
            </a:prstGeom>
            <a:solidFill>
              <a:schemeClr val="accent1"/>
            </a:solidFill>
            <a:ln w="57150" cap="flat" cmpd="sng" algn="ctr">
              <a:solidFill>
                <a:srgbClr val="000A1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p:cNvSpPr txBox="1"/>
          <p:nvPr/>
        </p:nvSpPr>
        <p:spPr>
          <a:xfrm>
            <a:off x="4762820" y="5324500"/>
            <a:ext cx="1057276" cy="276999"/>
          </a:xfrm>
          <a:prstGeom prst="rect">
            <a:avLst/>
          </a:prstGeom>
          <a:noFill/>
        </p:spPr>
        <p:txBody>
          <a:bodyPr wrap="none" rtlCol="0">
            <a:spAutoFit/>
          </a:bodyPr>
          <a:lstStyle/>
          <a:p>
            <a:r>
              <a:rPr lang="en-US" sz="1200" dirty="0" err="1" smtClean="0">
                <a:solidFill>
                  <a:srgbClr val="000A1E"/>
                </a:solidFill>
              </a:rPr>
              <a:t>TotDASQKM</a:t>
            </a:r>
            <a:endParaRPr lang="en-US" sz="1200" dirty="0">
              <a:solidFill>
                <a:srgbClr val="000A1E"/>
              </a:solidFill>
            </a:endParaRPr>
          </a:p>
        </p:txBody>
      </p:sp>
      <p:sp>
        <p:nvSpPr>
          <p:cNvPr id="14" name="TextBox 13"/>
          <p:cNvSpPr txBox="1"/>
          <p:nvPr/>
        </p:nvSpPr>
        <p:spPr>
          <a:xfrm>
            <a:off x="5378543" y="5629300"/>
            <a:ext cx="409086" cy="276999"/>
          </a:xfrm>
          <a:prstGeom prst="rect">
            <a:avLst/>
          </a:prstGeom>
          <a:noFill/>
        </p:spPr>
        <p:txBody>
          <a:bodyPr wrap="none" rtlCol="0">
            <a:spAutoFit/>
          </a:bodyPr>
          <a:lstStyle/>
          <a:p>
            <a:r>
              <a:rPr lang="en-US" sz="1200" dirty="0" smtClean="0">
                <a:solidFill>
                  <a:srgbClr val="000A1E"/>
                </a:solidFill>
              </a:rPr>
              <a:t>&gt;=</a:t>
            </a:r>
            <a:endParaRPr lang="en-US" sz="1200" dirty="0">
              <a:solidFill>
                <a:srgbClr val="000A1E"/>
              </a:solidFill>
            </a:endParaRPr>
          </a:p>
        </p:txBody>
      </p:sp>
      <p:sp>
        <p:nvSpPr>
          <p:cNvPr id="15" name="TextBox 14"/>
          <p:cNvSpPr txBox="1"/>
          <p:nvPr/>
        </p:nvSpPr>
        <p:spPr>
          <a:xfrm>
            <a:off x="6569657" y="5983935"/>
            <a:ext cx="351378" cy="276999"/>
          </a:xfrm>
          <a:prstGeom prst="rect">
            <a:avLst/>
          </a:prstGeom>
          <a:noFill/>
        </p:spPr>
        <p:txBody>
          <a:bodyPr wrap="none" rtlCol="0">
            <a:spAutoFit/>
          </a:bodyPr>
          <a:lstStyle/>
          <a:p>
            <a:r>
              <a:rPr lang="en-US" sz="1200" dirty="0" smtClean="0">
                <a:solidFill>
                  <a:srgbClr val="000A1E"/>
                </a:solidFill>
              </a:rPr>
              <a:t>50</a:t>
            </a:r>
            <a:endParaRPr lang="en-US" sz="1200" dirty="0">
              <a:solidFill>
                <a:srgbClr val="000A1E"/>
              </a:solidFill>
            </a:endParaRPr>
          </a:p>
        </p:txBody>
      </p:sp>
      <p:sp>
        <p:nvSpPr>
          <p:cNvPr id="16" name="Rectangle 15"/>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2004134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30</a:t>
            </a:fld>
            <a:endParaRPr lang="en-US">
              <a:latin typeface="Calibri" panose="020F0502020204030204" pitchFamily="34" charset="0"/>
            </a:endParaRPr>
          </a:p>
        </p:txBody>
      </p:sp>
      <p:sp>
        <p:nvSpPr>
          <p:cNvPr id="6" name="Title 1"/>
          <p:cNvSpPr txBox="1">
            <a:spLocks/>
          </p:cNvSpPr>
          <p:nvPr/>
        </p:nvSpPr>
        <p:spPr>
          <a:xfrm>
            <a:off x="685800" y="685800"/>
            <a:ext cx="7772400" cy="1143000"/>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eaLnBrk="0" fontAlgn="base" hangingPunct="0">
              <a:spcBef>
                <a:spcPct val="0"/>
              </a:spcBef>
              <a:spcAft>
                <a:spcPct val="0"/>
              </a:spcAft>
              <a:buNone/>
              <a:defRPr lang="en-US" sz="5600" b="1" kern="1200"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4400">
                <a:solidFill>
                  <a:srgbClr val="99CCFF"/>
                </a:solidFill>
                <a:latin typeface="Arial" charset="0"/>
              </a:defRPr>
            </a:lvl2pPr>
            <a:lvl3pPr algn="l" rtl="0" eaLnBrk="0" fontAlgn="base" hangingPunct="0">
              <a:spcBef>
                <a:spcPct val="0"/>
              </a:spcBef>
              <a:spcAft>
                <a:spcPct val="0"/>
              </a:spcAft>
              <a:defRPr sz="4400">
                <a:solidFill>
                  <a:srgbClr val="99CCFF"/>
                </a:solidFill>
                <a:latin typeface="Arial" charset="0"/>
              </a:defRPr>
            </a:lvl3pPr>
            <a:lvl4pPr algn="l" rtl="0" eaLnBrk="0" fontAlgn="base" hangingPunct="0">
              <a:spcBef>
                <a:spcPct val="0"/>
              </a:spcBef>
              <a:spcAft>
                <a:spcPct val="0"/>
              </a:spcAft>
              <a:defRPr sz="4400">
                <a:solidFill>
                  <a:srgbClr val="99CCFF"/>
                </a:solidFill>
                <a:latin typeface="Arial" charset="0"/>
              </a:defRPr>
            </a:lvl4pPr>
            <a:lvl5pPr algn="l" rtl="0" eaLnBrk="0" fontAlgn="base" hangingPunct="0">
              <a:spcBef>
                <a:spcPct val="0"/>
              </a:spcBef>
              <a:spcAft>
                <a:spcPct val="0"/>
              </a:spcAft>
              <a:defRPr sz="4400">
                <a:solidFill>
                  <a:srgbClr val="99CCFF"/>
                </a:solidFill>
                <a:latin typeface="Arial" charset="0"/>
              </a:defRPr>
            </a:lvl5pPr>
            <a:lvl6pPr marL="457200" algn="l" rtl="0" fontAlgn="base">
              <a:spcBef>
                <a:spcPct val="0"/>
              </a:spcBef>
              <a:spcAft>
                <a:spcPct val="0"/>
              </a:spcAft>
              <a:defRPr sz="4400">
                <a:solidFill>
                  <a:srgbClr val="99CCFF"/>
                </a:solidFill>
                <a:latin typeface="Arial" charset="0"/>
              </a:defRPr>
            </a:lvl6pPr>
            <a:lvl7pPr marL="914400" algn="l" rtl="0" fontAlgn="base">
              <a:spcBef>
                <a:spcPct val="0"/>
              </a:spcBef>
              <a:spcAft>
                <a:spcPct val="0"/>
              </a:spcAft>
              <a:defRPr sz="4400">
                <a:solidFill>
                  <a:srgbClr val="99CCFF"/>
                </a:solidFill>
                <a:latin typeface="Arial" charset="0"/>
              </a:defRPr>
            </a:lvl7pPr>
            <a:lvl8pPr marL="1371600" algn="l" rtl="0" fontAlgn="base">
              <a:spcBef>
                <a:spcPct val="0"/>
              </a:spcBef>
              <a:spcAft>
                <a:spcPct val="0"/>
              </a:spcAft>
              <a:defRPr sz="4400">
                <a:solidFill>
                  <a:srgbClr val="99CCFF"/>
                </a:solidFill>
                <a:latin typeface="Arial" charset="0"/>
              </a:defRPr>
            </a:lvl8pPr>
            <a:lvl9pPr marL="1828800" algn="l" rtl="0" fontAlgn="base">
              <a:spcBef>
                <a:spcPct val="0"/>
              </a:spcBef>
              <a:spcAft>
                <a:spcPct val="0"/>
              </a:spcAft>
              <a:defRPr sz="4400">
                <a:solidFill>
                  <a:srgbClr val="99CCFF"/>
                </a:solidFill>
                <a:latin typeface="Arial" charset="0"/>
              </a:defRPr>
            </a:lvl9pPr>
          </a:lstStyle>
          <a:p>
            <a:r>
              <a:rPr lang="en-US" sz="2800" b="0" dirty="0" smtClean="0">
                <a:solidFill>
                  <a:schemeClr val="tx1"/>
                </a:solidFill>
                <a:effectLst/>
              </a:rPr>
              <a:t>NHD </a:t>
            </a:r>
            <a:r>
              <a:rPr lang="en-US" sz="2800" b="0" dirty="0" smtClean="0">
                <a:solidFill>
                  <a:schemeClr val="tx1"/>
                </a:solidFill>
                <a:effectLst/>
                <a:latin typeface="Arial" panose="020B0604020202020204" pitchFamily="34" charset="0"/>
                <a:cs typeface="Arial" panose="020B0604020202020204" pitchFamily="34" charset="0"/>
              </a:rPr>
              <a:t>Route</a:t>
            </a:r>
            <a:r>
              <a:rPr lang="en-US" sz="2800" b="0" dirty="0" smtClean="0">
                <a:solidFill>
                  <a:schemeClr val="tx1"/>
                </a:solidFill>
                <a:effectLst/>
              </a:rPr>
              <a:t> System</a:t>
            </a:r>
            <a:endParaRPr lang="en-US" sz="2800" b="0" dirty="0">
              <a:solidFill>
                <a:schemeClr val="tx1"/>
              </a:solidFill>
              <a:effectLst/>
            </a:endParaRPr>
          </a:p>
        </p:txBody>
      </p:sp>
      <p:grpSp>
        <p:nvGrpSpPr>
          <p:cNvPr id="7" name="Group 6"/>
          <p:cNvGrpSpPr/>
          <p:nvPr/>
        </p:nvGrpSpPr>
        <p:grpSpPr>
          <a:xfrm>
            <a:off x="1066800" y="1600200"/>
            <a:ext cx="7119257" cy="3964696"/>
            <a:chOff x="1039641" y="2181068"/>
            <a:chExt cx="7119257" cy="3964696"/>
          </a:xfrm>
        </p:grpSpPr>
        <p:grpSp>
          <p:nvGrpSpPr>
            <p:cNvPr id="8" name="Group 7"/>
            <p:cNvGrpSpPr/>
            <p:nvPr/>
          </p:nvGrpSpPr>
          <p:grpSpPr>
            <a:xfrm>
              <a:off x="1039641" y="2181068"/>
              <a:ext cx="7119257" cy="3964696"/>
              <a:chOff x="1039641" y="2181068"/>
              <a:chExt cx="7119257" cy="3964696"/>
            </a:xfrm>
          </p:grpSpPr>
          <p:grpSp>
            <p:nvGrpSpPr>
              <p:cNvPr id="11" name="Group 10"/>
              <p:cNvGrpSpPr/>
              <p:nvPr/>
            </p:nvGrpSpPr>
            <p:grpSpPr>
              <a:xfrm>
                <a:off x="1039641" y="2181068"/>
                <a:ext cx="7119257" cy="3964696"/>
                <a:chOff x="1600200" y="2208227"/>
                <a:chExt cx="7119257" cy="3964696"/>
              </a:xfrm>
            </p:grpSpPr>
            <p:grpSp>
              <p:nvGrpSpPr>
                <p:cNvPr id="13" name="Group 12"/>
                <p:cNvGrpSpPr/>
                <p:nvPr/>
              </p:nvGrpSpPr>
              <p:grpSpPr>
                <a:xfrm>
                  <a:off x="1600200" y="2208227"/>
                  <a:ext cx="7119257" cy="3964696"/>
                  <a:chOff x="1026812" y="2198451"/>
                  <a:chExt cx="7119257" cy="3964696"/>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4163" t="14449" r="5983" b="10145"/>
                  <a:stretch/>
                </p:blipFill>
                <p:spPr>
                  <a:xfrm>
                    <a:off x="1026812" y="2198451"/>
                    <a:ext cx="7119257" cy="3964696"/>
                  </a:xfrm>
                  <a:prstGeom prst="rect">
                    <a:avLst/>
                  </a:prstGeom>
                </p:spPr>
              </p:pic>
              <p:sp>
                <p:nvSpPr>
                  <p:cNvPr id="16" name="TextBox 15"/>
                  <p:cNvSpPr txBox="1"/>
                  <p:nvPr/>
                </p:nvSpPr>
                <p:spPr>
                  <a:xfrm>
                    <a:off x="3891147" y="4562947"/>
                    <a:ext cx="2736647" cy="369332"/>
                  </a:xfrm>
                  <a:prstGeom prst="rect">
                    <a:avLst/>
                  </a:prstGeom>
                  <a:noFill/>
                </p:spPr>
                <p:txBody>
                  <a:bodyPr wrap="none" rtlCol="0">
                    <a:spAutoFit/>
                  </a:bodyPr>
                  <a:lstStyle/>
                  <a:p>
                    <a:r>
                      <a:rPr lang="en-US" b="1" dirty="0" smtClean="0">
                        <a:solidFill>
                          <a:schemeClr val="accent4">
                            <a:lumMod val="75000"/>
                          </a:schemeClr>
                        </a:solidFill>
                      </a:rPr>
                      <a:t>Reach </a:t>
                    </a:r>
                    <a:r>
                      <a:rPr lang="en-US" b="1" dirty="0" smtClean="0">
                        <a:solidFill>
                          <a:srgbClr val="002060"/>
                        </a:solidFill>
                      </a:rPr>
                      <a:t>07010102000236</a:t>
                    </a:r>
                    <a:endParaRPr lang="en-US" b="1" dirty="0">
                      <a:solidFill>
                        <a:srgbClr val="002060"/>
                      </a:solidFill>
                    </a:endParaRPr>
                  </a:p>
                </p:txBody>
              </p:sp>
            </p:grpSp>
            <p:sp>
              <p:nvSpPr>
                <p:cNvPr id="14" name="Oval 13"/>
                <p:cNvSpPr/>
                <p:nvPr/>
              </p:nvSpPr>
              <p:spPr bwMode="auto">
                <a:xfrm>
                  <a:off x="4365181" y="3974387"/>
                  <a:ext cx="113301" cy="128425"/>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12" name="TextBox 11"/>
              <p:cNvSpPr txBox="1"/>
              <p:nvPr/>
            </p:nvSpPr>
            <p:spPr>
              <a:xfrm>
                <a:off x="1524000" y="3897868"/>
                <a:ext cx="2342308" cy="369332"/>
              </a:xfrm>
              <a:prstGeom prst="rect">
                <a:avLst/>
              </a:prstGeom>
              <a:noFill/>
            </p:spPr>
            <p:txBody>
              <a:bodyPr wrap="none" rtlCol="0">
                <a:spAutoFit/>
              </a:bodyPr>
              <a:lstStyle/>
              <a:p>
                <a:r>
                  <a:rPr lang="en-US" b="1" dirty="0" smtClean="0">
                    <a:solidFill>
                      <a:srgbClr val="002060"/>
                    </a:solidFill>
                  </a:rPr>
                  <a:t>Measure 85.28949</a:t>
                </a:r>
                <a:endParaRPr lang="en-US" b="1" dirty="0">
                  <a:solidFill>
                    <a:srgbClr val="002060"/>
                  </a:solidFill>
                </a:endParaRPr>
              </a:p>
            </p:txBody>
          </p:sp>
        </p:grpSp>
        <p:sp>
          <p:nvSpPr>
            <p:cNvPr id="9" name="TextBox 8"/>
            <p:cNvSpPr txBox="1"/>
            <p:nvPr/>
          </p:nvSpPr>
          <p:spPr>
            <a:xfrm>
              <a:off x="2573305" y="3440668"/>
              <a:ext cx="627095" cy="369332"/>
            </a:xfrm>
            <a:prstGeom prst="rect">
              <a:avLst/>
            </a:prstGeom>
            <a:noFill/>
          </p:spPr>
          <p:txBody>
            <a:bodyPr wrap="none" rtlCol="0">
              <a:spAutoFit/>
            </a:bodyPr>
            <a:lstStyle/>
            <a:p>
              <a:r>
                <a:rPr lang="en-US" b="1" dirty="0" smtClean="0">
                  <a:solidFill>
                    <a:srgbClr val="002060"/>
                  </a:solidFill>
                </a:rPr>
                <a:t>100</a:t>
              </a:r>
              <a:endParaRPr lang="en-US" b="1" dirty="0">
                <a:solidFill>
                  <a:srgbClr val="002060"/>
                </a:solidFill>
              </a:endParaRPr>
            </a:p>
          </p:txBody>
        </p:sp>
        <p:sp>
          <p:nvSpPr>
            <p:cNvPr id="10" name="TextBox 9"/>
            <p:cNvSpPr txBox="1"/>
            <p:nvPr/>
          </p:nvSpPr>
          <p:spPr>
            <a:xfrm>
              <a:off x="7440258" y="4800600"/>
              <a:ext cx="332142" cy="369332"/>
            </a:xfrm>
            <a:prstGeom prst="rect">
              <a:avLst/>
            </a:prstGeom>
            <a:noFill/>
          </p:spPr>
          <p:txBody>
            <a:bodyPr wrap="none" rtlCol="0">
              <a:spAutoFit/>
            </a:bodyPr>
            <a:lstStyle/>
            <a:p>
              <a:r>
                <a:rPr lang="en-US" b="1" dirty="0" smtClean="0">
                  <a:solidFill>
                    <a:srgbClr val="002060"/>
                  </a:solidFill>
                </a:rPr>
                <a:t>0</a:t>
              </a:r>
              <a:endParaRPr lang="en-US" b="1" dirty="0">
                <a:solidFill>
                  <a:srgbClr val="002060"/>
                </a:solidFill>
              </a:endParaRPr>
            </a:p>
          </p:txBody>
        </p:sp>
      </p:grp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853" y="2322533"/>
            <a:ext cx="28765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1239058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31</a:t>
            </a:fld>
            <a:endParaRPr lang="en-US">
              <a:latin typeface="Calibri" panose="020F0502020204030204" pitchFamily="34" charset="0"/>
            </a:endParaRP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802" t="15937" r="6530" b="7885"/>
          <a:stretch/>
        </p:blipFill>
        <p:spPr bwMode="auto">
          <a:xfrm>
            <a:off x="1020307" y="1684264"/>
            <a:ext cx="7133093" cy="398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85800" y="685800"/>
            <a:ext cx="7772400" cy="1143000"/>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eaLnBrk="0" fontAlgn="base" hangingPunct="0">
              <a:spcBef>
                <a:spcPct val="0"/>
              </a:spcBef>
              <a:spcAft>
                <a:spcPct val="0"/>
              </a:spcAft>
              <a:buNone/>
              <a:defRPr lang="en-US" sz="5600" b="1" kern="1200"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4400">
                <a:solidFill>
                  <a:srgbClr val="99CCFF"/>
                </a:solidFill>
                <a:latin typeface="Arial" charset="0"/>
              </a:defRPr>
            </a:lvl2pPr>
            <a:lvl3pPr algn="l" rtl="0" eaLnBrk="0" fontAlgn="base" hangingPunct="0">
              <a:spcBef>
                <a:spcPct val="0"/>
              </a:spcBef>
              <a:spcAft>
                <a:spcPct val="0"/>
              </a:spcAft>
              <a:defRPr sz="4400">
                <a:solidFill>
                  <a:srgbClr val="99CCFF"/>
                </a:solidFill>
                <a:latin typeface="Arial" charset="0"/>
              </a:defRPr>
            </a:lvl3pPr>
            <a:lvl4pPr algn="l" rtl="0" eaLnBrk="0" fontAlgn="base" hangingPunct="0">
              <a:spcBef>
                <a:spcPct val="0"/>
              </a:spcBef>
              <a:spcAft>
                <a:spcPct val="0"/>
              </a:spcAft>
              <a:defRPr sz="4400">
                <a:solidFill>
                  <a:srgbClr val="99CCFF"/>
                </a:solidFill>
                <a:latin typeface="Arial" charset="0"/>
              </a:defRPr>
            </a:lvl4pPr>
            <a:lvl5pPr algn="l" rtl="0" eaLnBrk="0" fontAlgn="base" hangingPunct="0">
              <a:spcBef>
                <a:spcPct val="0"/>
              </a:spcBef>
              <a:spcAft>
                <a:spcPct val="0"/>
              </a:spcAft>
              <a:defRPr sz="4400">
                <a:solidFill>
                  <a:srgbClr val="99CCFF"/>
                </a:solidFill>
                <a:latin typeface="Arial" charset="0"/>
              </a:defRPr>
            </a:lvl5pPr>
            <a:lvl6pPr marL="457200" algn="l" rtl="0" fontAlgn="base">
              <a:spcBef>
                <a:spcPct val="0"/>
              </a:spcBef>
              <a:spcAft>
                <a:spcPct val="0"/>
              </a:spcAft>
              <a:defRPr sz="4400">
                <a:solidFill>
                  <a:srgbClr val="99CCFF"/>
                </a:solidFill>
                <a:latin typeface="Arial" charset="0"/>
              </a:defRPr>
            </a:lvl6pPr>
            <a:lvl7pPr marL="914400" algn="l" rtl="0" fontAlgn="base">
              <a:spcBef>
                <a:spcPct val="0"/>
              </a:spcBef>
              <a:spcAft>
                <a:spcPct val="0"/>
              </a:spcAft>
              <a:defRPr sz="4400">
                <a:solidFill>
                  <a:srgbClr val="99CCFF"/>
                </a:solidFill>
                <a:latin typeface="Arial" charset="0"/>
              </a:defRPr>
            </a:lvl7pPr>
            <a:lvl8pPr marL="1371600" algn="l" rtl="0" fontAlgn="base">
              <a:spcBef>
                <a:spcPct val="0"/>
              </a:spcBef>
              <a:spcAft>
                <a:spcPct val="0"/>
              </a:spcAft>
              <a:defRPr sz="4400">
                <a:solidFill>
                  <a:srgbClr val="99CCFF"/>
                </a:solidFill>
                <a:latin typeface="Arial" charset="0"/>
              </a:defRPr>
            </a:lvl8pPr>
            <a:lvl9pPr marL="1828800" algn="l" rtl="0" fontAlgn="base">
              <a:spcBef>
                <a:spcPct val="0"/>
              </a:spcBef>
              <a:spcAft>
                <a:spcPct val="0"/>
              </a:spcAft>
              <a:defRPr sz="4400">
                <a:solidFill>
                  <a:srgbClr val="99CCFF"/>
                </a:solidFill>
                <a:latin typeface="Arial" charset="0"/>
              </a:defRPr>
            </a:lvl9pPr>
          </a:lstStyle>
          <a:p>
            <a:r>
              <a:rPr lang="en-US" sz="2800" b="0" dirty="0" smtClean="0">
                <a:solidFill>
                  <a:schemeClr val="tx1"/>
                </a:solidFill>
                <a:effectLst/>
              </a:rPr>
              <a:t>NHD </a:t>
            </a:r>
            <a:r>
              <a:rPr lang="en-US" sz="2800" b="0" dirty="0" smtClean="0">
                <a:solidFill>
                  <a:schemeClr val="tx1"/>
                </a:solidFill>
                <a:effectLst/>
                <a:latin typeface="Arial" panose="020B0604020202020204" pitchFamily="34" charset="0"/>
                <a:cs typeface="Arial" panose="020B0604020202020204" pitchFamily="34" charset="0"/>
              </a:rPr>
              <a:t>Route</a:t>
            </a:r>
            <a:r>
              <a:rPr lang="en-US" sz="2800" b="0" dirty="0" smtClean="0">
                <a:solidFill>
                  <a:schemeClr val="tx1"/>
                </a:solidFill>
                <a:effectLst/>
              </a:rPr>
              <a:t> System</a:t>
            </a:r>
            <a:endParaRPr lang="en-US" sz="2800" b="0" dirty="0">
              <a:solidFill>
                <a:schemeClr val="tx1"/>
              </a:solidFill>
              <a:effectLst/>
            </a:endParaRPr>
          </a:p>
        </p:txBody>
      </p: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853" y="2322533"/>
            <a:ext cx="28765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1475952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32</a:t>
            </a:fld>
            <a:endParaRPr lang="en-US">
              <a:latin typeface="Calibri" panose="020F0502020204030204" pitchFamily="34" charset="0"/>
            </a:endParaRP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802" t="15937" r="6530" b="7885"/>
          <a:stretch/>
        </p:blipFill>
        <p:spPr bwMode="auto">
          <a:xfrm>
            <a:off x="1020307" y="1684264"/>
            <a:ext cx="7133093" cy="398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85800" y="685800"/>
            <a:ext cx="7772400" cy="1143000"/>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eaLnBrk="0" fontAlgn="base" hangingPunct="0">
              <a:spcBef>
                <a:spcPct val="0"/>
              </a:spcBef>
              <a:spcAft>
                <a:spcPct val="0"/>
              </a:spcAft>
              <a:buNone/>
              <a:defRPr lang="en-US" sz="5600" b="1" kern="1200"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4400">
                <a:solidFill>
                  <a:srgbClr val="99CCFF"/>
                </a:solidFill>
                <a:latin typeface="Arial" charset="0"/>
              </a:defRPr>
            </a:lvl2pPr>
            <a:lvl3pPr algn="l" rtl="0" eaLnBrk="0" fontAlgn="base" hangingPunct="0">
              <a:spcBef>
                <a:spcPct val="0"/>
              </a:spcBef>
              <a:spcAft>
                <a:spcPct val="0"/>
              </a:spcAft>
              <a:defRPr sz="4400">
                <a:solidFill>
                  <a:srgbClr val="99CCFF"/>
                </a:solidFill>
                <a:latin typeface="Arial" charset="0"/>
              </a:defRPr>
            </a:lvl3pPr>
            <a:lvl4pPr algn="l" rtl="0" eaLnBrk="0" fontAlgn="base" hangingPunct="0">
              <a:spcBef>
                <a:spcPct val="0"/>
              </a:spcBef>
              <a:spcAft>
                <a:spcPct val="0"/>
              </a:spcAft>
              <a:defRPr sz="4400">
                <a:solidFill>
                  <a:srgbClr val="99CCFF"/>
                </a:solidFill>
                <a:latin typeface="Arial" charset="0"/>
              </a:defRPr>
            </a:lvl4pPr>
            <a:lvl5pPr algn="l" rtl="0" eaLnBrk="0" fontAlgn="base" hangingPunct="0">
              <a:spcBef>
                <a:spcPct val="0"/>
              </a:spcBef>
              <a:spcAft>
                <a:spcPct val="0"/>
              </a:spcAft>
              <a:defRPr sz="4400">
                <a:solidFill>
                  <a:srgbClr val="99CCFF"/>
                </a:solidFill>
                <a:latin typeface="Arial" charset="0"/>
              </a:defRPr>
            </a:lvl5pPr>
            <a:lvl6pPr marL="457200" algn="l" rtl="0" fontAlgn="base">
              <a:spcBef>
                <a:spcPct val="0"/>
              </a:spcBef>
              <a:spcAft>
                <a:spcPct val="0"/>
              </a:spcAft>
              <a:defRPr sz="4400">
                <a:solidFill>
                  <a:srgbClr val="99CCFF"/>
                </a:solidFill>
                <a:latin typeface="Arial" charset="0"/>
              </a:defRPr>
            </a:lvl6pPr>
            <a:lvl7pPr marL="914400" algn="l" rtl="0" fontAlgn="base">
              <a:spcBef>
                <a:spcPct val="0"/>
              </a:spcBef>
              <a:spcAft>
                <a:spcPct val="0"/>
              </a:spcAft>
              <a:defRPr sz="4400">
                <a:solidFill>
                  <a:srgbClr val="99CCFF"/>
                </a:solidFill>
                <a:latin typeface="Arial" charset="0"/>
              </a:defRPr>
            </a:lvl7pPr>
            <a:lvl8pPr marL="1371600" algn="l" rtl="0" fontAlgn="base">
              <a:spcBef>
                <a:spcPct val="0"/>
              </a:spcBef>
              <a:spcAft>
                <a:spcPct val="0"/>
              </a:spcAft>
              <a:defRPr sz="4400">
                <a:solidFill>
                  <a:srgbClr val="99CCFF"/>
                </a:solidFill>
                <a:latin typeface="Arial" charset="0"/>
              </a:defRPr>
            </a:lvl8pPr>
            <a:lvl9pPr marL="1828800" algn="l" rtl="0" fontAlgn="base">
              <a:spcBef>
                <a:spcPct val="0"/>
              </a:spcBef>
              <a:spcAft>
                <a:spcPct val="0"/>
              </a:spcAft>
              <a:defRPr sz="4400">
                <a:solidFill>
                  <a:srgbClr val="99CCFF"/>
                </a:solidFill>
                <a:latin typeface="Arial" charset="0"/>
              </a:defRPr>
            </a:lvl9pPr>
          </a:lstStyle>
          <a:p>
            <a:r>
              <a:rPr lang="en-US" sz="2800" b="0" dirty="0" smtClean="0">
                <a:solidFill>
                  <a:schemeClr val="tx1"/>
                </a:solidFill>
                <a:effectLst/>
              </a:rPr>
              <a:t>NHD </a:t>
            </a:r>
            <a:r>
              <a:rPr lang="en-US" sz="2800" b="0" dirty="0" smtClean="0">
                <a:solidFill>
                  <a:schemeClr val="tx1"/>
                </a:solidFill>
                <a:effectLst/>
                <a:latin typeface="Arial" panose="020B0604020202020204" pitchFamily="34" charset="0"/>
                <a:cs typeface="Arial" panose="020B0604020202020204" pitchFamily="34" charset="0"/>
              </a:rPr>
              <a:t>Route</a:t>
            </a:r>
            <a:r>
              <a:rPr lang="en-US" sz="2800" b="0" dirty="0" smtClean="0">
                <a:solidFill>
                  <a:schemeClr val="tx1"/>
                </a:solidFill>
                <a:effectLst/>
              </a:rPr>
              <a:t> System</a:t>
            </a:r>
            <a:endParaRPr lang="en-US" sz="2800" b="0" dirty="0">
              <a:solidFill>
                <a:schemeClr val="tx1"/>
              </a:solidFill>
              <a:effectLst/>
            </a:endParaRPr>
          </a:p>
        </p:txBody>
      </p:sp>
      <p:grpSp>
        <p:nvGrpSpPr>
          <p:cNvPr id="7" name="Group 6"/>
          <p:cNvGrpSpPr/>
          <p:nvPr/>
        </p:nvGrpSpPr>
        <p:grpSpPr>
          <a:xfrm>
            <a:off x="1039641" y="1676657"/>
            <a:ext cx="7119257" cy="3964696"/>
            <a:chOff x="1039641" y="2181068"/>
            <a:chExt cx="7119257" cy="3964696"/>
          </a:xfrm>
        </p:grpSpPr>
        <p:grpSp>
          <p:nvGrpSpPr>
            <p:cNvPr id="8" name="Group 7"/>
            <p:cNvGrpSpPr/>
            <p:nvPr/>
          </p:nvGrpSpPr>
          <p:grpSpPr>
            <a:xfrm>
              <a:off x="1039641" y="2181068"/>
              <a:ext cx="7119257" cy="3964696"/>
              <a:chOff x="1039641" y="2181068"/>
              <a:chExt cx="7119257" cy="3964696"/>
            </a:xfrm>
          </p:grpSpPr>
          <p:grpSp>
            <p:nvGrpSpPr>
              <p:cNvPr id="11" name="Group 10"/>
              <p:cNvGrpSpPr/>
              <p:nvPr/>
            </p:nvGrpSpPr>
            <p:grpSpPr>
              <a:xfrm>
                <a:off x="1039641" y="2181068"/>
                <a:ext cx="7119257" cy="3964696"/>
                <a:chOff x="1600200" y="2208227"/>
                <a:chExt cx="7119257" cy="3964696"/>
              </a:xfrm>
            </p:grpSpPr>
            <p:grpSp>
              <p:nvGrpSpPr>
                <p:cNvPr id="13" name="Group 12"/>
                <p:cNvGrpSpPr/>
                <p:nvPr/>
              </p:nvGrpSpPr>
              <p:grpSpPr>
                <a:xfrm>
                  <a:off x="1600200" y="2208227"/>
                  <a:ext cx="7119257" cy="3964696"/>
                  <a:chOff x="1026812" y="2198451"/>
                  <a:chExt cx="7119257" cy="3964696"/>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4163" t="14449" r="5983" b="10145"/>
                  <a:stretch/>
                </p:blipFill>
                <p:spPr>
                  <a:xfrm>
                    <a:off x="1026812" y="2198451"/>
                    <a:ext cx="7119257" cy="3964696"/>
                  </a:xfrm>
                  <a:prstGeom prst="rect">
                    <a:avLst/>
                  </a:prstGeom>
                </p:spPr>
              </p:pic>
              <p:sp>
                <p:nvSpPr>
                  <p:cNvPr id="16" name="TextBox 15"/>
                  <p:cNvSpPr txBox="1"/>
                  <p:nvPr/>
                </p:nvSpPr>
                <p:spPr>
                  <a:xfrm>
                    <a:off x="3744472" y="4562947"/>
                    <a:ext cx="3029997" cy="369332"/>
                  </a:xfrm>
                  <a:prstGeom prst="rect">
                    <a:avLst/>
                  </a:prstGeom>
                  <a:noFill/>
                </p:spPr>
                <p:txBody>
                  <a:bodyPr wrap="none" rtlCol="0">
                    <a:spAutoFit/>
                  </a:bodyPr>
                  <a:lstStyle/>
                  <a:p>
                    <a:r>
                      <a:rPr lang="en-US" b="1" dirty="0" smtClean="0">
                        <a:solidFill>
                          <a:schemeClr val="bg2"/>
                        </a:solidFill>
                      </a:rPr>
                      <a:t>Reach 07010102000236</a:t>
                    </a:r>
                    <a:endParaRPr lang="en-US" b="1" dirty="0">
                      <a:solidFill>
                        <a:schemeClr val="bg2"/>
                      </a:solidFill>
                    </a:endParaRPr>
                  </a:p>
                </p:txBody>
              </p:sp>
            </p:grpSp>
            <p:sp>
              <p:nvSpPr>
                <p:cNvPr id="14" name="Oval 13"/>
                <p:cNvSpPr/>
                <p:nvPr/>
              </p:nvSpPr>
              <p:spPr bwMode="auto">
                <a:xfrm>
                  <a:off x="4365181" y="3974387"/>
                  <a:ext cx="113301" cy="128425"/>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12" name="TextBox 11"/>
              <p:cNvSpPr txBox="1"/>
              <p:nvPr/>
            </p:nvSpPr>
            <p:spPr>
              <a:xfrm>
                <a:off x="1524000" y="3897868"/>
                <a:ext cx="2342308" cy="369332"/>
              </a:xfrm>
              <a:prstGeom prst="rect">
                <a:avLst/>
              </a:prstGeom>
              <a:noFill/>
            </p:spPr>
            <p:txBody>
              <a:bodyPr wrap="none" rtlCol="0">
                <a:spAutoFit/>
              </a:bodyPr>
              <a:lstStyle/>
              <a:p>
                <a:r>
                  <a:rPr lang="en-US" b="1" dirty="0" smtClean="0">
                    <a:solidFill>
                      <a:srgbClr val="002060"/>
                    </a:solidFill>
                  </a:rPr>
                  <a:t>Measure 85.28949</a:t>
                </a:r>
                <a:endParaRPr lang="en-US" b="1" dirty="0">
                  <a:solidFill>
                    <a:srgbClr val="002060"/>
                  </a:solidFill>
                </a:endParaRPr>
              </a:p>
            </p:txBody>
          </p:sp>
        </p:grpSp>
        <p:sp>
          <p:nvSpPr>
            <p:cNvPr id="9" name="TextBox 8"/>
            <p:cNvSpPr txBox="1"/>
            <p:nvPr/>
          </p:nvSpPr>
          <p:spPr>
            <a:xfrm>
              <a:off x="2573305" y="3440668"/>
              <a:ext cx="627095" cy="369332"/>
            </a:xfrm>
            <a:prstGeom prst="rect">
              <a:avLst/>
            </a:prstGeom>
            <a:noFill/>
          </p:spPr>
          <p:txBody>
            <a:bodyPr wrap="none" rtlCol="0">
              <a:spAutoFit/>
            </a:bodyPr>
            <a:lstStyle/>
            <a:p>
              <a:r>
                <a:rPr lang="en-US" b="1" dirty="0" smtClean="0">
                  <a:solidFill>
                    <a:srgbClr val="002060"/>
                  </a:solidFill>
                </a:rPr>
                <a:t>100</a:t>
              </a:r>
              <a:endParaRPr lang="en-US" b="1" dirty="0">
                <a:solidFill>
                  <a:srgbClr val="002060"/>
                </a:solidFill>
              </a:endParaRPr>
            </a:p>
          </p:txBody>
        </p:sp>
        <p:sp>
          <p:nvSpPr>
            <p:cNvPr id="10" name="TextBox 9"/>
            <p:cNvSpPr txBox="1"/>
            <p:nvPr/>
          </p:nvSpPr>
          <p:spPr>
            <a:xfrm>
              <a:off x="7440258" y="4800600"/>
              <a:ext cx="332142" cy="369332"/>
            </a:xfrm>
            <a:prstGeom prst="rect">
              <a:avLst/>
            </a:prstGeom>
            <a:noFill/>
          </p:spPr>
          <p:txBody>
            <a:bodyPr wrap="none" rtlCol="0">
              <a:spAutoFit/>
            </a:bodyPr>
            <a:lstStyle/>
            <a:p>
              <a:r>
                <a:rPr lang="en-US" b="1" dirty="0" smtClean="0">
                  <a:solidFill>
                    <a:srgbClr val="002060"/>
                  </a:solidFill>
                </a:rPr>
                <a:t>0</a:t>
              </a:r>
              <a:endParaRPr lang="en-US" b="1" dirty="0">
                <a:solidFill>
                  <a:srgbClr val="002060"/>
                </a:solidFill>
              </a:endParaRPr>
            </a:p>
          </p:txBody>
        </p:sp>
      </p:grpSp>
      <p:grpSp>
        <p:nvGrpSpPr>
          <p:cNvPr id="17" name="Group 16"/>
          <p:cNvGrpSpPr/>
          <p:nvPr/>
        </p:nvGrpSpPr>
        <p:grpSpPr>
          <a:xfrm>
            <a:off x="1036111" y="1676400"/>
            <a:ext cx="7126588" cy="3974472"/>
            <a:chOff x="8977945" y="2198451"/>
            <a:chExt cx="7126588" cy="3974472"/>
          </a:xfrm>
        </p:grpSpPr>
        <p:grpSp>
          <p:nvGrpSpPr>
            <p:cNvPr id="18" name="Group 17"/>
            <p:cNvGrpSpPr/>
            <p:nvPr/>
          </p:nvGrpSpPr>
          <p:grpSpPr>
            <a:xfrm>
              <a:off x="8977945" y="2198451"/>
              <a:ext cx="7126588" cy="3974472"/>
              <a:chOff x="3680158" y="2188675"/>
              <a:chExt cx="7126588" cy="3974472"/>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3581" t="12613" r="6483" b="11795"/>
              <a:stretch/>
            </p:blipFill>
            <p:spPr>
              <a:xfrm>
                <a:off x="3680158" y="2188675"/>
                <a:ext cx="7126588" cy="3974472"/>
              </a:xfrm>
              <a:prstGeom prst="rect">
                <a:avLst/>
              </a:prstGeom>
              <a:ln w="9525">
                <a:noFill/>
              </a:ln>
            </p:spPr>
          </p:pic>
          <p:sp>
            <p:nvSpPr>
              <p:cNvPr id="21" name="TextBox 20"/>
              <p:cNvSpPr txBox="1"/>
              <p:nvPr/>
            </p:nvSpPr>
            <p:spPr>
              <a:xfrm>
                <a:off x="4504850" y="4114800"/>
                <a:ext cx="2018501" cy="369332"/>
              </a:xfrm>
              <a:prstGeom prst="rect">
                <a:avLst/>
              </a:prstGeom>
              <a:noFill/>
              <a:ln w="9525">
                <a:noFill/>
              </a:ln>
            </p:spPr>
            <p:txBody>
              <a:bodyPr wrap="none" rtlCol="0">
                <a:spAutoFit/>
              </a:bodyPr>
              <a:lstStyle/>
              <a:p>
                <a:r>
                  <a:rPr lang="en-US" b="1" dirty="0" smtClean="0"/>
                  <a:t>ComID 72854635</a:t>
                </a:r>
                <a:endParaRPr lang="en-US" b="1" dirty="0"/>
              </a:p>
            </p:txBody>
          </p:sp>
        </p:grpSp>
        <p:sp>
          <p:nvSpPr>
            <p:cNvPr id="19" name="Oval 18"/>
            <p:cNvSpPr/>
            <p:nvPr/>
          </p:nvSpPr>
          <p:spPr bwMode="auto">
            <a:xfrm>
              <a:off x="11788047" y="3986375"/>
              <a:ext cx="113301" cy="128425"/>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grpSp>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853" y="2322533"/>
            <a:ext cx="28765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1565472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33</a:t>
            </a:fld>
            <a:endParaRPr lang="en-US">
              <a:latin typeface="Calibri" panose="020F0502020204030204" pitchFamily="34" charset="0"/>
            </a:endParaRPr>
          </a:p>
        </p:txBody>
      </p:sp>
      <p:sp>
        <p:nvSpPr>
          <p:cNvPr id="5" name="Title 1"/>
          <p:cNvSpPr>
            <a:spLocks noGrp="1"/>
          </p:cNvSpPr>
          <p:nvPr>
            <p:ph type="title" idx="4294967295"/>
          </p:nvPr>
        </p:nvSpPr>
        <p:spPr>
          <a:xfrm>
            <a:off x="914400" y="1524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152400" y="1219200"/>
            <a:ext cx="8915400" cy="461665"/>
          </a:xfrm>
          <a:prstGeom prst="rect">
            <a:avLst/>
          </a:prstGeom>
          <a:noFill/>
        </p:spPr>
        <p:txBody>
          <a:bodyPr wrap="square" rtlCol="0">
            <a:spAutoFit/>
          </a:bodyPr>
          <a:lstStyle/>
          <a:p>
            <a:r>
              <a:rPr lang="en-US" sz="2400" dirty="0" smtClean="0"/>
              <a:t>Returns a linear event table of </a:t>
            </a:r>
            <a:r>
              <a:rPr lang="en-US" sz="2400" dirty="0" err="1" smtClean="0"/>
              <a:t>flowlines</a:t>
            </a:r>
            <a:r>
              <a:rPr lang="en-US" sz="2400" dirty="0" smtClean="0"/>
              <a:t> and parts of </a:t>
            </a:r>
            <a:r>
              <a:rPr lang="en-US" sz="2400" dirty="0" err="1" smtClean="0"/>
              <a:t>flowlines</a:t>
            </a:r>
            <a:r>
              <a:rPr lang="en-US" sz="2400" dirty="0" smtClean="0"/>
              <a:t>.</a:t>
            </a:r>
            <a:endParaRPr lang="en-US" sz="2400" dirty="0"/>
          </a:p>
        </p:txBody>
      </p:sp>
      <p:pic>
        <p:nvPicPr>
          <p:cNvPr id="7" name="Picture 6"/>
          <p:cNvPicPr>
            <a:picLocks noChangeAspect="1"/>
          </p:cNvPicPr>
          <p:nvPr/>
        </p:nvPicPr>
        <p:blipFill rotWithShape="1">
          <a:blip r:embed="rId3"/>
          <a:srcRect b="44630"/>
          <a:stretch/>
        </p:blipFill>
        <p:spPr>
          <a:xfrm>
            <a:off x="1524000" y="1884142"/>
            <a:ext cx="6300788" cy="4821458"/>
          </a:xfrm>
          <a:prstGeom prst="rect">
            <a:avLst/>
          </a:prstGeom>
        </p:spPr>
      </p:pic>
      <p:sp>
        <p:nvSpPr>
          <p:cNvPr id="8" name="Rectangle 7"/>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53166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34</a:t>
            </a:fld>
            <a:endParaRPr lang="en-US">
              <a:latin typeface="Calibri" panose="020F0502020204030204" pitchFamily="34" charset="0"/>
            </a:endParaRPr>
          </a:p>
        </p:txBody>
      </p:sp>
      <p:sp>
        <p:nvSpPr>
          <p:cNvPr id="5" name="Title 1"/>
          <p:cNvSpPr>
            <a:spLocks noGrp="1"/>
          </p:cNvSpPr>
          <p:nvPr>
            <p:ph type="title" idx="4294967295"/>
          </p:nvPr>
        </p:nvSpPr>
        <p:spPr>
          <a:xfrm>
            <a:off x="0" y="3048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b="18064"/>
          <a:stretch/>
        </p:blipFill>
        <p:spPr>
          <a:xfrm>
            <a:off x="485775" y="1524000"/>
            <a:ext cx="3476625" cy="3910013"/>
          </a:xfrm>
          <a:prstGeom prst="rect">
            <a:avLst/>
          </a:prstGeom>
          <a:ln w="9525">
            <a:solidFill>
              <a:schemeClr val="accent1"/>
            </a:solidFill>
          </a:ln>
        </p:spPr>
      </p:pic>
      <p:sp>
        <p:nvSpPr>
          <p:cNvPr id="7" name="TextBox 6"/>
          <p:cNvSpPr txBox="1"/>
          <p:nvPr/>
        </p:nvSpPr>
        <p:spPr>
          <a:xfrm>
            <a:off x="493866" y="1547813"/>
            <a:ext cx="2249334"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Upstream </a:t>
            </a:r>
            <a:r>
              <a:rPr lang="en-US" dirty="0" err="1">
                <a:latin typeface="Arial" panose="020B0604020202020204" pitchFamily="34" charset="0"/>
                <a:cs typeface="Arial" panose="020B0604020202020204" pitchFamily="34" charset="0"/>
              </a:rPr>
              <a:t>Mainstem</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b="8589"/>
          <a:stretch/>
        </p:blipFill>
        <p:spPr>
          <a:xfrm>
            <a:off x="5181600" y="1531143"/>
            <a:ext cx="3467100" cy="3979070"/>
          </a:xfrm>
          <a:prstGeom prst="rect">
            <a:avLst/>
          </a:prstGeom>
          <a:ln w="9525">
            <a:solidFill>
              <a:schemeClr val="accent1"/>
            </a:solidFill>
          </a:ln>
        </p:spPr>
      </p:pic>
      <p:sp>
        <p:nvSpPr>
          <p:cNvPr id="9" name="TextBox 8"/>
          <p:cNvSpPr txBox="1"/>
          <p:nvPr/>
        </p:nvSpPr>
        <p:spPr>
          <a:xfrm>
            <a:off x="5181600" y="1547813"/>
            <a:ext cx="2800831" cy="369332"/>
          </a:xfrm>
          <a:prstGeom prst="rect">
            <a:avLst/>
          </a:prstGeom>
          <a:noFill/>
        </p:spPr>
        <p:txBody>
          <a:bodyPr wrap="none" rtlCol="0">
            <a:spAutoFit/>
          </a:bodyPr>
          <a:lstStyle/>
          <a:p>
            <a:pPr algn="r"/>
            <a:r>
              <a:rPr lang="en-US" dirty="0">
                <a:latin typeface="Arial" panose="020B0604020202020204" pitchFamily="34" charset="0"/>
                <a:cs typeface="Arial" panose="020B0604020202020204" pitchFamily="34" charset="0"/>
              </a:rPr>
              <a:t>Upstream </a:t>
            </a:r>
            <a:r>
              <a:rPr lang="en-US" dirty="0" smtClean="0">
                <a:latin typeface="Arial" panose="020B0604020202020204" pitchFamily="34" charset="0"/>
                <a:cs typeface="Arial" panose="020B0604020202020204" pitchFamily="34" charset="0"/>
              </a:rPr>
              <a:t>with Tributaries</a:t>
            </a:r>
            <a:endParaRPr lang="en-US" dirty="0">
              <a:latin typeface="Arial" panose="020B0604020202020204" pitchFamily="34" charset="0"/>
              <a:cs typeface="Arial" panose="020B0604020202020204" pitchFamily="34" charset="0"/>
            </a:endParaRPr>
          </a:p>
        </p:txBody>
      </p:sp>
      <p:sp>
        <p:nvSpPr>
          <p:cNvPr id="10" name="Right Arrow 9"/>
          <p:cNvSpPr/>
          <p:nvPr/>
        </p:nvSpPr>
        <p:spPr>
          <a:xfrm>
            <a:off x="2895600" y="4852987"/>
            <a:ext cx="4267200" cy="6334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Point and Click on </a:t>
            </a:r>
            <a:r>
              <a:rPr lang="en-US" dirty="0" err="1" smtClean="0"/>
              <a:t>Flowline</a:t>
            </a:r>
            <a:endParaRPr lang="en-US" dirty="0"/>
          </a:p>
        </p:txBody>
      </p:sp>
      <p:sp>
        <p:nvSpPr>
          <p:cNvPr id="11" name="Right Arrow 10"/>
          <p:cNvSpPr/>
          <p:nvPr/>
        </p:nvSpPr>
        <p:spPr>
          <a:xfrm rot="10800000">
            <a:off x="2590801" y="4850840"/>
            <a:ext cx="609599" cy="6334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386943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35</a:t>
            </a:fld>
            <a:endParaRPr lang="en-US">
              <a:latin typeface="Calibri" panose="020F0502020204030204" pitchFamily="34" charset="0"/>
            </a:endParaRPr>
          </a:p>
        </p:txBody>
      </p:sp>
      <p:sp>
        <p:nvSpPr>
          <p:cNvPr id="5" name="Title 1"/>
          <p:cNvSpPr>
            <a:spLocks noGrp="1"/>
          </p:cNvSpPr>
          <p:nvPr>
            <p:ph type="title" idx="4294967295"/>
          </p:nvPr>
        </p:nvSpPr>
        <p:spPr>
          <a:xfrm>
            <a:off x="0" y="228600"/>
            <a:ext cx="8229600" cy="819150"/>
          </a:xfrm>
          <a:prstGeom prst="rect">
            <a:avLst/>
          </a:prstGeom>
          <a:ln>
            <a:noFill/>
          </a:ln>
        </p:spPr>
        <p:txBody>
          <a:bodyPr>
            <a:normAutofit/>
          </a:bodyPr>
          <a:lstStyle/>
          <a:p>
            <a:pPr algn="ctr"/>
            <a:r>
              <a:rPr lang="en-US" dirty="0" smtClean="0">
                <a:effectLst/>
                <a:latin typeface="Arial" panose="020B0604020202020204" pitchFamily="34" charset="0"/>
                <a:cs typeface="Arial" panose="020B0604020202020204" pitchFamily="34" charset="0"/>
              </a:rPr>
              <a:t>NHDPlusV2 VAA Navigator</a:t>
            </a:r>
            <a:endParaRPr lang="en-US"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90550" y="1581538"/>
            <a:ext cx="3448050" cy="3895725"/>
          </a:xfrm>
          <a:prstGeom prst="rect">
            <a:avLst/>
          </a:prstGeom>
          <a:ln w="3175">
            <a:solidFill>
              <a:schemeClr val="tx1"/>
            </a:solidFill>
          </a:ln>
        </p:spPr>
      </p:pic>
      <p:sp>
        <p:nvSpPr>
          <p:cNvPr id="6" name="TextBox 5"/>
          <p:cNvSpPr txBox="1"/>
          <p:nvPr/>
        </p:nvSpPr>
        <p:spPr>
          <a:xfrm>
            <a:off x="550369" y="1542662"/>
            <a:ext cx="254428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Downstream </a:t>
            </a:r>
            <a:r>
              <a:rPr lang="en-US" dirty="0" err="1">
                <a:latin typeface="Arial" panose="020B0604020202020204" pitchFamily="34" charset="0"/>
                <a:cs typeface="Arial" panose="020B0604020202020204" pitchFamily="34" charset="0"/>
              </a:rPr>
              <a:t>Mainstem</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srcRect b="3774"/>
          <a:stretch/>
        </p:blipFill>
        <p:spPr>
          <a:xfrm>
            <a:off x="4933950" y="1581538"/>
            <a:ext cx="3371850" cy="3886200"/>
          </a:xfrm>
          <a:prstGeom prst="rect">
            <a:avLst/>
          </a:prstGeom>
          <a:ln w="3175">
            <a:solidFill>
              <a:schemeClr val="tx1"/>
            </a:solidFill>
          </a:ln>
        </p:spPr>
      </p:pic>
      <p:sp>
        <p:nvSpPr>
          <p:cNvPr id="8" name="TextBox 7"/>
          <p:cNvSpPr txBox="1"/>
          <p:nvPr/>
        </p:nvSpPr>
        <p:spPr>
          <a:xfrm>
            <a:off x="4876800" y="1524000"/>
            <a:ext cx="330090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Downstream with Divergences</a:t>
            </a:r>
            <a:endParaRPr lang="en-US" dirty="0">
              <a:latin typeface="Arial" panose="020B0604020202020204" pitchFamily="34" charset="0"/>
              <a:cs typeface="Arial" panose="020B0604020202020204" pitchFamily="34" charset="0"/>
            </a:endParaRPr>
          </a:p>
        </p:txBody>
      </p:sp>
      <p:sp>
        <p:nvSpPr>
          <p:cNvPr id="9" name="Oval 8"/>
          <p:cNvSpPr/>
          <p:nvPr/>
        </p:nvSpPr>
        <p:spPr>
          <a:xfrm>
            <a:off x="6781800" y="4705738"/>
            <a:ext cx="45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130251" y="1893332"/>
            <a:ext cx="4121498" cy="6026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Point and Click on </a:t>
            </a:r>
            <a:r>
              <a:rPr lang="en-US" dirty="0" err="1" smtClean="0">
                <a:latin typeface="Arial" panose="020B0604020202020204" pitchFamily="34" charset="0"/>
                <a:cs typeface="Arial" panose="020B0604020202020204" pitchFamily="34" charset="0"/>
              </a:rPr>
              <a:t>Flowline</a:t>
            </a:r>
            <a:endParaRPr lang="en-US" dirty="0">
              <a:latin typeface="Arial" panose="020B0604020202020204" pitchFamily="34" charset="0"/>
              <a:cs typeface="Arial" panose="020B0604020202020204" pitchFamily="34" charset="0"/>
            </a:endParaRPr>
          </a:p>
        </p:txBody>
      </p:sp>
      <p:sp>
        <p:nvSpPr>
          <p:cNvPr id="11" name="Right Arrow 10"/>
          <p:cNvSpPr/>
          <p:nvPr/>
        </p:nvSpPr>
        <p:spPr>
          <a:xfrm rot="10800000">
            <a:off x="2000250" y="1893332"/>
            <a:ext cx="590550" cy="6026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p:cNvSpPr/>
          <p:nvPr/>
        </p:nvSpPr>
        <p:spPr>
          <a:xfrm>
            <a:off x="0" y="6488966"/>
            <a:ext cx="148739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Navigator</a:t>
            </a:r>
          </a:p>
        </p:txBody>
      </p:sp>
    </p:spTree>
    <p:extLst>
      <p:ext uri="{BB962C8B-B14F-4D97-AF65-F5344CB8AC3E}">
        <p14:creationId xmlns:p14="http://schemas.microsoft.com/office/powerpoint/2010/main" val="1038824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Resources</a:t>
            </a:r>
            <a:endParaRPr lang="en-US" dirty="0"/>
          </a:p>
        </p:txBody>
      </p:sp>
      <p:sp>
        <p:nvSpPr>
          <p:cNvPr id="7" name="Content Placeholder 6"/>
          <p:cNvSpPr>
            <a:spLocks noGrp="1"/>
          </p:cNvSpPr>
          <p:nvPr>
            <p:ph idx="1"/>
          </p:nvPr>
        </p:nvSpPr>
        <p:spPr/>
        <p:txBody>
          <a:bodyPr>
            <a:normAutofit fontScale="77500" lnSpcReduction="20000"/>
          </a:bodyPr>
          <a:lstStyle/>
          <a:p>
            <a:pPr marL="109728" indent="0">
              <a:buNone/>
            </a:pPr>
            <a:r>
              <a:rPr lang="en-US" dirty="0" smtClean="0"/>
              <a:t>Additional information on NHDPlus is available from the NHDPlus website documentation page.  You are encouraged to read and reference the NHDPlusV21 User Guide and other NHDPlus documentation.</a:t>
            </a:r>
          </a:p>
          <a:p>
            <a:pPr marL="109728" indent="0">
              <a:buNone/>
            </a:pPr>
            <a:endParaRPr lang="en-US" dirty="0" smtClean="0"/>
          </a:p>
          <a:p>
            <a:r>
              <a:rPr lang="en-US" dirty="0" smtClean="0"/>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109728" indent="0">
              <a:buNone/>
            </a:pPr>
            <a:endParaRPr lang="en-US" dirty="0" smtClean="0"/>
          </a:p>
          <a:p>
            <a:r>
              <a:rPr lang="en-US" dirty="0" smtClean="0"/>
              <a:t>The NHDPlus team also provides technical support to users of the data and tools.  If you have a technical support question, please send a detailed email </a:t>
            </a:r>
            <a:r>
              <a:rPr lang="en-US" smtClean="0"/>
              <a:t>to </a:t>
            </a:r>
            <a:r>
              <a:rPr lang="en-US" sz="2800" u="sng" smtClean="0">
                <a:latin typeface="Arial" panose="020B0604020202020204" pitchFamily="34" charset="0"/>
                <a:cs typeface="Arial" panose="020B0604020202020204" pitchFamily="34" charset="0"/>
                <a:hlinkClick r:id="rId3"/>
              </a:rPr>
              <a:t>nhdplus-support@epa.gov</a:t>
            </a:r>
            <a:endParaRPr lang="en-US" sz="280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78AE4B3-FE51-4F60-8523-600FF4E0E673}" type="slidenum">
              <a:rPr lang="en-US" smtClean="0"/>
              <a:pPr/>
              <a:t>36</a:t>
            </a:fld>
            <a:endParaRPr lang="en-US"/>
          </a:p>
        </p:txBody>
      </p:sp>
      <p:sp>
        <p:nvSpPr>
          <p:cNvPr id="6" name="Rectangle 5"/>
          <p:cNvSpPr/>
          <p:nvPr/>
        </p:nvSpPr>
        <p:spPr>
          <a:xfrm>
            <a:off x="0" y="6488966"/>
            <a:ext cx="1040670"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5075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78AE4B3-FE51-4F60-8523-600FF4E0E673}" type="slidenum">
              <a:rPr lang="en-US" smtClean="0">
                <a:latin typeface="Calibri" panose="020F0502020204030204" pitchFamily="34" charset="0"/>
              </a:rPr>
              <a:t>37</a:t>
            </a:fld>
            <a:endParaRPr lang="en-US">
              <a:latin typeface="Calibri" panose="020F0502020204030204" pitchFamily="34" charset="0"/>
            </a:endParaRPr>
          </a:p>
        </p:txBody>
      </p:sp>
      <p:pic>
        <p:nvPicPr>
          <p:cNvPr id="5"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3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pPr/>
              <a:t>3</a:t>
            </a:fld>
            <a:endParaRPr lang="en-US"/>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Network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762000" y="1447800"/>
            <a:ext cx="8153400" cy="4524315"/>
          </a:xfrm>
          <a:prstGeom prst="rect">
            <a:avLst/>
          </a:prstGeom>
          <a:noFill/>
        </p:spPr>
        <p:txBody>
          <a:bodyPr wrap="square" rtlCol="0">
            <a:spAutoFit/>
          </a:bodyPr>
          <a:lstStyle/>
          <a:p>
            <a:pPr algn="l"/>
            <a:r>
              <a:rPr lang="en-US" sz="2400" dirty="0" smtClean="0"/>
              <a:t>The Fundamentals:</a:t>
            </a:r>
          </a:p>
          <a:p>
            <a:pPr algn="l"/>
            <a:endParaRPr lang="en-US" sz="2400" dirty="0" smtClean="0"/>
          </a:p>
          <a:p>
            <a:pPr marL="566738" indent="-566738" algn="l">
              <a:buFont typeface="+mj-lt"/>
              <a:buAutoNum type="arabicPeriod"/>
            </a:pPr>
            <a:r>
              <a:rPr lang="en-US" sz="2400" dirty="0" smtClean="0"/>
              <a:t>Computed from </a:t>
            </a:r>
            <a:r>
              <a:rPr lang="en-US" sz="2400" dirty="0" err="1" smtClean="0"/>
              <a:t>PlusFlow</a:t>
            </a:r>
            <a:r>
              <a:rPr lang="en-US" sz="2400" dirty="0" smtClean="0"/>
              <a:t> table and </a:t>
            </a:r>
            <a:r>
              <a:rPr lang="en-US" sz="2400" dirty="0" err="1" smtClean="0"/>
              <a:t>NHDFlowline</a:t>
            </a:r>
            <a:r>
              <a:rPr lang="en-US" sz="2400" dirty="0" smtClean="0"/>
              <a:t> attributes </a:t>
            </a:r>
            <a:r>
              <a:rPr lang="en-US" sz="2400" dirty="0" err="1" smtClean="0"/>
              <a:t>FlowDir</a:t>
            </a:r>
            <a:r>
              <a:rPr lang="en-US" sz="2400" dirty="0" smtClean="0"/>
              <a:t>, </a:t>
            </a:r>
            <a:r>
              <a:rPr lang="en-US" sz="2400" dirty="0" err="1" smtClean="0"/>
              <a:t>Ftype</a:t>
            </a:r>
            <a:r>
              <a:rPr lang="en-US" sz="2400" dirty="0" smtClean="0"/>
              <a:t>, GNIS_ID, and </a:t>
            </a:r>
            <a:r>
              <a:rPr lang="en-US" sz="2400" dirty="0" err="1" smtClean="0"/>
              <a:t>LengthKM</a:t>
            </a:r>
            <a:endParaRPr lang="en-US" sz="2400" dirty="0" smtClean="0"/>
          </a:p>
          <a:p>
            <a:pPr marL="566738" indent="-566738" algn="l">
              <a:buFont typeface="+mj-lt"/>
              <a:buAutoNum type="arabicPeriod"/>
            </a:pPr>
            <a:r>
              <a:rPr lang="en-US" sz="2400" dirty="0" smtClean="0"/>
              <a:t>Can not be computed unless </a:t>
            </a:r>
            <a:r>
              <a:rPr lang="en-US" sz="2400" dirty="0" err="1" smtClean="0"/>
              <a:t>NHDFlowline</a:t>
            </a:r>
            <a:r>
              <a:rPr lang="en-US" sz="2400" dirty="0" smtClean="0"/>
              <a:t> and </a:t>
            </a:r>
            <a:r>
              <a:rPr lang="en-US" sz="2400" dirty="0" err="1" smtClean="0"/>
              <a:t>PlusFlow</a:t>
            </a:r>
            <a:r>
              <a:rPr lang="en-US" sz="2400" dirty="0" smtClean="0"/>
              <a:t> table pass the </a:t>
            </a:r>
            <a:r>
              <a:rPr lang="en-US" sz="2400" dirty="0" err="1" smtClean="0"/>
              <a:t>NHDPlus</a:t>
            </a:r>
            <a:r>
              <a:rPr lang="en-US" sz="2400" dirty="0" smtClean="0"/>
              <a:t> NHD QAQC checks.</a:t>
            </a:r>
          </a:p>
          <a:p>
            <a:pPr marL="566738" indent="-566738" algn="l">
              <a:buFont typeface="+mj-lt"/>
              <a:buAutoNum type="arabicPeriod"/>
            </a:pPr>
            <a:r>
              <a:rPr lang="en-US" sz="2400" dirty="0" smtClean="0"/>
              <a:t>VAA computations build on each other with QAQC checks to maintain consistency across attributes.</a:t>
            </a:r>
          </a:p>
          <a:p>
            <a:pPr marL="566738" indent="-566738" algn="l">
              <a:buFont typeface="+mj-lt"/>
              <a:buAutoNum type="arabicPeriod" startAt="4"/>
            </a:pPr>
            <a:r>
              <a:rPr lang="en-US" sz="2400" dirty="0"/>
              <a:t>Computed for a complete drainage </a:t>
            </a:r>
            <a:r>
              <a:rPr lang="en-US" sz="2400" dirty="0" smtClean="0"/>
              <a:t>area.</a:t>
            </a:r>
            <a:endParaRPr lang="en-US" sz="2400" dirty="0"/>
          </a:p>
          <a:p>
            <a:pPr marL="566738" indent="-566738" algn="l">
              <a:buFont typeface="+mj-lt"/>
              <a:buAutoNum type="arabicPeriod" startAt="4"/>
            </a:pPr>
            <a:r>
              <a:rPr lang="en-US" sz="2400" dirty="0"/>
              <a:t>All identifier VAAs are nationally </a:t>
            </a:r>
            <a:r>
              <a:rPr lang="en-US" sz="2400" dirty="0" smtClean="0"/>
              <a:t>unique.</a:t>
            </a:r>
          </a:p>
          <a:p>
            <a:pPr marL="566738" indent="-566738" algn="l">
              <a:buFont typeface="+mj-lt"/>
              <a:buAutoNum type="arabicPeriod" startAt="4"/>
            </a:pPr>
            <a:r>
              <a:rPr lang="en-US" sz="2400" dirty="0" smtClean="0"/>
              <a:t>Stored in the </a:t>
            </a:r>
            <a:r>
              <a:rPr lang="en-US" sz="2400" dirty="0" err="1" smtClean="0"/>
              <a:t>PlusFlowlineVAA</a:t>
            </a:r>
            <a:r>
              <a:rPr lang="en-US" sz="2400" dirty="0" smtClean="0"/>
              <a:t> table.</a:t>
            </a:r>
          </a:p>
        </p:txBody>
      </p:sp>
      <p:sp>
        <p:nvSpPr>
          <p:cNvPr id="5" name="Rectangle 4"/>
          <p:cNvSpPr/>
          <p:nvPr/>
        </p:nvSpPr>
        <p:spPr>
          <a:xfrm>
            <a:off x="0" y="6488966"/>
            <a:ext cx="1854482"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Fundamentals</a:t>
            </a:r>
          </a:p>
        </p:txBody>
      </p:sp>
    </p:spTree>
    <p:extLst>
      <p:ext uri="{BB962C8B-B14F-4D97-AF65-F5344CB8AC3E}">
        <p14:creationId xmlns:p14="http://schemas.microsoft.com/office/powerpoint/2010/main" val="3035243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pPr/>
              <a:t>4</a:t>
            </a:fld>
            <a:endParaRPr lang="en-US"/>
          </a:p>
        </p:txBody>
      </p:sp>
      <p:sp>
        <p:nvSpPr>
          <p:cNvPr id="18" name="Title 1"/>
          <p:cNvSpPr>
            <a:spLocks noGrp="1"/>
          </p:cNvSpPr>
          <p:nvPr>
            <p:ph type="title" idx="4294967295"/>
          </p:nvPr>
        </p:nvSpPr>
        <p:spPr>
          <a:xfrm>
            <a:off x="0" y="3810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Network VAAs</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1524000" y="1600200"/>
            <a:ext cx="6858000" cy="2831544"/>
          </a:xfrm>
          <a:prstGeom prst="rect">
            <a:avLst/>
          </a:prstGeom>
          <a:noFill/>
        </p:spPr>
        <p:txBody>
          <a:bodyPr wrap="square" rtlCol="0">
            <a:spAutoFit/>
          </a:bodyPr>
          <a:lstStyle/>
          <a:p>
            <a:pPr algn="l"/>
            <a:r>
              <a:rPr lang="en-US" sz="3200" dirty="0" smtClean="0">
                <a:latin typeface="Arial" panose="020B0604020202020204" pitchFamily="34" charset="0"/>
                <a:cs typeface="Arial" panose="020B0604020202020204" pitchFamily="34" charset="0"/>
              </a:rPr>
              <a:t>Three Groups:</a:t>
            </a:r>
          </a:p>
          <a:p>
            <a:pPr algn="l"/>
            <a:endParaRPr lang="en-US" sz="3200" dirty="0" smtClean="0">
              <a:latin typeface="Arial" panose="020B0604020202020204" pitchFamily="34" charset="0"/>
              <a:cs typeface="Arial" panose="020B0604020202020204" pitchFamily="34" charset="0"/>
            </a:endParaRPr>
          </a:p>
          <a:p>
            <a:pPr marL="1023938" lvl="1" indent="-566738" algn="l">
              <a:buFont typeface="+mj-lt"/>
              <a:buAutoNum type="arabicPeriod"/>
            </a:pPr>
            <a:r>
              <a:rPr lang="en-US" sz="3200" dirty="0" err="1" smtClean="0">
                <a:latin typeface="Arial" panose="020B0604020202020204" pitchFamily="34" charset="0"/>
                <a:cs typeface="Arial" panose="020B0604020202020204" pitchFamily="34" charset="0"/>
              </a:rPr>
              <a:t>NHDFlowline</a:t>
            </a:r>
            <a:r>
              <a:rPr lang="en-US" sz="3200" dirty="0" smtClean="0">
                <a:latin typeface="Arial" panose="020B0604020202020204" pitchFamily="34" charset="0"/>
                <a:cs typeface="Arial" panose="020B0604020202020204" pitchFamily="34" charset="0"/>
              </a:rPr>
              <a:t> Attributes</a:t>
            </a:r>
          </a:p>
          <a:p>
            <a:pPr marL="1023938" lvl="1" indent="-566738" algn="l">
              <a:buFont typeface="+mj-lt"/>
              <a:buAutoNum type="arabicPeriod"/>
            </a:pPr>
            <a:r>
              <a:rPr lang="en-US" sz="3200" dirty="0" smtClean="0">
                <a:latin typeface="Arial" panose="020B0604020202020204" pitchFamily="34" charset="0"/>
                <a:cs typeface="Arial" panose="020B0604020202020204" pitchFamily="34" charset="0"/>
              </a:rPr>
              <a:t>Navigation Attributes</a:t>
            </a:r>
          </a:p>
          <a:p>
            <a:pPr marL="1023938" lvl="1" indent="-566738" algn="l">
              <a:buFont typeface="+mj-lt"/>
              <a:buAutoNum type="arabicPeriod"/>
            </a:pPr>
            <a:r>
              <a:rPr lang="en-US" sz="3200" dirty="0" smtClean="0">
                <a:latin typeface="Arial" panose="020B0604020202020204" pitchFamily="34" charset="0"/>
                <a:cs typeface="Arial" panose="020B0604020202020204" pitchFamily="34" charset="0"/>
              </a:rPr>
              <a:t>Analysis Attributes</a:t>
            </a:r>
          </a:p>
          <a:p>
            <a:pPr marL="342900" indent="-342900" algn="l">
              <a:buFont typeface="+mj-lt"/>
              <a:buAutoNum type="arabicPeriod"/>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0" y="6488966"/>
            <a:ext cx="1854482"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Fundamentals</a:t>
            </a:r>
          </a:p>
        </p:txBody>
      </p:sp>
    </p:spTree>
    <p:extLst>
      <p:ext uri="{BB962C8B-B14F-4D97-AF65-F5344CB8AC3E}">
        <p14:creationId xmlns:p14="http://schemas.microsoft.com/office/powerpoint/2010/main" val="1542523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pPr/>
              <a:t>5</a:t>
            </a:fld>
            <a:endParaRPr lang="en-US"/>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Network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1600200" y="1295400"/>
            <a:ext cx="7315200" cy="4555093"/>
          </a:xfrm>
          <a:prstGeom prst="rect">
            <a:avLst/>
          </a:prstGeom>
          <a:noFill/>
        </p:spPr>
        <p:txBody>
          <a:bodyPr wrap="square" rtlCol="0">
            <a:spAutoFit/>
          </a:bodyPr>
          <a:lstStyle/>
          <a:p>
            <a:pPr marL="566738" indent="-566738" algn="l">
              <a:buFont typeface="+mj-lt"/>
              <a:buAutoNum type="arabicPeriod"/>
            </a:pPr>
            <a:r>
              <a:rPr lang="en-US" sz="3200" dirty="0" err="1" smtClean="0">
                <a:latin typeface="Arial" panose="020B0604020202020204" pitchFamily="34" charset="0"/>
                <a:cs typeface="Arial" panose="020B0604020202020204" pitchFamily="34" charset="0"/>
              </a:rPr>
              <a:t>NHDFlowline</a:t>
            </a:r>
            <a:r>
              <a:rPr lang="en-US" sz="3200" dirty="0" smtClean="0">
                <a:latin typeface="Arial" panose="020B0604020202020204" pitchFamily="34" charset="0"/>
                <a:cs typeface="Arial" panose="020B0604020202020204" pitchFamily="34" charset="0"/>
              </a:rPr>
              <a:t> Attributes</a:t>
            </a:r>
          </a:p>
          <a:p>
            <a:pPr marL="342900" indent="-342900" algn="l"/>
            <a:endParaRPr lang="en-US"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Reachcode</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LengthKM</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FCode</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FromMeas</a:t>
            </a:r>
            <a:r>
              <a:rPr lang="en-US" sz="2800" dirty="0" smtClean="0">
                <a:latin typeface="Arial" panose="020B0604020202020204" pitchFamily="34" charset="0"/>
                <a:cs typeface="Arial" panose="020B0604020202020204" pitchFamily="34" charset="0"/>
              </a:rPr>
              <a:t> (m-value at bottom of </a:t>
            </a:r>
            <a:r>
              <a:rPr lang="en-US" sz="2800" dirty="0" err="1" smtClean="0">
                <a:latin typeface="Arial" panose="020B0604020202020204" pitchFamily="34" charset="0"/>
                <a:cs typeface="Arial" panose="020B0604020202020204" pitchFamily="34" charset="0"/>
              </a:rPr>
              <a:t>flowline</a:t>
            </a:r>
            <a:r>
              <a:rPr lang="en-US" sz="2800" dirty="0" smtClean="0">
                <a:latin typeface="Arial" panose="020B0604020202020204" pitchFamily="34" charset="0"/>
                <a:cs typeface="Arial" panose="020B0604020202020204" pitchFamily="34" charset="0"/>
              </a:rPr>
              <a:t>)</a:t>
            </a:r>
          </a:p>
          <a:p>
            <a:pPr marL="1257300" lvl="2" indent="-342900" algn="l"/>
            <a:r>
              <a:rPr lang="en-US" sz="2800" dirty="0" err="1" smtClean="0">
                <a:latin typeface="Arial" panose="020B0604020202020204" pitchFamily="34" charset="0"/>
                <a:cs typeface="Arial" panose="020B0604020202020204" pitchFamily="34" charset="0"/>
              </a:rPr>
              <a:t>ToMeas</a:t>
            </a:r>
            <a:r>
              <a:rPr lang="en-US" sz="2800" dirty="0" smtClean="0">
                <a:latin typeface="Arial" panose="020B0604020202020204" pitchFamily="34" charset="0"/>
                <a:cs typeface="Arial" panose="020B0604020202020204" pitchFamily="34" charset="0"/>
              </a:rPr>
              <a:t> (m-value at top of </a:t>
            </a:r>
            <a:r>
              <a:rPr lang="en-US" sz="2800" dirty="0" err="1" smtClean="0">
                <a:latin typeface="Arial" panose="020B0604020202020204" pitchFamily="34" charset="0"/>
                <a:cs typeface="Arial" panose="020B0604020202020204" pitchFamily="34" charset="0"/>
              </a:rPr>
              <a:t>flowline</a:t>
            </a:r>
            <a:r>
              <a:rPr lang="en-US" sz="2800" dirty="0" smtClean="0">
                <a:latin typeface="Arial" panose="020B0604020202020204" pitchFamily="34" charset="0"/>
                <a:cs typeface="Arial" panose="020B0604020202020204" pitchFamily="34" charset="0"/>
              </a:rPr>
              <a:t>)</a:t>
            </a:r>
          </a:p>
          <a:p>
            <a:pPr marL="1257300" lvl="2" indent="-342900" algn="l"/>
            <a:endParaRPr lang="en-US" sz="2400" dirty="0" smtClean="0">
              <a:latin typeface="Arial" panose="020B0604020202020204" pitchFamily="34" charset="0"/>
              <a:cs typeface="Arial" panose="020B0604020202020204" pitchFamily="34" charset="0"/>
            </a:endParaRPr>
          </a:p>
          <a:p>
            <a:pPr lvl="1" algn="l"/>
            <a:r>
              <a:rPr lang="en-US" sz="2400" dirty="0" smtClean="0">
                <a:latin typeface="Arial" panose="020B0604020202020204" pitchFamily="34" charset="0"/>
                <a:cs typeface="Arial" panose="020B0604020202020204" pitchFamily="34" charset="0"/>
              </a:rPr>
              <a:t>Replicated to avoid joins during time-critical applications – e.g. interactive navigation.</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6488966"/>
            <a:ext cx="1378391"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Flowline</a:t>
            </a:r>
          </a:p>
        </p:txBody>
      </p:sp>
    </p:spTree>
    <p:extLst>
      <p:ext uri="{BB962C8B-B14F-4D97-AF65-F5344CB8AC3E}">
        <p14:creationId xmlns:p14="http://schemas.microsoft.com/office/powerpoint/2010/main" val="318728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pPr/>
              <a:t>6</a:t>
            </a:fld>
            <a:endParaRPr lang="en-US"/>
          </a:p>
        </p:txBody>
      </p:sp>
      <p:sp>
        <p:nvSpPr>
          <p:cNvPr id="18" name="Title 1"/>
          <p:cNvSpPr>
            <a:spLocks noGrp="1"/>
          </p:cNvSpPr>
          <p:nvPr>
            <p:ph type="title" idx="4294967295"/>
          </p:nvPr>
        </p:nvSpPr>
        <p:spPr>
          <a:xfrm>
            <a:off x="0" y="3810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Network VAAs</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609600" y="1371600"/>
            <a:ext cx="8610600" cy="5324535"/>
          </a:xfrm>
          <a:prstGeom prst="rect">
            <a:avLst/>
          </a:prstGeom>
          <a:noFill/>
        </p:spPr>
        <p:txBody>
          <a:bodyPr wrap="square" rtlCol="0">
            <a:spAutoFit/>
          </a:bodyPr>
          <a:lstStyle/>
          <a:p>
            <a:pPr marL="566738" indent="-566738" algn="l">
              <a:buFont typeface="+mj-lt"/>
              <a:buAutoNum type="arabicPeriod" startAt="2"/>
            </a:pPr>
            <a:r>
              <a:rPr lang="en-US" sz="3200" dirty="0" smtClean="0">
                <a:latin typeface="Arial" panose="020B0604020202020204" pitchFamily="34" charset="0"/>
                <a:cs typeface="Arial" panose="020B0604020202020204" pitchFamily="34" charset="0"/>
              </a:rPr>
              <a:t>Navigation Attributes</a:t>
            </a:r>
          </a:p>
          <a:p>
            <a:pPr marL="342900" indent="-342900" algn="l"/>
            <a:endParaRPr lang="en-US" sz="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FromNode</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ToNode</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StartFlag</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TerminalFlag</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VPUIn</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VPUOut</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StreamLeve</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smtClean="0">
                <a:latin typeface="Arial" panose="020B0604020202020204" pitchFamily="34" charset="0"/>
                <a:cs typeface="Arial" panose="020B0604020202020204" pitchFamily="34" charset="0"/>
              </a:rPr>
              <a:t>Divergence</a:t>
            </a:r>
          </a:p>
          <a:p>
            <a:pPr marL="1257300" lvl="2" indent="-342900" algn="l"/>
            <a:r>
              <a:rPr lang="en-US" sz="2800" dirty="0" err="1" smtClean="0">
                <a:latin typeface="Arial" panose="020B0604020202020204" pitchFamily="34" charset="0"/>
                <a:cs typeface="Arial" panose="020B0604020202020204" pitchFamily="34" charset="0"/>
              </a:rPr>
              <a:t>Hydroseq</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UpHydroSeq</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DnHydroSeq</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DNMinorHyd</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DnDrainCou</a:t>
            </a:r>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DnLevel</a:t>
            </a:r>
            <a:endParaRPr lang="en-US" sz="2800" dirty="0" smtClean="0">
              <a:latin typeface="Arial" panose="020B0604020202020204" pitchFamily="34" charset="0"/>
              <a:cs typeface="Arial" panose="020B0604020202020204" pitchFamily="34" charset="0"/>
            </a:endParaRPr>
          </a:p>
          <a:p>
            <a:pPr marL="1257300" lvl="2" indent="-342900" algn="l"/>
            <a:endParaRPr lang="en-US" sz="2400" dirty="0" smtClean="0">
              <a:latin typeface="Arial" panose="020B0604020202020204" pitchFamily="34" charset="0"/>
              <a:cs typeface="Arial" panose="020B0604020202020204" pitchFamily="34" charset="0"/>
            </a:endParaRPr>
          </a:p>
          <a:p>
            <a:pPr marL="1257300" lvl="2" indent="-342900" algn="l"/>
            <a:endParaRPr lang="en-US" sz="2400" dirty="0" smtClean="0">
              <a:latin typeface="Arial" panose="020B0604020202020204" pitchFamily="34" charset="0"/>
              <a:cs typeface="Arial" panose="020B0604020202020204" pitchFamily="34" charset="0"/>
            </a:endParaRPr>
          </a:p>
        </p:txBody>
      </p:sp>
      <p:sp>
        <p:nvSpPr>
          <p:cNvPr id="5" name="Rectangle 4"/>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264578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609600" y="1371600"/>
            <a:ext cx="4191000" cy="523220"/>
          </a:xfrm>
          <a:prstGeom prst="rect">
            <a:avLst/>
          </a:prstGeom>
          <a:noFill/>
        </p:spPr>
        <p:txBody>
          <a:bodyPr wrap="square" rtlCol="0">
            <a:spAutoFit/>
          </a:bodyPr>
          <a:lstStyle/>
          <a:p>
            <a:pPr marL="1257300" lvl="2" indent="-342900"/>
            <a:r>
              <a:rPr lang="en-US" sz="2800" dirty="0" err="1" smtClean="0">
                <a:latin typeface="Arial" panose="020B0604020202020204" pitchFamily="34" charset="0"/>
                <a:cs typeface="Arial" panose="020B0604020202020204" pitchFamily="34" charset="0"/>
              </a:rPr>
              <a:t>FromNode</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ToNode</a:t>
            </a:r>
            <a:endParaRPr lang="en-US" sz="2800" dirty="0" smtClean="0">
              <a:latin typeface="Arial" panose="020B0604020202020204" pitchFamily="34" charset="0"/>
              <a:cs typeface="Arial" panose="020B0604020202020204" pitchFamily="34" charset="0"/>
            </a:endParaRPr>
          </a:p>
        </p:txBody>
      </p:sp>
      <p:sp>
        <p:nvSpPr>
          <p:cNvPr id="6" name="Line 3"/>
          <p:cNvSpPr>
            <a:spLocks noChangeShapeType="1"/>
          </p:cNvSpPr>
          <p:nvPr/>
        </p:nvSpPr>
        <p:spPr bwMode="auto">
          <a:xfrm>
            <a:off x="5853113" y="1458912"/>
            <a:ext cx="914400" cy="11430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7" name="Line 4"/>
          <p:cNvSpPr>
            <a:spLocks noChangeShapeType="1"/>
          </p:cNvSpPr>
          <p:nvPr/>
        </p:nvSpPr>
        <p:spPr bwMode="auto">
          <a:xfrm flipV="1">
            <a:off x="6767513" y="1382712"/>
            <a:ext cx="990600" cy="12192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8" name="Line 5"/>
          <p:cNvSpPr>
            <a:spLocks noChangeShapeType="1"/>
          </p:cNvSpPr>
          <p:nvPr/>
        </p:nvSpPr>
        <p:spPr bwMode="auto">
          <a:xfrm>
            <a:off x="6767513" y="2601912"/>
            <a:ext cx="0" cy="12954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9" name="Line 6"/>
          <p:cNvSpPr>
            <a:spLocks noChangeShapeType="1"/>
          </p:cNvSpPr>
          <p:nvPr/>
        </p:nvSpPr>
        <p:spPr bwMode="auto">
          <a:xfrm flipV="1">
            <a:off x="6767513" y="2906712"/>
            <a:ext cx="990600" cy="9906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0" name="Line 7"/>
          <p:cNvSpPr>
            <a:spLocks noChangeShapeType="1"/>
          </p:cNvSpPr>
          <p:nvPr/>
        </p:nvSpPr>
        <p:spPr bwMode="auto">
          <a:xfrm>
            <a:off x="6767513" y="3897312"/>
            <a:ext cx="0" cy="13716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1" name="Line 8"/>
          <p:cNvSpPr>
            <a:spLocks noChangeShapeType="1"/>
          </p:cNvSpPr>
          <p:nvPr/>
        </p:nvSpPr>
        <p:spPr bwMode="auto">
          <a:xfrm flipH="1" flipV="1">
            <a:off x="6234113" y="4659312"/>
            <a:ext cx="533400" cy="6096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2" name="Line 9"/>
          <p:cNvSpPr>
            <a:spLocks noChangeShapeType="1"/>
          </p:cNvSpPr>
          <p:nvPr/>
        </p:nvSpPr>
        <p:spPr bwMode="auto">
          <a:xfrm flipH="1" flipV="1">
            <a:off x="6157913" y="3592512"/>
            <a:ext cx="76200" cy="10668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3" name="Line 10"/>
          <p:cNvSpPr>
            <a:spLocks noChangeShapeType="1"/>
          </p:cNvSpPr>
          <p:nvPr/>
        </p:nvSpPr>
        <p:spPr bwMode="auto">
          <a:xfrm flipH="1">
            <a:off x="5243513" y="4659312"/>
            <a:ext cx="990600" cy="1524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4" name="Line 11"/>
          <p:cNvSpPr>
            <a:spLocks noChangeShapeType="1"/>
          </p:cNvSpPr>
          <p:nvPr/>
        </p:nvSpPr>
        <p:spPr bwMode="auto">
          <a:xfrm>
            <a:off x="6767513" y="5268912"/>
            <a:ext cx="0" cy="762000"/>
          </a:xfrm>
          <a:prstGeom prst="line">
            <a:avLst/>
          </a:prstGeom>
          <a:noFill/>
          <a:ln w="28575">
            <a:solidFill>
              <a:schemeClr val="tx1"/>
            </a:solidFill>
            <a:round/>
            <a:headEnd type="oval" w="med" len="med"/>
            <a:tailEnd type="oval" w="med" len="med"/>
          </a:ln>
        </p:spPr>
        <p:txBody>
          <a:bodyPr/>
          <a:lstStyle/>
          <a:p>
            <a:endParaRPr lang="en-US" dirty="0">
              <a:solidFill>
                <a:srgbClr val="00B0F0"/>
              </a:solidFill>
              <a:latin typeface="Arial" panose="020B0604020202020204" pitchFamily="34" charset="0"/>
              <a:cs typeface="Arial" panose="020B0604020202020204" pitchFamily="34" charset="0"/>
            </a:endParaRPr>
          </a:p>
        </p:txBody>
      </p:sp>
      <p:sp>
        <p:nvSpPr>
          <p:cNvPr id="15" name="Text Box 14"/>
          <p:cNvSpPr txBox="1">
            <a:spLocks noChangeArrowheads="1"/>
          </p:cNvSpPr>
          <p:nvPr/>
        </p:nvSpPr>
        <p:spPr bwMode="auto">
          <a:xfrm>
            <a:off x="6815498" y="50292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2</a:t>
            </a:r>
          </a:p>
        </p:txBody>
      </p:sp>
      <p:sp>
        <p:nvSpPr>
          <p:cNvPr id="16" name="Text Box 15"/>
          <p:cNvSpPr txBox="1">
            <a:spLocks noChangeArrowheads="1"/>
          </p:cNvSpPr>
          <p:nvPr/>
        </p:nvSpPr>
        <p:spPr bwMode="auto">
          <a:xfrm>
            <a:off x="6398779" y="368935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6</a:t>
            </a:r>
          </a:p>
        </p:txBody>
      </p:sp>
      <p:sp>
        <p:nvSpPr>
          <p:cNvPr id="17" name="Text Box 16"/>
          <p:cNvSpPr txBox="1">
            <a:spLocks noChangeArrowheads="1"/>
          </p:cNvSpPr>
          <p:nvPr/>
        </p:nvSpPr>
        <p:spPr bwMode="auto">
          <a:xfrm>
            <a:off x="7806098" y="11430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9</a:t>
            </a:r>
          </a:p>
        </p:txBody>
      </p:sp>
      <p:sp>
        <p:nvSpPr>
          <p:cNvPr id="19" name="Text Box 17"/>
          <p:cNvSpPr txBox="1">
            <a:spLocks noChangeArrowheads="1"/>
          </p:cNvSpPr>
          <p:nvPr/>
        </p:nvSpPr>
        <p:spPr bwMode="auto">
          <a:xfrm>
            <a:off x="6383698" y="24384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8</a:t>
            </a:r>
          </a:p>
        </p:txBody>
      </p:sp>
      <p:sp>
        <p:nvSpPr>
          <p:cNvPr id="20" name="Text Box 18"/>
          <p:cNvSpPr txBox="1">
            <a:spLocks noChangeArrowheads="1"/>
          </p:cNvSpPr>
          <p:nvPr/>
        </p:nvSpPr>
        <p:spPr bwMode="auto">
          <a:xfrm>
            <a:off x="7806098" y="26670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7</a:t>
            </a:r>
          </a:p>
        </p:txBody>
      </p:sp>
      <p:sp>
        <p:nvSpPr>
          <p:cNvPr id="21" name="Text Box 19"/>
          <p:cNvSpPr txBox="1">
            <a:spLocks noChangeArrowheads="1"/>
          </p:cNvSpPr>
          <p:nvPr/>
        </p:nvSpPr>
        <p:spPr bwMode="auto">
          <a:xfrm>
            <a:off x="5824898" y="33528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5</a:t>
            </a:r>
          </a:p>
        </p:txBody>
      </p:sp>
      <p:sp>
        <p:nvSpPr>
          <p:cNvPr id="22" name="Text Box 20"/>
          <p:cNvSpPr txBox="1">
            <a:spLocks noChangeArrowheads="1"/>
          </p:cNvSpPr>
          <p:nvPr/>
        </p:nvSpPr>
        <p:spPr bwMode="auto">
          <a:xfrm>
            <a:off x="6034448" y="46609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3</a:t>
            </a:r>
          </a:p>
        </p:txBody>
      </p:sp>
      <p:sp>
        <p:nvSpPr>
          <p:cNvPr id="23" name="Text Box 21"/>
          <p:cNvSpPr txBox="1">
            <a:spLocks noChangeArrowheads="1"/>
          </p:cNvSpPr>
          <p:nvPr/>
        </p:nvSpPr>
        <p:spPr bwMode="auto">
          <a:xfrm>
            <a:off x="5088298" y="4800600"/>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4</a:t>
            </a:r>
          </a:p>
        </p:txBody>
      </p:sp>
      <p:sp>
        <p:nvSpPr>
          <p:cNvPr id="24" name="Text Box 22"/>
          <p:cNvSpPr txBox="1">
            <a:spLocks noChangeArrowheads="1"/>
          </p:cNvSpPr>
          <p:nvPr/>
        </p:nvSpPr>
        <p:spPr bwMode="auto">
          <a:xfrm>
            <a:off x="533400" y="2682657"/>
            <a:ext cx="4267200" cy="3108543"/>
          </a:xfrm>
          <a:prstGeom prst="rect">
            <a:avLst/>
          </a:prstGeom>
          <a:noFill/>
          <a:ln w="9525">
            <a:noFill/>
            <a:miter lim="800000"/>
            <a:headEnd/>
            <a:tailEnd/>
          </a:ln>
          <a:effectLst/>
        </p:spPr>
        <p:txBody>
          <a:bodyPr>
            <a:spAutoFit/>
          </a:bodyPr>
          <a:lstStyle/>
          <a:p>
            <a:pPr marL="233363" indent="-233363" algn="l" eaLnBrk="0" hangingPunct="0">
              <a:buFont typeface="Arial" pitchFamily="34" charset="0"/>
              <a:buChar char="•"/>
              <a:defRPr/>
            </a:pPr>
            <a:r>
              <a:rPr lang="en-US" sz="2800" dirty="0" smtClean="0">
                <a:latin typeface="Arial" panose="020B0604020202020204" pitchFamily="34" charset="0"/>
                <a:cs typeface="Arial" panose="020B0604020202020204" pitchFamily="34" charset="0"/>
              </a:rPr>
              <a:t>Set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unique </a:t>
            </a:r>
            <a:r>
              <a:rPr lang="en-US" sz="2800" dirty="0">
                <a:latin typeface="Arial" panose="020B0604020202020204" pitchFamily="34" charset="0"/>
                <a:cs typeface="Arial" panose="020B0604020202020204" pitchFamily="34" charset="0"/>
              </a:rPr>
              <a:t>identifiers for the node endpoints of the flowlines.  </a:t>
            </a:r>
            <a:endParaRPr lang="en-US" sz="2800" dirty="0" smtClean="0">
              <a:latin typeface="Arial" panose="020B0604020202020204" pitchFamily="34" charset="0"/>
              <a:cs typeface="Arial" panose="020B0604020202020204" pitchFamily="34" charset="0"/>
            </a:endParaRPr>
          </a:p>
          <a:p>
            <a:pPr marL="233363" indent="-233363" algn="l" eaLnBrk="0" hangingPunct="0">
              <a:buFont typeface="Arial" pitchFamily="34" charset="0"/>
              <a:buChar char="•"/>
              <a:defRPr/>
            </a:pPr>
            <a:r>
              <a:rPr lang="en-US" sz="2800" dirty="0" smtClean="0">
                <a:latin typeface="Arial" panose="020B0604020202020204" pitchFamily="34" charset="0"/>
                <a:cs typeface="Arial" panose="020B0604020202020204" pitchFamily="34" charset="0"/>
              </a:rPr>
              <a:t>Nodes </a:t>
            </a:r>
            <a:r>
              <a:rPr lang="en-US" sz="2800" dirty="0">
                <a:latin typeface="Arial" panose="020B0604020202020204" pitchFamily="34" charset="0"/>
                <a:cs typeface="Arial" panose="020B0604020202020204" pitchFamily="34" charset="0"/>
              </a:rPr>
              <a:t>are </a:t>
            </a:r>
            <a:r>
              <a:rPr lang="en-US" sz="2800" dirty="0" smtClean="0">
                <a:latin typeface="Arial" panose="020B0604020202020204" pitchFamily="34" charset="0"/>
                <a:cs typeface="Arial" panose="020B0604020202020204" pitchFamily="34" charset="0"/>
              </a:rPr>
              <a:t>conceptual.</a:t>
            </a:r>
          </a:p>
          <a:p>
            <a:pPr marL="233363" indent="-233363" algn="l" eaLnBrk="0" hangingPunct="0">
              <a:buFont typeface="Arial" pitchFamily="34" charset="0"/>
              <a:buChar char="•"/>
              <a:defRPr/>
            </a:pP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is no node feature </a:t>
            </a:r>
            <a:r>
              <a:rPr lang="en-US" sz="2800" dirty="0" smtClean="0">
                <a:latin typeface="Arial" panose="020B0604020202020204" pitchFamily="34" charset="0"/>
                <a:cs typeface="Arial" panose="020B0604020202020204" pitchFamily="34" charset="0"/>
              </a:rPr>
              <a:t>class.</a:t>
            </a:r>
          </a:p>
          <a:p>
            <a:pPr marL="233363" indent="-233363" algn="l" eaLnBrk="0" hangingPunct="0">
              <a:buFont typeface="Arial" pitchFamily="34" charset="0"/>
              <a:buChar char="•"/>
              <a:defRPr/>
            </a:pPr>
            <a:r>
              <a:rPr lang="en-US" sz="2800" dirty="0" smtClean="0">
                <a:latin typeface="Arial" panose="020B0604020202020204" pitchFamily="34" charset="0"/>
                <a:cs typeface="Arial" panose="020B0604020202020204" pitchFamily="34" charset="0"/>
              </a:rPr>
              <a:t>Compact Numbers</a:t>
            </a:r>
            <a:endParaRPr lang="en-US" sz="2800" dirty="0">
              <a:latin typeface="Arial" panose="020B0604020202020204" pitchFamily="34" charset="0"/>
              <a:cs typeface="Arial" panose="020B0604020202020204" pitchFamily="34" charset="0"/>
            </a:endParaRPr>
          </a:p>
        </p:txBody>
      </p:sp>
      <p:sp>
        <p:nvSpPr>
          <p:cNvPr id="25" name="Text Box 14"/>
          <p:cNvSpPr txBox="1">
            <a:spLocks noChangeArrowheads="1"/>
          </p:cNvSpPr>
          <p:nvPr/>
        </p:nvSpPr>
        <p:spPr bwMode="auto">
          <a:xfrm>
            <a:off x="6779395" y="5735637"/>
            <a:ext cx="385042"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B0F0"/>
                </a:solidFill>
                <a:latin typeface="Arial" panose="020B0604020202020204" pitchFamily="34" charset="0"/>
                <a:cs typeface="Arial" panose="020B0604020202020204" pitchFamily="34" charset="0"/>
              </a:rPr>
              <a:t>1</a:t>
            </a:r>
          </a:p>
        </p:txBody>
      </p:sp>
      <p:sp>
        <p:nvSpPr>
          <p:cNvPr id="26" name="Text Box 16"/>
          <p:cNvSpPr txBox="1">
            <a:spLocks noChangeArrowheads="1"/>
          </p:cNvSpPr>
          <p:nvPr/>
        </p:nvSpPr>
        <p:spPr bwMode="auto">
          <a:xfrm>
            <a:off x="5896392" y="1143000"/>
            <a:ext cx="585418" cy="523220"/>
          </a:xfrm>
          <a:prstGeom prst="rect">
            <a:avLst/>
          </a:prstGeom>
          <a:noFill/>
          <a:ln w="9525">
            <a:noFill/>
            <a:miter lim="800000"/>
            <a:headEnd/>
            <a:tailEnd/>
          </a:ln>
          <a:effectLst/>
        </p:spPr>
        <p:txBody>
          <a:bodyPr wrap="none">
            <a:spAutoFit/>
          </a:bodyPr>
          <a:lstStyle/>
          <a:p>
            <a:pPr eaLnBrk="0" hangingPunct="0">
              <a:defRPr/>
            </a:pPr>
            <a:r>
              <a:rPr lang="en-US" sz="2800" dirty="0" smtClean="0">
                <a:solidFill>
                  <a:srgbClr val="00B0F0"/>
                </a:solidFill>
                <a:latin typeface="Arial" panose="020B0604020202020204" pitchFamily="34" charset="0"/>
                <a:cs typeface="Arial" panose="020B0604020202020204" pitchFamily="34" charset="0"/>
              </a:rPr>
              <a:t>10</a:t>
            </a:r>
            <a:endParaRPr lang="en-US" sz="2800" dirty="0">
              <a:solidFill>
                <a:srgbClr val="00B0F0"/>
              </a:solidFill>
              <a:latin typeface="Arial" panose="020B0604020202020204" pitchFamily="34" charset="0"/>
              <a:cs typeface="Arial" panose="020B0604020202020204" pitchFamily="34" charset="0"/>
            </a:endParaRPr>
          </a:p>
        </p:txBody>
      </p:sp>
      <p:sp>
        <p:nvSpPr>
          <p:cNvPr id="27" name="Rectangle 26"/>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885850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8</a:t>
            </a:fld>
            <a:endParaRPr lang="en-US">
              <a:latin typeface="Calibri" panose="020F0502020204030204" pitchFamily="34" charset="0"/>
            </a:endParaRPr>
          </a:p>
        </p:txBody>
      </p:sp>
      <p:sp>
        <p:nvSpPr>
          <p:cNvPr id="18" name="Title 1"/>
          <p:cNvSpPr>
            <a:spLocks noGrp="1"/>
          </p:cNvSpPr>
          <p:nvPr>
            <p:ph type="title" idx="4294967295"/>
          </p:nvPr>
        </p:nvSpPr>
        <p:spPr>
          <a:xfrm>
            <a:off x="0" y="228600"/>
            <a:ext cx="8229600" cy="819150"/>
          </a:xfrm>
          <a:prstGeom prst="rect">
            <a:avLst/>
          </a:prstGeom>
        </p:spPr>
        <p:txBody>
          <a:bodyPr>
            <a:normAutofit/>
          </a:bodyPr>
          <a:lstStyle/>
          <a:p>
            <a:pPr algn="ctr"/>
            <a:r>
              <a:rPr lang="en-US" dirty="0" smtClean="0">
                <a:effectLst/>
                <a:latin typeface="Arial" panose="020B0604020202020204" pitchFamily="34" charset="0"/>
                <a:cs typeface="Arial" panose="020B0604020202020204" pitchFamily="34" charset="0"/>
              </a:rPr>
              <a:t>NHDPlusV2 Navigation VAAs</a:t>
            </a:r>
            <a:endParaRPr lang="en-US" dirty="0">
              <a:effectLst/>
              <a:latin typeface="Arial" panose="020B0604020202020204" pitchFamily="34" charset="0"/>
              <a:cs typeface="Arial" panose="020B0604020202020204" pitchFamily="34" charset="0"/>
            </a:endParaRPr>
          </a:p>
        </p:txBody>
      </p:sp>
      <p:sp>
        <p:nvSpPr>
          <p:cNvPr id="4" name="TextBox 3"/>
          <p:cNvSpPr txBox="1"/>
          <p:nvPr/>
        </p:nvSpPr>
        <p:spPr>
          <a:xfrm>
            <a:off x="609600" y="1371600"/>
            <a:ext cx="8610600" cy="4401205"/>
          </a:xfrm>
          <a:prstGeom prst="rect">
            <a:avLst/>
          </a:prstGeom>
          <a:noFill/>
        </p:spPr>
        <p:txBody>
          <a:bodyPr wrap="square" rtlCol="0">
            <a:spAutoFit/>
          </a:bodyPr>
          <a:lstStyle/>
          <a:p>
            <a:pPr marL="1257300" lvl="2" indent="-342900" algn="l"/>
            <a:r>
              <a:rPr lang="en-US" sz="2800" dirty="0" err="1" smtClean="0">
                <a:latin typeface="Arial" panose="020B0604020202020204" pitchFamily="34" charset="0"/>
                <a:cs typeface="Arial" panose="020B0604020202020204" pitchFamily="34" charset="0"/>
              </a:rPr>
              <a:t>StartFlag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Flowline</a:t>
            </a:r>
            <a:r>
              <a:rPr lang="en-US" sz="2800" dirty="0" smtClean="0">
                <a:latin typeface="Arial" panose="020B0604020202020204" pitchFamily="34" charset="0"/>
                <a:cs typeface="Arial" panose="020B0604020202020204" pitchFamily="34" charset="0"/>
              </a:rPr>
              <a:t> is a headwater.</a:t>
            </a:r>
          </a:p>
          <a:p>
            <a:pPr marL="1257300" lvl="2" indent="-342900" algn="l"/>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TerminalFlag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Flowline</a:t>
            </a:r>
            <a:r>
              <a:rPr lang="en-US" sz="2800" dirty="0" smtClean="0">
                <a:latin typeface="Arial" panose="020B0604020202020204" pitchFamily="34" charset="0"/>
                <a:cs typeface="Arial" panose="020B0604020202020204" pitchFamily="34" charset="0"/>
              </a:rPr>
              <a:t> is the </a:t>
            </a:r>
            <a:r>
              <a:rPr lang="en-US" sz="2800" dirty="0" err="1" smtClean="0">
                <a:latin typeface="Arial" panose="020B0604020202020204" pitchFamily="34" charset="0"/>
                <a:cs typeface="Arial" panose="020B0604020202020204" pitchFamily="34" charset="0"/>
              </a:rPr>
              <a:t>terminous</a:t>
            </a:r>
            <a:r>
              <a:rPr lang="en-US" sz="2800" dirty="0" smtClean="0">
                <a:latin typeface="Arial" panose="020B0604020202020204" pitchFamily="34" charset="0"/>
                <a:cs typeface="Arial" panose="020B0604020202020204" pitchFamily="34" charset="0"/>
              </a:rPr>
              <a:t> of a network</a:t>
            </a:r>
          </a:p>
          <a:p>
            <a:pPr marL="1257300" lvl="2" indent="-342900" algn="l"/>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VPUIn</a:t>
            </a:r>
            <a:r>
              <a:rPr lang="en-US" sz="2800" dirty="0" smtClean="0">
                <a:latin typeface="Arial" panose="020B0604020202020204" pitchFamily="34" charset="0"/>
                <a:cs typeface="Arial" panose="020B0604020202020204" pitchFamily="34" charset="0"/>
              </a:rPr>
              <a:t>:  There is another </a:t>
            </a:r>
            <a:r>
              <a:rPr lang="en-US" sz="2800" dirty="0" err="1" smtClean="0">
                <a:latin typeface="Arial" panose="020B0604020202020204" pitchFamily="34" charset="0"/>
                <a:cs typeface="Arial" panose="020B0604020202020204" pitchFamily="34" charset="0"/>
              </a:rPr>
              <a:t>NHDPlus</a:t>
            </a:r>
            <a:r>
              <a:rPr lang="en-US" sz="2800" dirty="0" smtClean="0">
                <a:latin typeface="Arial" panose="020B0604020202020204" pitchFamily="34" charset="0"/>
                <a:cs typeface="Arial" panose="020B0604020202020204" pitchFamily="34" charset="0"/>
              </a:rPr>
              <a:t> VPU upstream of </a:t>
            </a:r>
            <a:r>
              <a:rPr lang="en-US" sz="2800" dirty="0" err="1" smtClean="0">
                <a:latin typeface="Arial" panose="020B0604020202020204" pitchFamily="34" charset="0"/>
                <a:cs typeface="Arial" panose="020B0604020202020204" pitchFamily="34" charset="0"/>
              </a:rPr>
              <a:t>flowline</a:t>
            </a:r>
            <a:r>
              <a:rPr lang="en-US" sz="2800" dirty="0" smtClean="0">
                <a:latin typeface="Arial" panose="020B0604020202020204" pitchFamily="34" charset="0"/>
                <a:cs typeface="Arial" panose="020B0604020202020204" pitchFamily="34" charset="0"/>
              </a:rPr>
              <a:t>.</a:t>
            </a:r>
          </a:p>
          <a:p>
            <a:pPr marL="1257300" lvl="2" indent="-342900" algn="l"/>
            <a:endParaRPr lang="en-US" sz="2800" dirty="0" smtClean="0">
              <a:latin typeface="Arial" panose="020B0604020202020204" pitchFamily="34" charset="0"/>
              <a:cs typeface="Arial" panose="020B0604020202020204" pitchFamily="34" charset="0"/>
            </a:endParaRPr>
          </a:p>
          <a:p>
            <a:pPr marL="1257300" lvl="2" indent="-342900" algn="l"/>
            <a:r>
              <a:rPr lang="en-US" sz="2800" dirty="0" err="1" smtClean="0">
                <a:latin typeface="Arial" panose="020B0604020202020204" pitchFamily="34" charset="0"/>
                <a:cs typeface="Arial" panose="020B0604020202020204" pitchFamily="34" charset="0"/>
              </a:rPr>
              <a:t>VPUOut</a:t>
            </a:r>
            <a:r>
              <a:rPr lang="en-US" sz="2800" dirty="0" smtClean="0">
                <a:latin typeface="Arial" panose="020B0604020202020204" pitchFamily="34" charset="0"/>
                <a:cs typeface="Arial" panose="020B0604020202020204" pitchFamily="34" charset="0"/>
              </a:rPr>
              <a:t>:  There is another </a:t>
            </a:r>
            <a:r>
              <a:rPr lang="en-US" sz="2800" dirty="0" err="1" smtClean="0">
                <a:latin typeface="Arial" panose="020B0604020202020204" pitchFamily="34" charset="0"/>
                <a:cs typeface="Arial" panose="020B0604020202020204" pitchFamily="34" charset="0"/>
              </a:rPr>
              <a:t>NHDPlus</a:t>
            </a:r>
            <a:r>
              <a:rPr lang="en-US" sz="2800" dirty="0" smtClean="0">
                <a:latin typeface="Arial" panose="020B0604020202020204" pitchFamily="34" charset="0"/>
                <a:cs typeface="Arial" panose="020B0604020202020204" pitchFamily="34" charset="0"/>
              </a:rPr>
              <a:t> VPU downstream of </a:t>
            </a:r>
            <a:r>
              <a:rPr lang="en-US" sz="2800" dirty="0" err="1">
                <a:latin typeface="Arial" panose="020B0604020202020204" pitchFamily="34" charset="0"/>
                <a:cs typeface="Arial" panose="020B0604020202020204" pitchFamily="34" charset="0"/>
              </a:rPr>
              <a:t>f</a:t>
            </a:r>
            <a:r>
              <a:rPr lang="en-US" sz="2800" dirty="0" err="1" smtClean="0">
                <a:latin typeface="Arial" panose="020B0604020202020204" pitchFamily="34" charset="0"/>
                <a:cs typeface="Arial" panose="020B0604020202020204" pitchFamily="34" charset="0"/>
              </a:rPr>
              <a:t>lowline</a:t>
            </a:r>
            <a:endParaRPr lang="en-US" sz="2800" dirty="0" smtClean="0">
              <a:latin typeface="Arial" panose="020B0604020202020204" pitchFamily="34" charset="0"/>
              <a:cs typeface="Arial" panose="020B0604020202020204" pitchFamily="34" charset="0"/>
            </a:endParaRPr>
          </a:p>
        </p:txBody>
      </p:sp>
      <p:sp>
        <p:nvSpPr>
          <p:cNvPr id="5" name="Rectangle 2"/>
          <p:cNvSpPr txBox="1">
            <a:spLocks/>
          </p:cNvSpPr>
          <p:nvPr/>
        </p:nvSpPr>
        <p:spPr>
          <a:xfrm>
            <a:off x="381000" y="2057400"/>
            <a:ext cx="8229600" cy="31242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6" name="Rectangle 5"/>
          <p:cNvSpPr/>
          <p:nvPr/>
        </p:nvSpPr>
        <p:spPr>
          <a:xfrm>
            <a:off x="0" y="6488966"/>
            <a:ext cx="156754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VAAs: Navigation</a:t>
            </a:r>
          </a:p>
        </p:txBody>
      </p:sp>
    </p:spTree>
    <p:extLst>
      <p:ext uri="{BB962C8B-B14F-4D97-AF65-F5344CB8AC3E}">
        <p14:creationId xmlns:p14="http://schemas.microsoft.com/office/powerpoint/2010/main" val="291993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73299A9-858A-474D-BED1-56016C57D22D}">
  <ds:schemaRefs>
    <ds:schemaRef ds:uri="ESRI.ArcGIS.Mapping.OfficeIntegration.PowerPointInfo"/>
  </ds:schemaRefs>
</ds:datastoreItem>
</file>

<file path=customXml/itemProps10.xml><?xml version="1.0" encoding="utf-8"?>
<ds:datastoreItem xmlns:ds="http://schemas.openxmlformats.org/officeDocument/2006/customXml" ds:itemID="{4ADB47D1-9285-430F-9D53-D6F842162433}">
  <ds:schemaRefs>
    <ds:schemaRef ds:uri="ESRI.ArcGIS.Mapping.OfficeIntegration.PowerPointInfo"/>
  </ds:schemaRefs>
</ds:datastoreItem>
</file>

<file path=customXml/itemProps100.xml><?xml version="1.0" encoding="utf-8"?>
<ds:datastoreItem xmlns:ds="http://schemas.openxmlformats.org/officeDocument/2006/customXml" ds:itemID="{677F9FD0-EBF4-40AA-BCA8-8AA0C77CEBA5}">
  <ds:schemaRefs>
    <ds:schemaRef ds:uri="ESRI.ArcGIS.Mapping.OfficeIntegration.PowerPointInfo"/>
  </ds:schemaRefs>
</ds:datastoreItem>
</file>

<file path=customXml/itemProps101.xml><?xml version="1.0" encoding="utf-8"?>
<ds:datastoreItem xmlns:ds="http://schemas.openxmlformats.org/officeDocument/2006/customXml" ds:itemID="{4FB59472-126B-4525-A7C7-D8CF50F28208}">
  <ds:schemaRefs>
    <ds:schemaRef ds:uri="ESRI.ArcGIS.Mapping.OfficeIntegration.PowerPointInfo"/>
  </ds:schemaRefs>
</ds:datastoreItem>
</file>

<file path=customXml/itemProps102.xml><?xml version="1.0" encoding="utf-8"?>
<ds:datastoreItem xmlns:ds="http://schemas.openxmlformats.org/officeDocument/2006/customXml" ds:itemID="{6A25D2D2-82CC-4EB4-BCB8-3091EAD836F7}">
  <ds:schemaRefs>
    <ds:schemaRef ds:uri="ESRI.ArcGIS.Mapping.OfficeIntegration.PowerPointInfo"/>
  </ds:schemaRefs>
</ds:datastoreItem>
</file>

<file path=customXml/itemProps103.xml><?xml version="1.0" encoding="utf-8"?>
<ds:datastoreItem xmlns:ds="http://schemas.openxmlformats.org/officeDocument/2006/customXml" ds:itemID="{E3A81FDE-AA8B-484C-BDD9-7A9DEE628B6E}">
  <ds:schemaRefs>
    <ds:schemaRef ds:uri="ESRI.ArcGIS.Mapping.OfficeIntegration.PowerPointInfo"/>
  </ds:schemaRefs>
</ds:datastoreItem>
</file>

<file path=customXml/itemProps104.xml><?xml version="1.0" encoding="utf-8"?>
<ds:datastoreItem xmlns:ds="http://schemas.openxmlformats.org/officeDocument/2006/customXml" ds:itemID="{9DAD4E03-A050-4B3E-8B5C-E3C9D000CC3A}">
  <ds:schemaRefs>
    <ds:schemaRef ds:uri="ESRI.ArcGIS.Mapping.OfficeIntegration.PowerPointInfo"/>
  </ds:schemaRefs>
</ds:datastoreItem>
</file>

<file path=customXml/itemProps105.xml><?xml version="1.0" encoding="utf-8"?>
<ds:datastoreItem xmlns:ds="http://schemas.openxmlformats.org/officeDocument/2006/customXml" ds:itemID="{BD557BB8-822C-4DBA-9F39-EA2C8DE36B3B}">
  <ds:schemaRefs>
    <ds:schemaRef ds:uri="ESRI.ArcGIS.Mapping.OfficeIntegration.PowerPointInfo"/>
  </ds:schemaRefs>
</ds:datastoreItem>
</file>

<file path=customXml/itemProps106.xml><?xml version="1.0" encoding="utf-8"?>
<ds:datastoreItem xmlns:ds="http://schemas.openxmlformats.org/officeDocument/2006/customXml" ds:itemID="{D5FB31E7-1685-406F-AB75-3858B7766C1E}">
  <ds:schemaRefs>
    <ds:schemaRef ds:uri="ESRI.ArcGIS.Mapping.OfficeIntegration.PowerPointInfo"/>
  </ds:schemaRefs>
</ds:datastoreItem>
</file>

<file path=customXml/itemProps107.xml><?xml version="1.0" encoding="utf-8"?>
<ds:datastoreItem xmlns:ds="http://schemas.openxmlformats.org/officeDocument/2006/customXml" ds:itemID="{6C37FAE5-86FA-46F8-88AA-166C4B4FBABB}">
  <ds:schemaRefs>
    <ds:schemaRef ds:uri="ESRI.ArcGIS.Mapping.OfficeIntegration.PowerPointInfo"/>
  </ds:schemaRefs>
</ds:datastoreItem>
</file>

<file path=customXml/itemProps108.xml><?xml version="1.0" encoding="utf-8"?>
<ds:datastoreItem xmlns:ds="http://schemas.openxmlformats.org/officeDocument/2006/customXml" ds:itemID="{4C43F0F4-6466-4FC7-9551-DC572749E306}">
  <ds:schemaRefs>
    <ds:schemaRef ds:uri="ESRI.ArcGIS.Mapping.OfficeIntegration.PowerPointInfo"/>
  </ds:schemaRefs>
</ds:datastoreItem>
</file>

<file path=customXml/itemProps109.xml><?xml version="1.0" encoding="utf-8"?>
<ds:datastoreItem xmlns:ds="http://schemas.openxmlformats.org/officeDocument/2006/customXml" ds:itemID="{4CA824D8-23A8-4469-80F1-740BC401F65C}">
  <ds:schemaRefs>
    <ds:schemaRef ds:uri="ESRI.ArcGIS.Mapping.OfficeIntegration.PowerPointInfo"/>
  </ds:schemaRefs>
</ds:datastoreItem>
</file>

<file path=customXml/itemProps11.xml><?xml version="1.0" encoding="utf-8"?>
<ds:datastoreItem xmlns:ds="http://schemas.openxmlformats.org/officeDocument/2006/customXml" ds:itemID="{1A616C24-D446-4605-82B4-A095943D1EEC}">
  <ds:schemaRefs>
    <ds:schemaRef ds:uri="ESRI.ArcGIS.Mapping.OfficeIntegration.PowerPointInfo"/>
  </ds:schemaRefs>
</ds:datastoreItem>
</file>

<file path=customXml/itemProps110.xml><?xml version="1.0" encoding="utf-8"?>
<ds:datastoreItem xmlns:ds="http://schemas.openxmlformats.org/officeDocument/2006/customXml" ds:itemID="{DABBF216-9B22-4175-A53B-3AE2EFD6A8FF}">
  <ds:schemaRefs>
    <ds:schemaRef ds:uri="ESRI.ArcGIS.Mapping.OfficeIntegration.PowerPointInfo"/>
  </ds:schemaRefs>
</ds:datastoreItem>
</file>

<file path=customXml/itemProps111.xml><?xml version="1.0" encoding="utf-8"?>
<ds:datastoreItem xmlns:ds="http://schemas.openxmlformats.org/officeDocument/2006/customXml" ds:itemID="{D1D19A93-945B-4D44-AE7F-824BDD989E4E}">
  <ds:schemaRefs>
    <ds:schemaRef ds:uri="ESRI.ArcGIS.Mapping.OfficeIntegration.PowerPointInfo"/>
  </ds:schemaRefs>
</ds:datastoreItem>
</file>

<file path=customXml/itemProps112.xml><?xml version="1.0" encoding="utf-8"?>
<ds:datastoreItem xmlns:ds="http://schemas.openxmlformats.org/officeDocument/2006/customXml" ds:itemID="{3E76C88C-F415-4C5D-AFA9-EBC96B83109F}">
  <ds:schemaRefs>
    <ds:schemaRef ds:uri="ESRI.ArcGIS.Mapping.OfficeIntegration.PowerPointInfo"/>
  </ds:schemaRefs>
</ds:datastoreItem>
</file>

<file path=customXml/itemProps113.xml><?xml version="1.0" encoding="utf-8"?>
<ds:datastoreItem xmlns:ds="http://schemas.openxmlformats.org/officeDocument/2006/customXml" ds:itemID="{602D3FE7-E0EA-4B2F-B69F-9AABE9DF4B1D}">
  <ds:schemaRefs>
    <ds:schemaRef ds:uri="ESRI.ArcGIS.Mapping.OfficeIntegration.PowerPointInfo"/>
  </ds:schemaRefs>
</ds:datastoreItem>
</file>

<file path=customXml/itemProps114.xml><?xml version="1.0" encoding="utf-8"?>
<ds:datastoreItem xmlns:ds="http://schemas.openxmlformats.org/officeDocument/2006/customXml" ds:itemID="{A712A71E-E10C-4D80-A016-CAC76A2F2970}">
  <ds:schemaRefs>
    <ds:schemaRef ds:uri="ESRI.ArcGIS.Mapping.OfficeIntegration.PowerPointInfo"/>
  </ds:schemaRefs>
</ds:datastoreItem>
</file>

<file path=customXml/itemProps115.xml><?xml version="1.0" encoding="utf-8"?>
<ds:datastoreItem xmlns:ds="http://schemas.openxmlformats.org/officeDocument/2006/customXml" ds:itemID="{5B9A83C4-B084-404A-BD8E-779CFCDCC16C}">
  <ds:schemaRefs>
    <ds:schemaRef ds:uri="ESRI.ArcGIS.Mapping.OfficeIntegration.PowerPointInfo"/>
  </ds:schemaRefs>
</ds:datastoreItem>
</file>

<file path=customXml/itemProps116.xml><?xml version="1.0" encoding="utf-8"?>
<ds:datastoreItem xmlns:ds="http://schemas.openxmlformats.org/officeDocument/2006/customXml" ds:itemID="{C518908B-4EC5-4FF6-BC8B-38AA638C3EC6}">
  <ds:schemaRefs>
    <ds:schemaRef ds:uri="ESRI.ArcGIS.Mapping.OfficeIntegration.PowerPointInfo"/>
  </ds:schemaRefs>
</ds:datastoreItem>
</file>

<file path=customXml/itemProps117.xml><?xml version="1.0" encoding="utf-8"?>
<ds:datastoreItem xmlns:ds="http://schemas.openxmlformats.org/officeDocument/2006/customXml" ds:itemID="{C288CA6F-7169-4686-989A-FD12DCAC93D8}">
  <ds:schemaRefs>
    <ds:schemaRef ds:uri="ESRI.ArcGIS.Mapping.OfficeIntegration.PowerPointInfo"/>
  </ds:schemaRefs>
</ds:datastoreItem>
</file>

<file path=customXml/itemProps118.xml><?xml version="1.0" encoding="utf-8"?>
<ds:datastoreItem xmlns:ds="http://schemas.openxmlformats.org/officeDocument/2006/customXml" ds:itemID="{A5E6BBB4-DD41-4500-9F86-F3C9D035DCC1}">
  <ds:schemaRefs>
    <ds:schemaRef ds:uri="ESRI.ArcGIS.Mapping.OfficeIntegration.PowerPointInfo"/>
  </ds:schemaRefs>
</ds:datastoreItem>
</file>

<file path=customXml/itemProps119.xml><?xml version="1.0" encoding="utf-8"?>
<ds:datastoreItem xmlns:ds="http://schemas.openxmlformats.org/officeDocument/2006/customXml" ds:itemID="{DED417BE-64B6-4F28-AAF1-4A18F82A1A4A}">
  <ds:schemaRefs>
    <ds:schemaRef ds:uri="ESRI.ArcGIS.Mapping.OfficeIntegration.PowerPointInfo"/>
  </ds:schemaRefs>
</ds:datastoreItem>
</file>

<file path=customXml/itemProps12.xml><?xml version="1.0" encoding="utf-8"?>
<ds:datastoreItem xmlns:ds="http://schemas.openxmlformats.org/officeDocument/2006/customXml" ds:itemID="{2F417F87-43EA-460F-819B-98DE27D0155F}">
  <ds:schemaRefs>
    <ds:schemaRef ds:uri="ESRI.ArcGIS.Mapping.OfficeIntegration.PowerPointInfo"/>
  </ds:schemaRefs>
</ds:datastoreItem>
</file>

<file path=customXml/itemProps120.xml><?xml version="1.0" encoding="utf-8"?>
<ds:datastoreItem xmlns:ds="http://schemas.openxmlformats.org/officeDocument/2006/customXml" ds:itemID="{D78AED5F-716C-4BFA-B1A3-414B90F2E14B}">
  <ds:schemaRefs>
    <ds:schemaRef ds:uri="ESRI.ArcGIS.Mapping.OfficeIntegration.PowerPointInfo"/>
  </ds:schemaRefs>
</ds:datastoreItem>
</file>

<file path=customXml/itemProps121.xml><?xml version="1.0" encoding="utf-8"?>
<ds:datastoreItem xmlns:ds="http://schemas.openxmlformats.org/officeDocument/2006/customXml" ds:itemID="{84B909C2-E0CB-49AF-84F5-8CE3F6CF10ED}">
  <ds:schemaRefs>
    <ds:schemaRef ds:uri="ESRI.ArcGIS.Mapping.OfficeIntegration.PowerPointInfo"/>
  </ds:schemaRefs>
</ds:datastoreItem>
</file>

<file path=customXml/itemProps122.xml><?xml version="1.0" encoding="utf-8"?>
<ds:datastoreItem xmlns:ds="http://schemas.openxmlformats.org/officeDocument/2006/customXml" ds:itemID="{93EC7834-EB51-4696-9FEB-1072284A45E1}">
  <ds:schemaRefs>
    <ds:schemaRef ds:uri="ESRI.ArcGIS.Mapping.OfficeIntegration.PowerPointInfo"/>
  </ds:schemaRefs>
</ds:datastoreItem>
</file>

<file path=customXml/itemProps123.xml><?xml version="1.0" encoding="utf-8"?>
<ds:datastoreItem xmlns:ds="http://schemas.openxmlformats.org/officeDocument/2006/customXml" ds:itemID="{B1687ADA-9999-483C-9119-8E7A926E1E7B}">
  <ds:schemaRefs>
    <ds:schemaRef ds:uri="ESRI.ArcGIS.Mapping.OfficeIntegration.PowerPointInfo"/>
  </ds:schemaRefs>
</ds:datastoreItem>
</file>

<file path=customXml/itemProps124.xml><?xml version="1.0" encoding="utf-8"?>
<ds:datastoreItem xmlns:ds="http://schemas.openxmlformats.org/officeDocument/2006/customXml" ds:itemID="{B6AFB5B0-CBDD-4BF7-ABDB-04DAC1AA4634}">
  <ds:schemaRefs>
    <ds:schemaRef ds:uri="ESRI.ArcGIS.Mapping.OfficeIntegration.PowerPointInfo"/>
  </ds:schemaRefs>
</ds:datastoreItem>
</file>

<file path=customXml/itemProps125.xml><?xml version="1.0" encoding="utf-8"?>
<ds:datastoreItem xmlns:ds="http://schemas.openxmlformats.org/officeDocument/2006/customXml" ds:itemID="{E5971E65-4A6D-4EB6-883C-E6A7872744DF}">
  <ds:schemaRefs>
    <ds:schemaRef ds:uri="ESRI.ArcGIS.Mapping.OfficeIntegration.PowerPointInfo"/>
  </ds:schemaRefs>
</ds:datastoreItem>
</file>

<file path=customXml/itemProps126.xml><?xml version="1.0" encoding="utf-8"?>
<ds:datastoreItem xmlns:ds="http://schemas.openxmlformats.org/officeDocument/2006/customXml" ds:itemID="{E69FA83F-2E3D-4085-92C4-ACABD1FA7AB6}">
  <ds:schemaRefs>
    <ds:schemaRef ds:uri="ESRI.ArcGIS.Mapping.OfficeIntegration.PowerPointInfo"/>
  </ds:schemaRefs>
</ds:datastoreItem>
</file>

<file path=customXml/itemProps127.xml><?xml version="1.0" encoding="utf-8"?>
<ds:datastoreItem xmlns:ds="http://schemas.openxmlformats.org/officeDocument/2006/customXml" ds:itemID="{F3F60C02-8695-4A1C-823D-7C5E4A3ED80B}">
  <ds:schemaRefs>
    <ds:schemaRef ds:uri="ESRI.ArcGIS.Mapping.OfficeIntegration.PowerPointInfo"/>
  </ds:schemaRefs>
</ds:datastoreItem>
</file>

<file path=customXml/itemProps128.xml><?xml version="1.0" encoding="utf-8"?>
<ds:datastoreItem xmlns:ds="http://schemas.openxmlformats.org/officeDocument/2006/customXml" ds:itemID="{EAC13E1C-0358-4594-A7C1-538A18BFA6E5}">
  <ds:schemaRefs>
    <ds:schemaRef ds:uri="ESRI.ArcGIS.Mapping.OfficeIntegration.PowerPointInfo"/>
  </ds:schemaRefs>
</ds:datastoreItem>
</file>

<file path=customXml/itemProps129.xml><?xml version="1.0" encoding="utf-8"?>
<ds:datastoreItem xmlns:ds="http://schemas.openxmlformats.org/officeDocument/2006/customXml" ds:itemID="{21D00773-FE78-4C70-83DA-A8C5B07FB31F}">
  <ds:schemaRefs>
    <ds:schemaRef ds:uri="ESRI.ArcGIS.Mapping.OfficeIntegration.PowerPointInfo"/>
  </ds:schemaRefs>
</ds:datastoreItem>
</file>

<file path=customXml/itemProps13.xml><?xml version="1.0" encoding="utf-8"?>
<ds:datastoreItem xmlns:ds="http://schemas.openxmlformats.org/officeDocument/2006/customXml" ds:itemID="{EF8E469A-72D8-4B34-B32F-0BA87226A25C}">
  <ds:schemaRefs>
    <ds:schemaRef ds:uri="ESRI.ArcGIS.Mapping.OfficeIntegration.PowerPointInfo"/>
  </ds:schemaRefs>
</ds:datastoreItem>
</file>

<file path=customXml/itemProps130.xml><?xml version="1.0" encoding="utf-8"?>
<ds:datastoreItem xmlns:ds="http://schemas.openxmlformats.org/officeDocument/2006/customXml" ds:itemID="{CF070C72-0FCE-40D8-8547-67B4A00339BC}">
  <ds:schemaRefs>
    <ds:schemaRef ds:uri="ESRI.ArcGIS.Mapping.OfficeIntegration.PowerPointInfo"/>
  </ds:schemaRefs>
</ds:datastoreItem>
</file>

<file path=customXml/itemProps131.xml><?xml version="1.0" encoding="utf-8"?>
<ds:datastoreItem xmlns:ds="http://schemas.openxmlformats.org/officeDocument/2006/customXml" ds:itemID="{21863A43-1431-45C0-8EE9-80AFF06A3BA9}">
  <ds:schemaRefs>
    <ds:schemaRef ds:uri="ESRI.ArcGIS.Mapping.OfficeIntegration.PowerPointInfo"/>
  </ds:schemaRefs>
</ds:datastoreItem>
</file>

<file path=customXml/itemProps132.xml><?xml version="1.0" encoding="utf-8"?>
<ds:datastoreItem xmlns:ds="http://schemas.openxmlformats.org/officeDocument/2006/customXml" ds:itemID="{9E5328AD-53B1-479B-8FBD-10C63A2DC61C}">
  <ds:schemaRefs>
    <ds:schemaRef ds:uri="ESRI.ArcGIS.Mapping.OfficeIntegration.PowerPointInfo"/>
  </ds:schemaRefs>
</ds:datastoreItem>
</file>

<file path=customXml/itemProps133.xml><?xml version="1.0" encoding="utf-8"?>
<ds:datastoreItem xmlns:ds="http://schemas.openxmlformats.org/officeDocument/2006/customXml" ds:itemID="{89FA7471-AE18-4987-82ED-04CE7D593578}">
  <ds:schemaRefs>
    <ds:schemaRef ds:uri="ESRI.ArcGIS.Mapping.OfficeIntegration.PowerPointInfo"/>
  </ds:schemaRefs>
</ds:datastoreItem>
</file>

<file path=customXml/itemProps134.xml><?xml version="1.0" encoding="utf-8"?>
<ds:datastoreItem xmlns:ds="http://schemas.openxmlformats.org/officeDocument/2006/customXml" ds:itemID="{5F3F04DB-8E6D-448F-AD89-9C61418E20ED}">
  <ds:schemaRefs>
    <ds:schemaRef ds:uri="ESRI.ArcGIS.Mapping.OfficeIntegration.PowerPointInfo"/>
  </ds:schemaRefs>
</ds:datastoreItem>
</file>

<file path=customXml/itemProps135.xml><?xml version="1.0" encoding="utf-8"?>
<ds:datastoreItem xmlns:ds="http://schemas.openxmlformats.org/officeDocument/2006/customXml" ds:itemID="{8D309117-F308-4C20-9974-D264C42BE26C}">
  <ds:schemaRefs>
    <ds:schemaRef ds:uri="ESRI.ArcGIS.Mapping.OfficeIntegration.PowerPointInfo"/>
  </ds:schemaRefs>
</ds:datastoreItem>
</file>

<file path=customXml/itemProps136.xml><?xml version="1.0" encoding="utf-8"?>
<ds:datastoreItem xmlns:ds="http://schemas.openxmlformats.org/officeDocument/2006/customXml" ds:itemID="{509F181F-9D56-4481-9B88-483FE55F0F1C}">
  <ds:schemaRefs>
    <ds:schemaRef ds:uri="ESRI.ArcGIS.Mapping.OfficeIntegration.PowerPointInfo"/>
  </ds:schemaRefs>
</ds:datastoreItem>
</file>

<file path=customXml/itemProps137.xml><?xml version="1.0" encoding="utf-8"?>
<ds:datastoreItem xmlns:ds="http://schemas.openxmlformats.org/officeDocument/2006/customXml" ds:itemID="{E6D068BB-4E45-4488-83B3-8714EF1EC2F4}">
  <ds:schemaRefs>
    <ds:schemaRef ds:uri="ESRI.ArcGIS.Mapping.OfficeIntegration.PowerPointInfo"/>
  </ds:schemaRefs>
</ds:datastoreItem>
</file>

<file path=customXml/itemProps138.xml><?xml version="1.0" encoding="utf-8"?>
<ds:datastoreItem xmlns:ds="http://schemas.openxmlformats.org/officeDocument/2006/customXml" ds:itemID="{9AB4A67C-ED0B-463A-BE87-4CB0A5721F1B}">
  <ds:schemaRefs>
    <ds:schemaRef ds:uri="ESRI.ArcGIS.Mapping.OfficeIntegration.PowerPointInfo"/>
  </ds:schemaRefs>
</ds:datastoreItem>
</file>

<file path=customXml/itemProps139.xml><?xml version="1.0" encoding="utf-8"?>
<ds:datastoreItem xmlns:ds="http://schemas.openxmlformats.org/officeDocument/2006/customXml" ds:itemID="{823DE9AF-C1B6-45F2-80B0-48C641887A43}">
  <ds:schemaRefs>
    <ds:schemaRef ds:uri="ESRI.ArcGIS.Mapping.OfficeIntegration.PowerPointInfo"/>
  </ds:schemaRefs>
</ds:datastoreItem>
</file>

<file path=customXml/itemProps14.xml><?xml version="1.0" encoding="utf-8"?>
<ds:datastoreItem xmlns:ds="http://schemas.openxmlformats.org/officeDocument/2006/customXml" ds:itemID="{75BE0399-0CE6-49D6-A0AE-90DC059146CF}">
  <ds:schemaRefs>
    <ds:schemaRef ds:uri="ESRI.ArcGIS.Mapping.OfficeIntegration.PowerPointInfo"/>
  </ds:schemaRefs>
</ds:datastoreItem>
</file>

<file path=customXml/itemProps140.xml><?xml version="1.0" encoding="utf-8"?>
<ds:datastoreItem xmlns:ds="http://schemas.openxmlformats.org/officeDocument/2006/customXml" ds:itemID="{004F75CE-C621-4556-9DE5-F3873D61944A}">
  <ds:schemaRefs>
    <ds:schemaRef ds:uri="ESRI.ArcGIS.Mapping.OfficeIntegration.PowerPointInfo"/>
  </ds:schemaRefs>
</ds:datastoreItem>
</file>

<file path=customXml/itemProps141.xml><?xml version="1.0" encoding="utf-8"?>
<ds:datastoreItem xmlns:ds="http://schemas.openxmlformats.org/officeDocument/2006/customXml" ds:itemID="{C1D81228-E3A5-483D-B969-1B45151F0942}">
  <ds:schemaRefs>
    <ds:schemaRef ds:uri="ESRI.ArcGIS.Mapping.OfficeIntegration.PowerPointInfo"/>
  </ds:schemaRefs>
</ds:datastoreItem>
</file>

<file path=customXml/itemProps142.xml><?xml version="1.0" encoding="utf-8"?>
<ds:datastoreItem xmlns:ds="http://schemas.openxmlformats.org/officeDocument/2006/customXml" ds:itemID="{989867C7-59C9-470C-B52D-E3CEBAAF4082}">
  <ds:schemaRefs>
    <ds:schemaRef ds:uri="ESRI.ArcGIS.Mapping.OfficeIntegration.PowerPointInfo"/>
  </ds:schemaRefs>
</ds:datastoreItem>
</file>

<file path=customXml/itemProps143.xml><?xml version="1.0" encoding="utf-8"?>
<ds:datastoreItem xmlns:ds="http://schemas.openxmlformats.org/officeDocument/2006/customXml" ds:itemID="{431CE308-64F8-40DC-AD1B-A57C6D23F5BE}">
  <ds:schemaRefs>
    <ds:schemaRef ds:uri="ESRI.ArcGIS.Mapping.OfficeIntegration.PowerPointInfo"/>
  </ds:schemaRefs>
</ds:datastoreItem>
</file>

<file path=customXml/itemProps144.xml><?xml version="1.0" encoding="utf-8"?>
<ds:datastoreItem xmlns:ds="http://schemas.openxmlformats.org/officeDocument/2006/customXml" ds:itemID="{8B3FFF72-326B-486F-A935-AA0FA23DBB7D}">
  <ds:schemaRefs>
    <ds:schemaRef ds:uri="ESRI.ArcGIS.Mapping.OfficeIntegration.PowerPointInfo"/>
  </ds:schemaRefs>
</ds:datastoreItem>
</file>

<file path=customXml/itemProps145.xml><?xml version="1.0" encoding="utf-8"?>
<ds:datastoreItem xmlns:ds="http://schemas.openxmlformats.org/officeDocument/2006/customXml" ds:itemID="{86F512D3-5D47-4472-8501-59DBD21A9576}">
  <ds:schemaRefs>
    <ds:schemaRef ds:uri="ESRI.ArcGIS.Mapping.OfficeIntegration.PowerPointInfo"/>
  </ds:schemaRefs>
</ds:datastoreItem>
</file>

<file path=customXml/itemProps146.xml><?xml version="1.0" encoding="utf-8"?>
<ds:datastoreItem xmlns:ds="http://schemas.openxmlformats.org/officeDocument/2006/customXml" ds:itemID="{554F0546-EE7E-40B8-A5C9-059E832C6266}">
  <ds:schemaRefs>
    <ds:schemaRef ds:uri="ESRI.ArcGIS.Mapping.OfficeIntegration.PowerPointInfo"/>
  </ds:schemaRefs>
</ds:datastoreItem>
</file>

<file path=customXml/itemProps147.xml><?xml version="1.0" encoding="utf-8"?>
<ds:datastoreItem xmlns:ds="http://schemas.openxmlformats.org/officeDocument/2006/customXml" ds:itemID="{25602B59-BDED-43BA-901F-54CFF35549B7}">
  <ds:schemaRefs>
    <ds:schemaRef ds:uri="ESRI.ArcGIS.Mapping.OfficeIntegration.PowerPointInfo"/>
  </ds:schemaRefs>
</ds:datastoreItem>
</file>

<file path=customXml/itemProps148.xml><?xml version="1.0" encoding="utf-8"?>
<ds:datastoreItem xmlns:ds="http://schemas.openxmlformats.org/officeDocument/2006/customXml" ds:itemID="{F9489930-CC80-43BD-9A73-223C5D448EE3}">
  <ds:schemaRefs>
    <ds:schemaRef ds:uri="ESRI.ArcGIS.Mapping.OfficeIntegration.PowerPointInfo"/>
  </ds:schemaRefs>
</ds:datastoreItem>
</file>

<file path=customXml/itemProps149.xml><?xml version="1.0" encoding="utf-8"?>
<ds:datastoreItem xmlns:ds="http://schemas.openxmlformats.org/officeDocument/2006/customXml" ds:itemID="{A5AE3796-3608-47B3-820E-0C8040F3740F}">
  <ds:schemaRefs>
    <ds:schemaRef ds:uri="ESRI.ArcGIS.Mapping.OfficeIntegration.PowerPointInfo"/>
  </ds:schemaRefs>
</ds:datastoreItem>
</file>

<file path=customXml/itemProps15.xml><?xml version="1.0" encoding="utf-8"?>
<ds:datastoreItem xmlns:ds="http://schemas.openxmlformats.org/officeDocument/2006/customXml" ds:itemID="{0AFBEFFB-E86E-4D2A-8A19-2A361B1B5A43}">
  <ds:schemaRefs>
    <ds:schemaRef ds:uri="ESRI.ArcGIS.Mapping.OfficeIntegration.PowerPointInfo"/>
  </ds:schemaRefs>
</ds:datastoreItem>
</file>

<file path=customXml/itemProps150.xml><?xml version="1.0" encoding="utf-8"?>
<ds:datastoreItem xmlns:ds="http://schemas.openxmlformats.org/officeDocument/2006/customXml" ds:itemID="{4840EBCA-FDAC-4E56-9032-F179C863483A}">
  <ds:schemaRefs>
    <ds:schemaRef ds:uri="ESRI.ArcGIS.Mapping.OfficeIntegration.PowerPointInfo"/>
  </ds:schemaRefs>
</ds:datastoreItem>
</file>

<file path=customXml/itemProps151.xml><?xml version="1.0" encoding="utf-8"?>
<ds:datastoreItem xmlns:ds="http://schemas.openxmlformats.org/officeDocument/2006/customXml" ds:itemID="{A094011B-01E3-4B9D-9BD0-B16D9107D6B8}">
  <ds:schemaRefs>
    <ds:schemaRef ds:uri="ESRI.ArcGIS.Mapping.OfficeIntegration.PowerPointInfo"/>
  </ds:schemaRefs>
</ds:datastoreItem>
</file>

<file path=customXml/itemProps152.xml><?xml version="1.0" encoding="utf-8"?>
<ds:datastoreItem xmlns:ds="http://schemas.openxmlformats.org/officeDocument/2006/customXml" ds:itemID="{C132EE95-DDA2-4D7C-B985-CD8168752794}">
  <ds:schemaRefs>
    <ds:schemaRef ds:uri="ESRI.ArcGIS.Mapping.OfficeIntegration.PowerPointInfo"/>
  </ds:schemaRefs>
</ds:datastoreItem>
</file>

<file path=customXml/itemProps153.xml><?xml version="1.0" encoding="utf-8"?>
<ds:datastoreItem xmlns:ds="http://schemas.openxmlformats.org/officeDocument/2006/customXml" ds:itemID="{2ACC6895-794E-4F5A-81C3-7D17ED3E3932}">
  <ds:schemaRefs>
    <ds:schemaRef ds:uri="ESRI.ArcGIS.Mapping.OfficeIntegration.PowerPointInfo"/>
  </ds:schemaRefs>
</ds:datastoreItem>
</file>

<file path=customXml/itemProps154.xml><?xml version="1.0" encoding="utf-8"?>
<ds:datastoreItem xmlns:ds="http://schemas.openxmlformats.org/officeDocument/2006/customXml" ds:itemID="{9491B268-0D0E-435C-8E8D-2CB34B1C2FF5}">
  <ds:schemaRefs>
    <ds:schemaRef ds:uri="ESRI.ArcGIS.Mapping.OfficeIntegration.PowerPointInfo"/>
  </ds:schemaRefs>
</ds:datastoreItem>
</file>

<file path=customXml/itemProps155.xml><?xml version="1.0" encoding="utf-8"?>
<ds:datastoreItem xmlns:ds="http://schemas.openxmlformats.org/officeDocument/2006/customXml" ds:itemID="{4DAF3A81-66A5-4D61-968D-10493AC988FF}">
  <ds:schemaRefs>
    <ds:schemaRef ds:uri="ESRI.ArcGIS.Mapping.OfficeIntegration.PowerPointInfo"/>
  </ds:schemaRefs>
</ds:datastoreItem>
</file>

<file path=customXml/itemProps156.xml><?xml version="1.0" encoding="utf-8"?>
<ds:datastoreItem xmlns:ds="http://schemas.openxmlformats.org/officeDocument/2006/customXml" ds:itemID="{B7D2D254-D46A-47C2-A6A1-9F5ECF34672F}">
  <ds:schemaRefs>
    <ds:schemaRef ds:uri="ESRI.ArcGIS.Mapping.OfficeIntegration.PowerPointInfo"/>
  </ds:schemaRefs>
</ds:datastoreItem>
</file>

<file path=customXml/itemProps157.xml><?xml version="1.0" encoding="utf-8"?>
<ds:datastoreItem xmlns:ds="http://schemas.openxmlformats.org/officeDocument/2006/customXml" ds:itemID="{AF2130D2-7657-447A-A0ED-742743655E03}">
  <ds:schemaRefs>
    <ds:schemaRef ds:uri="ESRI.ArcGIS.Mapping.OfficeIntegration.PowerPointInfo"/>
  </ds:schemaRefs>
</ds:datastoreItem>
</file>

<file path=customXml/itemProps158.xml><?xml version="1.0" encoding="utf-8"?>
<ds:datastoreItem xmlns:ds="http://schemas.openxmlformats.org/officeDocument/2006/customXml" ds:itemID="{B701688B-22BD-48C3-A4F7-7C0D29F0327F}">
  <ds:schemaRefs>
    <ds:schemaRef ds:uri="ESRI.ArcGIS.Mapping.OfficeIntegration.PowerPointInfo"/>
  </ds:schemaRefs>
</ds:datastoreItem>
</file>

<file path=customXml/itemProps159.xml><?xml version="1.0" encoding="utf-8"?>
<ds:datastoreItem xmlns:ds="http://schemas.openxmlformats.org/officeDocument/2006/customXml" ds:itemID="{4E0C9E78-AB97-45F0-84E4-05353C2A06F0}">
  <ds:schemaRefs>
    <ds:schemaRef ds:uri="ESRI.ArcGIS.Mapping.OfficeIntegration.PowerPointInfo"/>
  </ds:schemaRefs>
</ds:datastoreItem>
</file>

<file path=customXml/itemProps16.xml><?xml version="1.0" encoding="utf-8"?>
<ds:datastoreItem xmlns:ds="http://schemas.openxmlformats.org/officeDocument/2006/customXml" ds:itemID="{29C23065-4A98-4095-83D9-C4CE817F0938}">
  <ds:schemaRefs>
    <ds:schemaRef ds:uri="ESRI.ArcGIS.Mapping.OfficeIntegration.PowerPointInfo"/>
  </ds:schemaRefs>
</ds:datastoreItem>
</file>

<file path=customXml/itemProps160.xml><?xml version="1.0" encoding="utf-8"?>
<ds:datastoreItem xmlns:ds="http://schemas.openxmlformats.org/officeDocument/2006/customXml" ds:itemID="{59FF6391-13BE-44A4-AF4E-BEB3232B9AC7}">
  <ds:schemaRefs>
    <ds:schemaRef ds:uri="ESRI.ArcGIS.Mapping.OfficeIntegration.PowerPointInfo"/>
  </ds:schemaRefs>
</ds:datastoreItem>
</file>

<file path=customXml/itemProps161.xml><?xml version="1.0" encoding="utf-8"?>
<ds:datastoreItem xmlns:ds="http://schemas.openxmlformats.org/officeDocument/2006/customXml" ds:itemID="{7C2CBAAE-7F55-4344-9060-3E3F48F0D20C}">
  <ds:schemaRefs>
    <ds:schemaRef ds:uri="ESRI.ArcGIS.Mapping.OfficeIntegration.PowerPointInfo"/>
  </ds:schemaRefs>
</ds:datastoreItem>
</file>

<file path=customXml/itemProps162.xml><?xml version="1.0" encoding="utf-8"?>
<ds:datastoreItem xmlns:ds="http://schemas.openxmlformats.org/officeDocument/2006/customXml" ds:itemID="{90D6D6AD-A460-4686-9415-E689559F7745}">
  <ds:schemaRefs>
    <ds:schemaRef ds:uri="ESRI.ArcGIS.Mapping.OfficeIntegration.PowerPointInfo"/>
  </ds:schemaRefs>
</ds:datastoreItem>
</file>

<file path=customXml/itemProps163.xml><?xml version="1.0" encoding="utf-8"?>
<ds:datastoreItem xmlns:ds="http://schemas.openxmlformats.org/officeDocument/2006/customXml" ds:itemID="{A1C12BDB-5DF9-4EBB-BFA4-21C38F1DB669}">
  <ds:schemaRefs>
    <ds:schemaRef ds:uri="ESRI.ArcGIS.Mapping.OfficeIntegration.PowerPointInfo"/>
  </ds:schemaRefs>
</ds:datastoreItem>
</file>

<file path=customXml/itemProps164.xml><?xml version="1.0" encoding="utf-8"?>
<ds:datastoreItem xmlns:ds="http://schemas.openxmlformats.org/officeDocument/2006/customXml" ds:itemID="{9FB5771F-4360-48B2-BD57-5406BBE55488}">
  <ds:schemaRefs>
    <ds:schemaRef ds:uri="ESRI.ArcGIS.Mapping.OfficeIntegration.PowerPointInfo"/>
  </ds:schemaRefs>
</ds:datastoreItem>
</file>

<file path=customXml/itemProps165.xml><?xml version="1.0" encoding="utf-8"?>
<ds:datastoreItem xmlns:ds="http://schemas.openxmlformats.org/officeDocument/2006/customXml" ds:itemID="{4DE1D695-D7A4-473F-9E7C-E31740F5FFF2}">
  <ds:schemaRefs>
    <ds:schemaRef ds:uri="ESRI.ArcGIS.Mapping.OfficeIntegration.PowerPointInfo"/>
  </ds:schemaRefs>
</ds:datastoreItem>
</file>

<file path=customXml/itemProps166.xml><?xml version="1.0" encoding="utf-8"?>
<ds:datastoreItem xmlns:ds="http://schemas.openxmlformats.org/officeDocument/2006/customXml" ds:itemID="{6F597F7B-7410-4E07-9989-237327B77DE4}">
  <ds:schemaRefs>
    <ds:schemaRef ds:uri="ESRI.ArcGIS.Mapping.OfficeIntegration.PowerPointInfo"/>
  </ds:schemaRefs>
</ds:datastoreItem>
</file>

<file path=customXml/itemProps167.xml><?xml version="1.0" encoding="utf-8"?>
<ds:datastoreItem xmlns:ds="http://schemas.openxmlformats.org/officeDocument/2006/customXml" ds:itemID="{8CB3E93F-96B6-4F46-B10B-7F8470DFE8EF}">
  <ds:schemaRefs>
    <ds:schemaRef ds:uri="ESRI.ArcGIS.Mapping.OfficeIntegration.PowerPointInfo"/>
  </ds:schemaRefs>
</ds:datastoreItem>
</file>

<file path=customXml/itemProps168.xml><?xml version="1.0" encoding="utf-8"?>
<ds:datastoreItem xmlns:ds="http://schemas.openxmlformats.org/officeDocument/2006/customXml" ds:itemID="{4A0C5BA7-01D0-4200-978D-0F590C4931F6}">
  <ds:schemaRefs>
    <ds:schemaRef ds:uri="ESRI.ArcGIS.Mapping.OfficeIntegration.PowerPointInfo"/>
  </ds:schemaRefs>
</ds:datastoreItem>
</file>

<file path=customXml/itemProps169.xml><?xml version="1.0" encoding="utf-8"?>
<ds:datastoreItem xmlns:ds="http://schemas.openxmlformats.org/officeDocument/2006/customXml" ds:itemID="{62E08589-5507-45B0-828A-5CEDBF65A371}">
  <ds:schemaRefs>
    <ds:schemaRef ds:uri="ESRI.ArcGIS.Mapping.OfficeIntegration.PowerPointInfo"/>
  </ds:schemaRefs>
</ds:datastoreItem>
</file>

<file path=customXml/itemProps17.xml><?xml version="1.0" encoding="utf-8"?>
<ds:datastoreItem xmlns:ds="http://schemas.openxmlformats.org/officeDocument/2006/customXml" ds:itemID="{927E4728-5D2E-43D2-8A8D-FACBF24F127E}">
  <ds:schemaRefs>
    <ds:schemaRef ds:uri="ESRI.ArcGIS.Mapping.OfficeIntegration.PowerPointInfo"/>
  </ds:schemaRefs>
</ds:datastoreItem>
</file>

<file path=customXml/itemProps170.xml><?xml version="1.0" encoding="utf-8"?>
<ds:datastoreItem xmlns:ds="http://schemas.openxmlformats.org/officeDocument/2006/customXml" ds:itemID="{42B45E90-F1B6-476B-A85D-C4750A4F6FED}">
  <ds:schemaRefs>
    <ds:schemaRef ds:uri="ESRI.ArcGIS.Mapping.OfficeIntegration.PowerPointInfo"/>
  </ds:schemaRefs>
</ds:datastoreItem>
</file>

<file path=customXml/itemProps171.xml><?xml version="1.0" encoding="utf-8"?>
<ds:datastoreItem xmlns:ds="http://schemas.openxmlformats.org/officeDocument/2006/customXml" ds:itemID="{AD4E5685-2B19-4CD8-A41E-7276803A915F}">
  <ds:schemaRefs>
    <ds:schemaRef ds:uri="ESRI.ArcGIS.Mapping.OfficeIntegration.PowerPointInfo"/>
  </ds:schemaRefs>
</ds:datastoreItem>
</file>

<file path=customXml/itemProps172.xml><?xml version="1.0" encoding="utf-8"?>
<ds:datastoreItem xmlns:ds="http://schemas.openxmlformats.org/officeDocument/2006/customXml" ds:itemID="{86727706-2122-4CEA-B50B-0C7F6C3F9E02}">
  <ds:schemaRefs>
    <ds:schemaRef ds:uri="ESRI.ArcGIS.Mapping.OfficeIntegration.PowerPointInfo"/>
  </ds:schemaRefs>
</ds:datastoreItem>
</file>

<file path=customXml/itemProps173.xml><?xml version="1.0" encoding="utf-8"?>
<ds:datastoreItem xmlns:ds="http://schemas.openxmlformats.org/officeDocument/2006/customXml" ds:itemID="{0F2577FC-32E6-469F-B030-5357D1B67E60}">
  <ds:schemaRefs>
    <ds:schemaRef ds:uri="ESRI.ArcGIS.Mapping.OfficeIntegration.PowerPointInfo"/>
  </ds:schemaRefs>
</ds:datastoreItem>
</file>

<file path=customXml/itemProps174.xml><?xml version="1.0" encoding="utf-8"?>
<ds:datastoreItem xmlns:ds="http://schemas.openxmlformats.org/officeDocument/2006/customXml" ds:itemID="{2648F840-8273-4227-9A4D-C6A5F534B3B4}">
  <ds:schemaRefs>
    <ds:schemaRef ds:uri="ESRI.ArcGIS.Mapping.OfficeIntegration.PowerPointInfo"/>
  </ds:schemaRefs>
</ds:datastoreItem>
</file>

<file path=customXml/itemProps175.xml><?xml version="1.0" encoding="utf-8"?>
<ds:datastoreItem xmlns:ds="http://schemas.openxmlformats.org/officeDocument/2006/customXml" ds:itemID="{A8EA4637-F0D4-49DE-AD3C-114CEE20AF27}">
  <ds:schemaRefs>
    <ds:schemaRef ds:uri="ESRI.ArcGIS.Mapping.OfficeIntegration.PowerPointInfo"/>
  </ds:schemaRefs>
</ds:datastoreItem>
</file>

<file path=customXml/itemProps176.xml><?xml version="1.0" encoding="utf-8"?>
<ds:datastoreItem xmlns:ds="http://schemas.openxmlformats.org/officeDocument/2006/customXml" ds:itemID="{E02ADB9E-E26B-4A4C-975A-38DC57741C13}">
  <ds:schemaRefs>
    <ds:schemaRef ds:uri="ESRI.ArcGIS.Mapping.OfficeIntegration.PowerPointInfo"/>
  </ds:schemaRefs>
</ds:datastoreItem>
</file>

<file path=customXml/itemProps177.xml><?xml version="1.0" encoding="utf-8"?>
<ds:datastoreItem xmlns:ds="http://schemas.openxmlformats.org/officeDocument/2006/customXml" ds:itemID="{EAF11B8D-0F05-494F-8192-79EEE8E23631}">
  <ds:schemaRefs>
    <ds:schemaRef ds:uri="ESRI.ArcGIS.Mapping.OfficeIntegration.PowerPointInfo"/>
  </ds:schemaRefs>
</ds:datastoreItem>
</file>

<file path=customXml/itemProps178.xml><?xml version="1.0" encoding="utf-8"?>
<ds:datastoreItem xmlns:ds="http://schemas.openxmlformats.org/officeDocument/2006/customXml" ds:itemID="{AE6541F9-3D17-4493-9FE9-40301E287B84}">
  <ds:schemaRefs>
    <ds:schemaRef ds:uri="ESRI.ArcGIS.Mapping.OfficeIntegration.PowerPointInfo"/>
  </ds:schemaRefs>
</ds:datastoreItem>
</file>

<file path=customXml/itemProps179.xml><?xml version="1.0" encoding="utf-8"?>
<ds:datastoreItem xmlns:ds="http://schemas.openxmlformats.org/officeDocument/2006/customXml" ds:itemID="{E4BB48F4-9BF9-43D6-85C2-C1B46CC28CE4}">
  <ds:schemaRefs>
    <ds:schemaRef ds:uri="ESRI.ArcGIS.Mapping.OfficeIntegration.PowerPointInfo"/>
  </ds:schemaRefs>
</ds:datastoreItem>
</file>

<file path=customXml/itemProps18.xml><?xml version="1.0" encoding="utf-8"?>
<ds:datastoreItem xmlns:ds="http://schemas.openxmlformats.org/officeDocument/2006/customXml" ds:itemID="{805F037B-6D5C-43E7-80F4-78BF4B63FF43}">
  <ds:schemaRefs>
    <ds:schemaRef ds:uri="ESRI.ArcGIS.Mapping.OfficeIntegration.PowerPointInfo"/>
  </ds:schemaRefs>
</ds:datastoreItem>
</file>

<file path=customXml/itemProps180.xml><?xml version="1.0" encoding="utf-8"?>
<ds:datastoreItem xmlns:ds="http://schemas.openxmlformats.org/officeDocument/2006/customXml" ds:itemID="{7A8E7997-5D79-4B62-96B5-DBC59ABE451D}">
  <ds:schemaRefs>
    <ds:schemaRef ds:uri="ESRI.ArcGIS.Mapping.OfficeIntegration.PowerPointInfo"/>
  </ds:schemaRefs>
</ds:datastoreItem>
</file>

<file path=customXml/itemProps181.xml><?xml version="1.0" encoding="utf-8"?>
<ds:datastoreItem xmlns:ds="http://schemas.openxmlformats.org/officeDocument/2006/customXml" ds:itemID="{A351ADC8-7861-4869-9B1E-723EE1851507}">
  <ds:schemaRefs>
    <ds:schemaRef ds:uri="ESRI.ArcGIS.Mapping.OfficeIntegration.PowerPointInfo"/>
  </ds:schemaRefs>
</ds:datastoreItem>
</file>

<file path=customXml/itemProps182.xml><?xml version="1.0" encoding="utf-8"?>
<ds:datastoreItem xmlns:ds="http://schemas.openxmlformats.org/officeDocument/2006/customXml" ds:itemID="{90269428-A354-48E3-8876-754D3879202A}">
  <ds:schemaRefs>
    <ds:schemaRef ds:uri="ESRI.ArcGIS.Mapping.OfficeIntegration.PowerPointInfo"/>
  </ds:schemaRefs>
</ds:datastoreItem>
</file>

<file path=customXml/itemProps183.xml><?xml version="1.0" encoding="utf-8"?>
<ds:datastoreItem xmlns:ds="http://schemas.openxmlformats.org/officeDocument/2006/customXml" ds:itemID="{7D17AC94-DE75-4D21-8B97-C2799AC684B8}">
  <ds:schemaRefs>
    <ds:schemaRef ds:uri="ESRI.ArcGIS.Mapping.OfficeIntegration.PowerPointInfo"/>
  </ds:schemaRefs>
</ds:datastoreItem>
</file>

<file path=customXml/itemProps184.xml><?xml version="1.0" encoding="utf-8"?>
<ds:datastoreItem xmlns:ds="http://schemas.openxmlformats.org/officeDocument/2006/customXml" ds:itemID="{4DDA234B-3EA8-4070-BC65-4FEFD726E973}">
  <ds:schemaRefs>
    <ds:schemaRef ds:uri="ESRI.ArcGIS.Mapping.OfficeIntegration.PowerPointInfo"/>
  </ds:schemaRefs>
</ds:datastoreItem>
</file>

<file path=customXml/itemProps185.xml><?xml version="1.0" encoding="utf-8"?>
<ds:datastoreItem xmlns:ds="http://schemas.openxmlformats.org/officeDocument/2006/customXml" ds:itemID="{B1B18F76-E385-4549-9287-905E3E64AC43}">
  <ds:schemaRefs>
    <ds:schemaRef ds:uri="ESRI.ArcGIS.Mapping.OfficeIntegration.PowerPointInfo"/>
  </ds:schemaRefs>
</ds:datastoreItem>
</file>

<file path=customXml/itemProps186.xml><?xml version="1.0" encoding="utf-8"?>
<ds:datastoreItem xmlns:ds="http://schemas.openxmlformats.org/officeDocument/2006/customXml" ds:itemID="{2DD3EB10-B41E-4383-8D8D-8A75B1F4AF1F}">
  <ds:schemaRefs>
    <ds:schemaRef ds:uri="ESRI.ArcGIS.Mapping.OfficeIntegration.PowerPointInfo"/>
  </ds:schemaRefs>
</ds:datastoreItem>
</file>

<file path=customXml/itemProps187.xml><?xml version="1.0" encoding="utf-8"?>
<ds:datastoreItem xmlns:ds="http://schemas.openxmlformats.org/officeDocument/2006/customXml" ds:itemID="{0FB33711-5263-4A31-A50E-FAD224DD6841}">
  <ds:schemaRefs>
    <ds:schemaRef ds:uri="ESRI.ArcGIS.Mapping.OfficeIntegration.PowerPointInfo"/>
  </ds:schemaRefs>
</ds:datastoreItem>
</file>

<file path=customXml/itemProps188.xml><?xml version="1.0" encoding="utf-8"?>
<ds:datastoreItem xmlns:ds="http://schemas.openxmlformats.org/officeDocument/2006/customXml" ds:itemID="{73BA58FA-939F-43CD-91B4-DA9D1FC5F214}">
  <ds:schemaRefs>
    <ds:schemaRef ds:uri="ESRI.ArcGIS.Mapping.OfficeIntegration.PowerPointInfo"/>
  </ds:schemaRefs>
</ds:datastoreItem>
</file>

<file path=customXml/itemProps189.xml><?xml version="1.0" encoding="utf-8"?>
<ds:datastoreItem xmlns:ds="http://schemas.openxmlformats.org/officeDocument/2006/customXml" ds:itemID="{02E3A5CE-7F02-4491-A863-7EBA496A9ED4}">
  <ds:schemaRefs>
    <ds:schemaRef ds:uri="ESRI.ArcGIS.Mapping.OfficeIntegration.PowerPointInfo"/>
  </ds:schemaRefs>
</ds:datastoreItem>
</file>

<file path=customXml/itemProps19.xml><?xml version="1.0" encoding="utf-8"?>
<ds:datastoreItem xmlns:ds="http://schemas.openxmlformats.org/officeDocument/2006/customXml" ds:itemID="{CFEF60A9-7E46-47C8-9855-8BD8569D96E4}">
  <ds:schemaRefs>
    <ds:schemaRef ds:uri="ESRI.ArcGIS.Mapping.OfficeIntegration.PowerPointInfo"/>
  </ds:schemaRefs>
</ds:datastoreItem>
</file>

<file path=customXml/itemProps190.xml><?xml version="1.0" encoding="utf-8"?>
<ds:datastoreItem xmlns:ds="http://schemas.openxmlformats.org/officeDocument/2006/customXml" ds:itemID="{2DE32EFE-4585-411C-A510-F8D5D63BCFFF}">
  <ds:schemaRefs>
    <ds:schemaRef ds:uri="ESRI.ArcGIS.Mapping.OfficeIntegration.PowerPointInfo"/>
  </ds:schemaRefs>
</ds:datastoreItem>
</file>

<file path=customXml/itemProps191.xml><?xml version="1.0" encoding="utf-8"?>
<ds:datastoreItem xmlns:ds="http://schemas.openxmlformats.org/officeDocument/2006/customXml" ds:itemID="{80EDE050-B254-4DC8-80C5-350FF4FDCA9C}">
  <ds:schemaRefs>
    <ds:schemaRef ds:uri="ESRI.ArcGIS.Mapping.OfficeIntegration.PowerPointInfo"/>
  </ds:schemaRefs>
</ds:datastoreItem>
</file>

<file path=customXml/itemProps192.xml><?xml version="1.0" encoding="utf-8"?>
<ds:datastoreItem xmlns:ds="http://schemas.openxmlformats.org/officeDocument/2006/customXml" ds:itemID="{08AFCF95-B21E-4BAA-824D-0FE08B8F4328}">
  <ds:schemaRefs>
    <ds:schemaRef ds:uri="ESRI.ArcGIS.Mapping.OfficeIntegration.PowerPointInfo"/>
  </ds:schemaRefs>
</ds:datastoreItem>
</file>

<file path=customXml/itemProps193.xml><?xml version="1.0" encoding="utf-8"?>
<ds:datastoreItem xmlns:ds="http://schemas.openxmlformats.org/officeDocument/2006/customXml" ds:itemID="{C32D027C-2399-4428-80DF-870913C690F0}">
  <ds:schemaRefs>
    <ds:schemaRef ds:uri="ESRI.ArcGIS.Mapping.OfficeIntegration.PowerPointInfo"/>
  </ds:schemaRefs>
</ds:datastoreItem>
</file>

<file path=customXml/itemProps194.xml><?xml version="1.0" encoding="utf-8"?>
<ds:datastoreItem xmlns:ds="http://schemas.openxmlformats.org/officeDocument/2006/customXml" ds:itemID="{A55FD531-4EA5-410C-A013-77576B85676C}">
  <ds:schemaRefs>
    <ds:schemaRef ds:uri="ESRI.ArcGIS.Mapping.OfficeIntegration.PowerPointInfo"/>
  </ds:schemaRefs>
</ds:datastoreItem>
</file>

<file path=customXml/itemProps195.xml><?xml version="1.0" encoding="utf-8"?>
<ds:datastoreItem xmlns:ds="http://schemas.openxmlformats.org/officeDocument/2006/customXml" ds:itemID="{082B93CD-2657-4D61-AB93-A511CEB684DA}">
  <ds:schemaRefs>
    <ds:schemaRef ds:uri="ESRI.ArcGIS.Mapping.OfficeIntegration.PowerPointInfo"/>
  </ds:schemaRefs>
</ds:datastoreItem>
</file>

<file path=customXml/itemProps196.xml><?xml version="1.0" encoding="utf-8"?>
<ds:datastoreItem xmlns:ds="http://schemas.openxmlformats.org/officeDocument/2006/customXml" ds:itemID="{83EA7EFE-7A10-4FD0-8B4C-D9846D4EAB03}">
  <ds:schemaRefs>
    <ds:schemaRef ds:uri="ESRI.ArcGIS.Mapping.OfficeIntegration.PowerPointInfo"/>
  </ds:schemaRefs>
</ds:datastoreItem>
</file>

<file path=customXml/itemProps197.xml><?xml version="1.0" encoding="utf-8"?>
<ds:datastoreItem xmlns:ds="http://schemas.openxmlformats.org/officeDocument/2006/customXml" ds:itemID="{CC03FBCF-B5BB-4EA7-BD68-63F09829201E}">
  <ds:schemaRefs>
    <ds:schemaRef ds:uri="ESRI.ArcGIS.Mapping.OfficeIntegration.PowerPointInfo"/>
  </ds:schemaRefs>
</ds:datastoreItem>
</file>

<file path=customXml/itemProps198.xml><?xml version="1.0" encoding="utf-8"?>
<ds:datastoreItem xmlns:ds="http://schemas.openxmlformats.org/officeDocument/2006/customXml" ds:itemID="{177E0704-D903-46AA-9818-80C448E16260}">
  <ds:schemaRefs>
    <ds:schemaRef ds:uri="ESRI.ArcGIS.Mapping.OfficeIntegration.PowerPointInfo"/>
  </ds:schemaRefs>
</ds:datastoreItem>
</file>

<file path=customXml/itemProps199.xml><?xml version="1.0" encoding="utf-8"?>
<ds:datastoreItem xmlns:ds="http://schemas.openxmlformats.org/officeDocument/2006/customXml" ds:itemID="{128FF25B-4F6F-476E-981E-FB7D2708438F}">
  <ds:schemaRefs>
    <ds:schemaRef ds:uri="ESRI.ArcGIS.Mapping.OfficeIntegration.PowerPointInfo"/>
  </ds:schemaRefs>
</ds:datastoreItem>
</file>

<file path=customXml/itemProps2.xml><?xml version="1.0" encoding="utf-8"?>
<ds:datastoreItem xmlns:ds="http://schemas.openxmlformats.org/officeDocument/2006/customXml" ds:itemID="{6C639EFA-7612-45DB-8AF3-FDE5F6968F72}">
  <ds:schemaRefs>
    <ds:schemaRef ds:uri="ESRI.ArcGIS.Mapping.OfficeIntegration.PowerPointInfo"/>
  </ds:schemaRefs>
</ds:datastoreItem>
</file>

<file path=customXml/itemProps20.xml><?xml version="1.0" encoding="utf-8"?>
<ds:datastoreItem xmlns:ds="http://schemas.openxmlformats.org/officeDocument/2006/customXml" ds:itemID="{34CEE1F7-8BAC-4C0D-819C-3F2392522A26}">
  <ds:schemaRefs>
    <ds:schemaRef ds:uri="ESRI.ArcGIS.Mapping.OfficeIntegration.PowerPointInfo"/>
  </ds:schemaRefs>
</ds:datastoreItem>
</file>

<file path=customXml/itemProps200.xml><?xml version="1.0" encoding="utf-8"?>
<ds:datastoreItem xmlns:ds="http://schemas.openxmlformats.org/officeDocument/2006/customXml" ds:itemID="{81DDFFF1-B274-4ADD-8552-59E0F3BFC4DC}">
  <ds:schemaRefs>
    <ds:schemaRef ds:uri="ESRI.ArcGIS.Mapping.OfficeIntegration.PowerPointInfo"/>
  </ds:schemaRefs>
</ds:datastoreItem>
</file>

<file path=customXml/itemProps201.xml><?xml version="1.0" encoding="utf-8"?>
<ds:datastoreItem xmlns:ds="http://schemas.openxmlformats.org/officeDocument/2006/customXml" ds:itemID="{BCDE0EC6-00FE-49CC-8FD2-3CF1125989E0}">
  <ds:schemaRefs>
    <ds:schemaRef ds:uri="ESRI.ArcGIS.Mapping.OfficeIntegration.PowerPointInfo"/>
  </ds:schemaRefs>
</ds:datastoreItem>
</file>

<file path=customXml/itemProps202.xml><?xml version="1.0" encoding="utf-8"?>
<ds:datastoreItem xmlns:ds="http://schemas.openxmlformats.org/officeDocument/2006/customXml" ds:itemID="{E6778C6C-435B-411E-B5DF-28EF07507F18}">
  <ds:schemaRefs>
    <ds:schemaRef ds:uri="ESRI.ArcGIS.Mapping.OfficeIntegration.PowerPointInfo"/>
  </ds:schemaRefs>
</ds:datastoreItem>
</file>

<file path=customXml/itemProps203.xml><?xml version="1.0" encoding="utf-8"?>
<ds:datastoreItem xmlns:ds="http://schemas.openxmlformats.org/officeDocument/2006/customXml" ds:itemID="{A1D4B201-D31C-408D-953B-342500D07115}">
  <ds:schemaRefs>
    <ds:schemaRef ds:uri="ESRI.ArcGIS.Mapping.OfficeIntegration.PowerPointInfo"/>
  </ds:schemaRefs>
</ds:datastoreItem>
</file>

<file path=customXml/itemProps204.xml><?xml version="1.0" encoding="utf-8"?>
<ds:datastoreItem xmlns:ds="http://schemas.openxmlformats.org/officeDocument/2006/customXml" ds:itemID="{D3997E0C-835E-45E8-B2BD-CFCA1DB7F338}">
  <ds:schemaRefs>
    <ds:schemaRef ds:uri="ESRI.ArcGIS.Mapping.OfficeIntegration.PowerPointInfo"/>
  </ds:schemaRefs>
</ds:datastoreItem>
</file>

<file path=customXml/itemProps205.xml><?xml version="1.0" encoding="utf-8"?>
<ds:datastoreItem xmlns:ds="http://schemas.openxmlformats.org/officeDocument/2006/customXml" ds:itemID="{013111C4-4C75-460C-BA5E-67258C63011E}">
  <ds:schemaRefs>
    <ds:schemaRef ds:uri="ESRI.ArcGIS.Mapping.OfficeIntegration.PowerPointInfo"/>
  </ds:schemaRefs>
</ds:datastoreItem>
</file>

<file path=customXml/itemProps206.xml><?xml version="1.0" encoding="utf-8"?>
<ds:datastoreItem xmlns:ds="http://schemas.openxmlformats.org/officeDocument/2006/customXml" ds:itemID="{1DFD2458-498D-4A72-8DD0-52D061AC119A}">
  <ds:schemaRefs>
    <ds:schemaRef ds:uri="ESRI.ArcGIS.Mapping.OfficeIntegration.PowerPointInfo"/>
  </ds:schemaRefs>
</ds:datastoreItem>
</file>

<file path=customXml/itemProps207.xml><?xml version="1.0" encoding="utf-8"?>
<ds:datastoreItem xmlns:ds="http://schemas.openxmlformats.org/officeDocument/2006/customXml" ds:itemID="{0DD31780-D3C6-4026-8D67-5EB502A7C3E0}">
  <ds:schemaRefs>
    <ds:schemaRef ds:uri="ESRI.ArcGIS.Mapping.OfficeIntegration.PowerPointInfo"/>
  </ds:schemaRefs>
</ds:datastoreItem>
</file>

<file path=customXml/itemProps208.xml><?xml version="1.0" encoding="utf-8"?>
<ds:datastoreItem xmlns:ds="http://schemas.openxmlformats.org/officeDocument/2006/customXml" ds:itemID="{5C90E9EF-407C-46F5-B3DC-2613513FFEE0}">
  <ds:schemaRefs>
    <ds:schemaRef ds:uri="ESRI.ArcGIS.Mapping.OfficeIntegration.PowerPointInfo"/>
  </ds:schemaRefs>
</ds:datastoreItem>
</file>

<file path=customXml/itemProps209.xml><?xml version="1.0" encoding="utf-8"?>
<ds:datastoreItem xmlns:ds="http://schemas.openxmlformats.org/officeDocument/2006/customXml" ds:itemID="{38C2770E-58E8-4EA3-9006-BB2617263727}">
  <ds:schemaRefs>
    <ds:schemaRef ds:uri="ESRI.ArcGIS.Mapping.OfficeIntegration.PowerPointInfo"/>
  </ds:schemaRefs>
</ds:datastoreItem>
</file>

<file path=customXml/itemProps21.xml><?xml version="1.0" encoding="utf-8"?>
<ds:datastoreItem xmlns:ds="http://schemas.openxmlformats.org/officeDocument/2006/customXml" ds:itemID="{32097F78-409F-479D-9B6D-9ABFB02707FB}">
  <ds:schemaRefs>
    <ds:schemaRef ds:uri="ESRI.ArcGIS.Mapping.OfficeIntegration.PowerPointInfo"/>
  </ds:schemaRefs>
</ds:datastoreItem>
</file>

<file path=customXml/itemProps210.xml><?xml version="1.0" encoding="utf-8"?>
<ds:datastoreItem xmlns:ds="http://schemas.openxmlformats.org/officeDocument/2006/customXml" ds:itemID="{881A9C14-6069-4094-840D-F02545B3FF0B}">
  <ds:schemaRefs>
    <ds:schemaRef ds:uri="ESRI.ArcGIS.Mapping.OfficeIntegration.PowerPointInfo"/>
  </ds:schemaRefs>
</ds:datastoreItem>
</file>

<file path=customXml/itemProps211.xml><?xml version="1.0" encoding="utf-8"?>
<ds:datastoreItem xmlns:ds="http://schemas.openxmlformats.org/officeDocument/2006/customXml" ds:itemID="{5DC6F8FB-8E42-444D-B1C4-78C64C5E6762}">
  <ds:schemaRefs>
    <ds:schemaRef ds:uri="ESRI.ArcGIS.Mapping.OfficeIntegration.PowerPointInfo"/>
  </ds:schemaRefs>
</ds:datastoreItem>
</file>

<file path=customXml/itemProps212.xml><?xml version="1.0" encoding="utf-8"?>
<ds:datastoreItem xmlns:ds="http://schemas.openxmlformats.org/officeDocument/2006/customXml" ds:itemID="{F34F08BB-EC85-40C7-9DF3-EAEF1496A1F5}">
  <ds:schemaRefs>
    <ds:schemaRef ds:uri="ESRI.ArcGIS.Mapping.OfficeIntegration.PowerPointInfo"/>
  </ds:schemaRefs>
</ds:datastoreItem>
</file>

<file path=customXml/itemProps213.xml><?xml version="1.0" encoding="utf-8"?>
<ds:datastoreItem xmlns:ds="http://schemas.openxmlformats.org/officeDocument/2006/customXml" ds:itemID="{21E98D1B-1149-4EBA-9B20-73BC7A404B22}">
  <ds:schemaRefs>
    <ds:schemaRef ds:uri="ESRI.ArcGIS.Mapping.OfficeIntegration.PowerPointInfo"/>
  </ds:schemaRefs>
</ds:datastoreItem>
</file>

<file path=customXml/itemProps214.xml><?xml version="1.0" encoding="utf-8"?>
<ds:datastoreItem xmlns:ds="http://schemas.openxmlformats.org/officeDocument/2006/customXml" ds:itemID="{63D30CD7-BF21-4832-89AF-6BB7CC62990D}">
  <ds:schemaRefs>
    <ds:schemaRef ds:uri="ESRI.ArcGIS.Mapping.OfficeIntegration.PowerPointInfo"/>
  </ds:schemaRefs>
</ds:datastoreItem>
</file>

<file path=customXml/itemProps215.xml><?xml version="1.0" encoding="utf-8"?>
<ds:datastoreItem xmlns:ds="http://schemas.openxmlformats.org/officeDocument/2006/customXml" ds:itemID="{BB53FC46-810F-4952-BC81-8D5EE6EC1F03}">
  <ds:schemaRefs>
    <ds:schemaRef ds:uri="ESRI.ArcGIS.Mapping.OfficeIntegration.PowerPointInfo"/>
  </ds:schemaRefs>
</ds:datastoreItem>
</file>

<file path=customXml/itemProps216.xml><?xml version="1.0" encoding="utf-8"?>
<ds:datastoreItem xmlns:ds="http://schemas.openxmlformats.org/officeDocument/2006/customXml" ds:itemID="{EEF151DC-7BCD-44DF-90C3-4A7B8954EA85}">
  <ds:schemaRefs>
    <ds:schemaRef ds:uri="ESRI.ArcGIS.Mapping.OfficeIntegration.PowerPointInfo"/>
  </ds:schemaRefs>
</ds:datastoreItem>
</file>

<file path=customXml/itemProps217.xml><?xml version="1.0" encoding="utf-8"?>
<ds:datastoreItem xmlns:ds="http://schemas.openxmlformats.org/officeDocument/2006/customXml" ds:itemID="{096E127E-294D-40C6-A756-FEE2E990B71E}">
  <ds:schemaRefs>
    <ds:schemaRef ds:uri="ESRI.ArcGIS.Mapping.OfficeIntegration.PowerPointInfo"/>
  </ds:schemaRefs>
</ds:datastoreItem>
</file>

<file path=customXml/itemProps218.xml><?xml version="1.0" encoding="utf-8"?>
<ds:datastoreItem xmlns:ds="http://schemas.openxmlformats.org/officeDocument/2006/customXml" ds:itemID="{5AAF83E6-03A3-421D-A636-BBD017C93BAD}">
  <ds:schemaRefs>
    <ds:schemaRef ds:uri="ESRI.ArcGIS.Mapping.OfficeIntegration.PowerPointInfo"/>
  </ds:schemaRefs>
</ds:datastoreItem>
</file>

<file path=customXml/itemProps219.xml><?xml version="1.0" encoding="utf-8"?>
<ds:datastoreItem xmlns:ds="http://schemas.openxmlformats.org/officeDocument/2006/customXml" ds:itemID="{259A3351-6D60-409F-90A1-5DF46B76C5B5}">
  <ds:schemaRefs>
    <ds:schemaRef ds:uri="ESRI.ArcGIS.Mapping.OfficeIntegration.PowerPointInfo"/>
  </ds:schemaRefs>
</ds:datastoreItem>
</file>

<file path=customXml/itemProps22.xml><?xml version="1.0" encoding="utf-8"?>
<ds:datastoreItem xmlns:ds="http://schemas.openxmlformats.org/officeDocument/2006/customXml" ds:itemID="{09A6EDCA-72BD-4038-9077-0B45A1EEACFA}">
  <ds:schemaRefs>
    <ds:schemaRef ds:uri="ESRI.ArcGIS.Mapping.OfficeIntegration.PowerPointInfo"/>
  </ds:schemaRefs>
</ds:datastoreItem>
</file>

<file path=customXml/itemProps220.xml><?xml version="1.0" encoding="utf-8"?>
<ds:datastoreItem xmlns:ds="http://schemas.openxmlformats.org/officeDocument/2006/customXml" ds:itemID="{CCA26DC9-7EFC-41E9-9CCA-2681EC3E3C21}">
  <ds:schemaRefs>
    <ds:schemaRef ds:uri="ESRI.ArcGIS.Mapping.OfficeIntegration.PowerPointInfo"/>
  </ds:schemaRefs>
</ds:datastoreItem>
</file>

<file path=customXml/itemProps221.xml><?xml version="1.0" encoding="utf-8"?>
<ds:datastoreItem xmlns:ds="http://schemas.openxmlformats.org/officeDocument/2006/customXml" ds:itemID="{706EBF03-A287-4EFF-93D9-08739E5782AD}">
  <ds:schemaRefs>
    <ds:schemaRef ds:uri="ESRI.ArcGIS.Mapping.OfficeIntegration.PowerPointInfo"/>
  </ds:schemaRefs>
</ds:datastoreItem>
</file>

<file path=customXml/itemProps222.xml><?xml version="1.0" encoding="utf-8"?>
<ds:datastoreItem xmlns:ds="http://schemas.openxmlformats.org/officeDocument/2006/customXml" ds:itemID="{D0CCCC5F-11F7-4086-B049-1FD74E55D77D}">
  <ds:schemaRefs>
    <ds:schemaRef ds:uri="ESRI.ArcGIS.Mapping.OfficeIntegration.PowerPointInfo"/>
  </ds:schemaRefs>
</ds:datastoreItem>
</file>

<file path=customXml/itemProps223.xml><?xml version="1.0" encoding="utf-8"?>
<ds:datastoreItem xmlns:ds="http://schemas.openxmlformats.org/officeDocument/2006/customXml" ds:itemID="{770E9B1E-33C9-41EF-9DFF-91F83C2EE1F5}">
  <ds:schemaRefs>
    <ds:schemaRef ds:uri="ESRI.ArcGIS.Mapping.OfficeIntegration.PowerPointInfo"/>
  </ds:schemaRefs>
</ds:datastoreItem>
</file>

<file path=customXml/itemProps224.xml><?xml version="1.0" encoding="utf-8"?>
<ds:datastoreItem xmlns:ds="http://schemas.openxmlformats.org/officeDocument/2006/customXml" ds:itemID="{9D99DC49-8C2B-4784-A8A9-C794B92308FF}">
  <ds:schemaRefs>
    <ds:schemaRef ds:uri="ESRI.ArcGIS.Mapping.OfficeIntegration.PowerPointInfo"/>
  </ds:schemaRefs>
</ds:datastoreItem>
</file>

<file path=customXml/itemProps225.xml><?xml version="1.0" encoding="utf-8"?>
<ds:datastoreItem xmlns:ds="http://schemas.openxmlformats.org/officeDocument/2006/customXml" ds:itemID="{84C9557B-DC95-483C-919B-276EF7ABF04D}">
  <ds:schemaRefs>
    <ds:schemaRef ds:uri="ESRI.ArcGIS.Mapping.OfficeIntegration.PowerPointInfo"/>
  </ds:schemaRefs>
</ds:datastoreItem>
</file>

<file path=customXml/itemProps226.xml><?xml version="1.0" encoding="utf-8"?>
<ds:datastoreItem xmlns:ds="http://schemas.openxmlformats.org/officeDocument/2006/customXml" ds:itemID="{62DB3C4F-3ED9-4D13-A348-E211ED61C771}">
  <ds:schemaRefs>
    <ds:schemaRef ds:uri="ESRI.ArcGIS.Mapping.OfficeIntegration.PowerPointInfo"/>
  </ds:schemaRefs>
</ds:datastoreItem>
</file>

<file path=customXml/itemProps227.xml><?xml version="1.0" encoding="utf-8"?>
<ds:datastoreItem xmlns:ds="http://schemas.openxmlformats.org/officeDocument/2006/customXml" ds:itemID="{0199EEC2-0F46-4218-96B5-85F003D4BC90}">
  <ds:schemaRefs>
    <ds:schemaRef ds:uri="ESRI.ArcGIS.Mapping.OfficeIntegration.PowerPointInfo"/>
  </ds:schemaRefs>
</ds:datastoreItem>
</file>

<file path=customXml/itemProps228.xml><?xml version="1.0" encoding="utf-8"?>
<ds:datastoreItem xmlns:ds="http://schemas.openxmlformats.org/officeDocument/2006/customXml" ds:itemID="{E0140060-780E-4248-AA6F-2AD5F47B0A45}">
  <ds:schemaRefs>
    <ds:schemaRef ds:uri="ESRI.ArcGIS.Mapping.OfficeIntegration.PowerPointInfo"/>
  </ds:schemaRefs>
</ds:datastoreItem>
</file>

<file path=customXml/itemProps229.xml><?xml version="1.0" encoding="utf-8"?>
<ds:datastoreItem xmlns:ds="http://schemas.openxmlformats.org/officeDocument/2006/customXml" ds:itemID="{F4EF5B56-65E5-43E0-B0C8-247E7B99C0A6}">
  <ds:schemaRefs>
    <ds:schemaRef ds:uri="ESRI.ArcGIS.Mapping.OfficeIntegration.PowerPointInfo"/>
  </ds:schemaRefs>
</ds:datastoreItem>
</file>

<file path=customXml/itemProps23.xml><?xml version="1.0" encoding="utf-8"?>
<ds:datastoreItem xmlns:ds="http://schemas.openxmlformats.org/officeDocument/2006/customXml" ds:itemID="{B5C6D6A6-92D9-4AB4-A674-803E86D9697F}">
  <ds:schemaRefs>
    <ds:schemaRef ds:uri="ESRI.ArcGIS.Mapping.OfficeIntegration.PowerPointInfo"/>
  </ds:schemaRefs>
</ds:datastoreItem>
</file>

<file path=customXml/itemProps230.xml><?xml version="1.0" encoding="utf-8"?>
<ds:datastoreItem xmlns:ds="http://schemas.openxmlformats.org/officeDocument/2006/customXml" ds:itemID="{C51BE0DA-F6FB-4793-8DB6-D053941686FF}">
  <ds:schemaRefs>
    <ds:schemaRef ds:uri="ESRI.ArcGIS.Mapping.OfficeIntegration.PowerPointInfo"/>
  </ds:schemaRefs>
</ds:datastoreItem>
</file>

<file path=customXml/itemProps231.xml><?xml version="1.0" encoding="utf-8"?>
<ds:datastoreItem xmlns:ds="http://schemas.openxmlformats.org/officeDocument/2006/customXml" ds:itemID="{B1294814-CDC4-4710-A89A-27CFE3024923}">
  <ds:schemaRefs>
    <ds:schemaRef ds:uri="ESRI.ArcGIS.Mapping.OfficeIntegration.PowerPointInfo"/>
  </ds:schemaRefs>
</ds:datastoreItem>
</file>

<file path=customXml/itemProps232.xml><?xml version="1.0" encoding="utf-8"?>
<ds:datastoreItem xmlns:ds="http://schemas.openxmlformats.org/officeDocument/2006/customXml" ds:itemID="{3EB89968-74FE-445D-8948-287C5643EF5E}">
  <ds:schemaRefs>
    <ds:schemaRef ds:uri="ESRI.ArcGIS.Mapping.OfficeIntegration.PowerPointInfo"/>
  </ds:schemaRefs>
</ds:datastoreItem>
</file>

<file path=customXml/itemProps233.xml><?xml version="1.0" encoding="utf-8"?>
<ds:datastoreItem xmlns:ds="http://schemas.openxmlformats.org/officeDocument/2006/customXml" ds:itemID="{58B91DB7-CC1C-46F0-A591-55553DDEC851}">
  <ds:schemaRefs>
    <ds:schemaRef ds:uri="ESRI.ArcGIS.Mapping.OfficeIntegration.PowerPointInfo"/>
  </ds:schemaRefs>
</ds:datastoreItem>
</file>

<file path=customXml/itemProps234.xml><?xml version="1.0" encoding="utf-8"?>
<ds:datastoreItem xmlns:ds="http://schemas.openxmlformats.org/officeDocument/2006/customXml" ds:itemID="{1C8F48A2-57CD-4B76-A6E6-C35016A4F49D}">
  <ds:schemaRefs>
    <ds:schemaRef ds:uri="ESRI.ArcGIS.Mapping.OfficeIntegration.PowerPointInfo"/>
  </ds:schemaRefs>
</ds:datastoreItem>
</file>

<file path=customXml/itemProps235.xml><?xml version="1.0" encoding="utf-8"?>
<ds:datastoreItem xmlns:ds="http://schemas.openxmlformats.org/officeDocument/2006/customXml" ds:itemID="{B7125EE0-B7D9-444E-9C9D-87D3B58A7842}">
  <ds:schemaRefs>
    <ds:schemaRef ds:uri="ESRI.ArcGIS.Mapping.OfficeIntegration.PowerPointInfo"/>
  </ds:schemaRefs>
</ds:datastoreItem>
</file>

<file path=customXml/itemProps236.xml><?xml version="1.0" encoding="utf-8"?>
<ds:datastoreItem xmlns:ds="http://schemas.openxmlformats.org/officeDocument/2006/customXml" ds:itemID="{DFCB73FE-8EB8-43F1-9D8C-B7D5EC08F6C5}">
  <ds:schemaRefs>
    <ds:schemaRef ds:uri="ESRI.ArcGIS.Mapping.OfficeIntegration.PowerPointInfo"/>
  </ds:schemaRefs>
</ds:datastoreItem>
</file>

<file path=customXml/itemProps237.xml><?xml version="1.0" encoding="utf-8"?>
<ds:datastoreItem xmlns:ds="http://schemas.openxmlformats.org/officeDocument/2006/customXml" ds:itemID="{77183DE5-63A3-4532-B434-F1E958998CED}">
  <ds:schemaRefs>
    <ds:schemaRef ds:uri="ESRI.ArcGIS.Mapping.OfficeIntegration.PowerPointInfo"/>
  </ds:schemaRefs>
</ds:datastoreItem>
</file>

<file path=customXml/itemProps238.xml><?xml version="1.0" encoding="utf-8"?>
<ds:datastoreItem xmlns:ds="http://schemas.openxmlformats.org/officeDocument/2006/customXml" ds:itemID="{3B8329A4-26D2-4D07-93E8-BBDCECFB9EEC}">
  <ds:schemaRefs>
    <ds:schemaRef ds:uri="ESRI.ArcGIS.Mapping.OfficeIntegration.PowerPointInfo"/>
  </ds:schemaRefs>
</ds:datastoreItem>
</file>

<file path=customXml/itemProps239.xml><?xml version="1.0" encoding="utf-8"?>
<ds:datastoreItem xmlns:ds="http://schemas.openxmlformats.org/officeDocument/2006/customXml" ds:itemID="{91B2634A-68D2-4F38-B6B8-E47E8768DF81}">
  <ds:schemaRefs>
    <ds:schemaRef ds:uri="ESRI.ArcGIS.Mapping.OfficeIntegration.PowerPointInfo"/>
  </ds:schemaRefs>
</ds:datastoreItem>
</file>

<file path=customXml/itemProps24.xml><?xml version="1.0" encoding="utf-8"?>
<ds:datastoreItem xmlns:ds="http://schemas.openxmlformats.org/officeDocument/2006/customXml" ds:itemID="{E9712B05-BCDE-45FF-A79C-832303E08AE2}">
  <ds:schemaRefs>
    <ds:schemaRef ds:uri="ESRI.ArcGIS.Mapping.OfficeIntegration.PowerPointInfo"/>
  </ds:schemaRefs>
</ds:datastoreItem>
</file>

<file path=customXml/itemProps240.xml><?xml version="1.0" encoding="utf-8"?>
<ds:datastoreItem xmlns:ds="http://schemas.openxmlformats.org/officeDocument/2006/customXml" ds:itemID="{87D65E83-0FA9-4F50-97E2-C27CBF5B172B}">
  <ds:schemaRefs>
    <ds:schemaRef ds:uri="ESRI.ArcGIS.Mapping.OfficeIntegration.PowerPointInfo"/>
  </ds:schemaRefs>
</ds:datastoreItem>
</file>

<file path=customXml/itemProps241.xml><?xml version="1.0" encoding="utf-8"?>
<ds:datastoreItem xmlns:ds="http://schemas.openxmlformats.org/officeDocument/2006/customXml" ds:itemID="{D77D0AEE-7833-42EC-8376-28065579CB01}">
  <ds:schemaRefs>
    <ds:schemaRef ds:uri="ESRI.ArcGIS.Mapping.OfficeIntegration.PowerPointInfo"/>
  </ds:schemaRefs>
</ds:datastoreItem>
</file>

<file path=customXml/itemProps242.xml><?xml version="1.0" encoding="utf-8"?>
<ds:datastoreItem xmlns:ds="http://schemas.openxmlformats.org/officeDocument/2006/customXml" ds:itemID="{972CB908-8D55-478E-942A-5B80400E31DA}">
  <ds:schemaRefs>
    <ds:schemaRef ds:uri="ESRI.ArcGIS.Mapping.OfficeIntegration.PowerPointInfo"/>
  </ds:schemaRefs>
</ds:datastoreItem>
</file>

<file path=customXml/itemProps243.xml><?xml version="1.0" encoding="utf-8"?>
<ds:datastoreItem xmlns:ds="http://schemas.openxmlformats.org/officeDocument/2006/customXml" ds:itemID="{4A07476A-DDF1-48B4-9DAC-33F060A0C862}">
  <ds:schemaRefs>
    <ds:schemaRef ds:uri="ESRI.ArcGIS.Mapping.OfficeIntegration.PowerPointInfo"/>
  </ds:schemaRefs>
</ds:datastoreItem>
</file>

<file path=customXml/itemProps244.xml><?xml version="1.0" encoding="utf-8"?>
<ds:datastoreItem xmlns:ds="http://schemas.openxmlformats.org/officeDocument/2006/customXml" ds:itemID="{418127C6-865F-44E5-890E-066AD380F0EB}">
  <ds:schemaRefs>
    <ds:schemaRef ds:uri="ESRI.ArcGIS.Mapping.OfficeIntegration.PowerPointInfo"/>
  </ds:schemaRefs>
</ds:datastoreItem>
</file>

<file path=customXml/itemProps245.xml><?xml version="1.0" encoding="utf-8"?>
<ds:datastoreItem xmlns:ds="http://schemas.openxmlformats.org/officeDocument/2006/customXml" ds:itemID="{D15F24BD-533D-4E7B-BB81-A5BAF502E6E7}">
  <ds:schemaRefs>
    <ds:schemaRef ds:uri="ESRI.ArcGIS.Mapping.OfficeIntegration.PowerPointInfo"/>
  </ds:schemaRefs>
</ds:datastoreItem>
</file>

<file path=customXml/itemProps246.xml><?xml version="1.0" encoding="utf-8"?>
<ds:datastoreItem xmlns:ds="http://schemas.openxmlformats.org/officeDocument/2006/customXml" ds:itemID="{53EDC637-4702-4CE0-AA38-8CCFDBAAF82C}">
  <ds:schemaRefs>
    <ds:schemaRef ds:uri="ESRI.ArcGIS.Mapping.OfficeIntegration.PowerPointInfo"/>
  </ds:schemaRefs>
</ds:datastoreItem>
</file>

<file path=customXml/itemProps247.xml><?xml version="1.0" encoding="utf-8"?>
<ds:datastoreItem xmlns:ds="http://schemas.openxmlformats.org/officeDocument/2006/customXml" ds:itemID="{9AA9078E-F6F6-4ADC-9D5C-506B7C669275}">
  <ds:schemaRefs>
    <ds:schemaRef ds:uri="ESRI.ArcGIS.Mapping.OfficeIntegration.PowerPointInfo"/>
  </ds:schemaRefs>
</ds:datastoreItem>
</file>

<file path=customXml/itemProps248.xml><?xml version="1.0" encoding="utf-8"?>
<ds:datastoreItem xmlns:ds="http://schemas.openxmlformats.org/officeDocument/2006/customXml" ds:itemID="{8FAF3C9D-C15E-4BF7-B1DE-ABF75D3CB932}">
  <ds:schemaRefs>
    <ds:schemaRef ds:uri="ESRI.ArcGIS.Mapping.OfficeIntegration.PowerPointInfo"/>
  </ds:schemaRefs>
</ds:datastoreItem>
</file>

<file path=customXml/itemProps249.xml><?xml version="1.0" encoding="utf-8"?>
<ds:datastoreItem xmlns:ds="http://schemas.openxmlformats.org/officeDocument/2006/customXml" ds:itemID="{015AED78-8C7F-43F2-A594-A57016E241FE}">
  <ds:schemaRefs>
    <ds:schemaRef ds:uri="ESRI.ArcGIS.Mapping.OfficeIntegration.PowerPointInfo"/>
  </ds:schemaRefs>
</ds:datastoreItem>
</file>

<file path=customXml/itemProps25.xml><?xml version="1.0" encoding="utf-8"?>
<ds:datastoreItem xmlns:ds="http://schemas.openxmlformats.org/officeDocument/2006/customXml" ds:itemID="{BD713CF3-EAF9-4F1A-8409-990F02B57A81}">
  <ds:schemaRefs>
    <ds:schemaRef ds:uri="ESRI.ArcGIS.Mapping.OfficeIntegration.PowerPointInfo"/>
  </ds:schemaRefs>
</ds:datastoreItem>
</file>

<file path=customXml/itemProps250.xml><?xml version="1.0" encoding="utf-8"?>
<ds:datastoreItem xmlns:ds="http://schemas.openxmlformats.org/officeDocument/2006/customXml" ds:itemID="{9F47AF78-2D7E-4559-BACE-4EA369FE5B64}">
  <ds:schemaRefs>
    <ds:schemaRef ds:uri="ESRI.ArcGIS.Mapping.OfficeIntegration.PowerPointInfo"/>
  </ds:schemaRefs>
</ds:datastoreItem>
</file>

<file path=customXml/itemProps251.xml><?xml version="1.0" encoding="utf-8"?>
<ds:datastoreItem xmlns:ds="http://schemas.openxmlformats.org/officeDocument/2006/customXml" ds:itemID="{81BB74F0-BA5B-4587-8EC3-1425F68D2A73}">
  <ds:schemaRefs>
    <ds:schemaRef ds:uri="ESRI.ArcGIS.Mapping.OfficeIntegration.PowerPointInfo"/>
  </ds:schemaRefs>
</ds:datastoreItem>
</file>

<file path=customXml/itemProps252.xml><?xml version="1.0" encoding="utf-8"?>
<ds:datastoreItem xmlns:ds="http://schemas.openxmlformats.org/officeDocument/2006/customXml" ds:itemID="{99BE54CA-235F-496B-A383-C6944D29B1C0}">
  <ds:schemaRefs>
    <ds:schemaRef ds:uri="ESRI.ArcGIS.Mapping.OfficeIntegration.PowerPointInfo"/>
  </ds:schemaRefs>
</ds:datastoreItem>
</file>

<file path=customXml/itemProps253.xml><?xml version="1.0" encoding="utf-8"?>
<ds:datastoreItem xmlns:ds="http://schemas.openxmlformats.org/officeDocument/2006/customXml" ds:itemID="{7767D59C-CF59-43A1-9D3C-4848026E5865}">
  <ds:schemaRefs>
    <ds:schemaRef ds:uri="ESRI.ArcGIS.Mapping.OfficeIntegration.PowerPointInfo"/>
  </ds:schemaRefs>
</ds:datastoreItem>
</file>

<file path=customXml/itemProps254.xml><?xml version="1.0" encoding="utf-8"?>
<ds:datastoreItem xmlns:ds="http://schemas.openxmlformats.org/officeDocument/2006/customXml" ds:itemID="{13785CDE-0665-454E-9918-A09DE3DC53F1}">
  <ds:schemaRefs>
    <ds:schemaRef ds:uri="ESRI.ArcGIS.Mapping.OfficeIntegration.PowerPointInfo"/>
  </ds:schemaRefs>
</ds:datastoreItem>
</file>

<file path=customXml/itemProps255.xml><?xml version="1.0" encoding="utf-8"?>
<ds:datastoreItem xmlns:ds="http://schemas.openxmlformats.org/officeDocument/2006/customXml" ds:itemID="{AED66B4C-596F-458B-BA29-9662E4C93EB1}">
  <ds:schemaRefs>
    <ds:schemaRef ds:uri="ESRI.ArcGIS.Mapping.OfficeIntegration.PowerPointInfo"/>
  </ds:schemaRefs>
</ds:datastoreItem>
</file>

<file path=customXml/itemProps256.xml><?xml version="1.0" encoding="utf-8"?>
<ds:datastoreItem xmlns:ds="http://schemas.openxmlformats.org/officeDocument/2006/customXml" ds:itemID="{A57956FC-E78D-4C52-AAC6-D647A8703348}">
  <ds:schemaRefs>
    <ds:schemaRef ds:uri="ESRI.ArcGIS.Mapping.OfficeIntegration.PowerPointInfo"/>
  </ds:schemaRefs>
</ds:datastoreItem>
</file>

<file path=customXml/itemProps257.xml><?xml version="1.0" encoding="utf-8"?>
<ds:datastoreItem xmlns:ds="http://schemas.openxmlformats.org/officeDocument/2006/customXml" ds:itemID="{C8C36F1F-4DE3-4447-9ADA-C723A4F87911}">
  <ds:schemaRefs>
    <ds:schemaRef ds:uri="ESRI.ArcGIS.Mapping.OfficeIntegration.PowerPointInfo"/>
  </ds:schemaRefs>
</ds:datastoreItem>
</file>

<file path=customXml/itemProps258.xml><?xml version="1.0" encoding="utf-8"?>
<ds:datastoreItem xmlns:ds="http://schemas.openxmlformats.org/officeDocument/2006/customXml" ds:itemID="{CB2E6365-A868-4C99-9D0F-57DD319857B8}">
  <ds:schemaRefs>
    <ds:schemaRef ds:uri="ESRI.ArcGIS.Mapping.OfficeIntegration.PowerPointInfo"/>
  </ds:schemaRefs>
</ds:datastoreItem>
</file>

<file path=customXml/itemProps259.xml><?xml version="1.0" encoding="utf-8"?>
<ds:datastoreItem xmlns:ds="http://schemas.openxmlformats.org/officeDocument/2006/customXml" ds:itemID="{0E2401E3-F7BF-4D9B-8B09-DD24AD1C9A4D}">
  <ds:schemaRefs>
    <ds:schemaRef ds:uri="ESRI.ArcGIS.Mapping.OfficeIntegration.PowerPointInfo"/>
  </ds:schemaRefs>
</ds:datastoreItem>
</file>

<file path=customXml/itemProps26.xml><?xml version="1.0" encoding="utf-8"?>
<ds:datastoreItem xmlns:ds="http://schemas.openxmlformats.org/officeDocument/2006/customXml" ds:itemID="{F9CF22FE-9F8F-420F-9E9A-8124377E1EE9}">
  <ds:schemaRefs>
    <ds:schemaRef ds:uri="ESRI.ArcGIS.Mapping.OfficeIntegration.PowerPointInfo"/>
  </ds:schemaRefs>
</ds:datastoreItem>
</file>

<file path=customXml/itemProps260.xml><?xml version="1.0" encoding="utf-8"?>
<ds:datastoreItem xmlns:ds="http://schemas.openxmlformats.org/officeDocument/2006/customXml" ds:itemID="{989E5426-8E1D-4F8B-83B7-82FE805BEA29}">
  <ds:schemaRefs>
    <ds:schemaRef ds:uri="ESRI.ArcGIS.Mapping.OfficeIntegration.PowerPointInfo"/>
  </ds:schemaRefs>
</ds:datastoreItem>
</file>

<file path=customXml/itemProps261.xml><?xml version="1.0" encoding="utf-8"?>
<ds:datastoreItem xmlns:ds="http://schemas.openxmlformats.org/officeDocument/2006/customXml" ds:itemID="{5E682848-A98F-4C4F-BA0D-4E68D4050151}">
  <ds:schemaRefs>
    <ds:schemaRef ds:uri="ESRI.ArcGIS.Mapping.OfficeIntegration.PowerPointInfo"/>
  </ds:schemaRefs>
</ds:datastoreItem>
</file>

<file path=customXml/itemProps262.xml><?xml version="1.0" encoding="utf-8"?>
<ds:datastoreItem xmlns:ds="http://schemas.openxmlformats.org/officeDocument/2006/customXml" ds:itemID="{9E13A0BA-5345-4034-8246-3F6CF2FD9339}">
  <ds:schemaRefs>
    <ds:schemaRef ds:uri="ESRI.ArcGIS.Mapping.OfficeIntegration.PowerPointInfo"/>
  </ds:schemaRefs>
</ds:datastoreItem>
</file>

<file path=customXml/itemProps263.xml><?xml version="1.0" encoding="utf-8"?>
<ds:datastoreItem xmlns:ds="http://schemas.openxmlformats.org/officeDocument/2006/customXml" ds:itemID="{DAF7054E-B130-4D7A-9DDE-35E0CD5D8812}">
  <ds:schemaRefs>
    <ds:schemaRef ds:uri="ESRI.ArcGIS.Mapping.OfficeIntegration.PowerPointInfo"/>
  </ds:schemaRefs>
</ds:datastoreItem>
</file>

<file path=customXml/itemProps264.xml><?xml version="1.0" encoding="utf-8"?>
<ds:datastoreItem xmlns:ds="http://schemas.openxmlformats.org/officeDocument/2006/customXml" ds:itemID="{FA8AB77F-207C-481D-9D83-EE2209C81BD7}">
  <ds:schemaRefs>
    <ds:schemaRef ds:uri="ESRI.ArcGIS.Mapping.OfficeIntegration.PowerPointInfo"/>
  </ds:schemaRefs>
</ds:datastoreItem>
</file>

<file path=customXml/itemProps265.xml><?xml version="1.0" encoding="utf-8"?>
<ds:datastoreItem xmlns:ds="http://schemas.openxmlformats.org/officeDocument/2006/customXml" ds:itemID="{6688E01F-216C-47AA-BC31-968D59A2B475}">
  <ds:schemaRefs>
    <ds:schemaRef ds:uri="ESRI.ArcGIS.Mapping.OfficeIntegration.PowerPointInfo"/>
  </ds:schemaRefs>
</ds:datastoreItem>
</file>

<file path=customXml/itemProps266.xml><?xml version="1.0" encoding="utf-8"?>
<ds:datastoreItem xmlns:ds="http://schemas.openxmlformats.org/officeDocument/2006/customXml" ds:itemID="{5EAE6342-BBE4-44F4-B94A-7FCB857C0869}">
  <ds:schemaRefs>
    <ds:schemaRef ds:uri="ESRI.ArcGIS.Mapping.OfficeIntegration.PowerPointInfo"/>
  </ds:schemaRefs>
</ds:datastoreItem>
</file>

<file path=customXml/itemProps267.xml><?xml version="1.0" encoding="utf-8"?>
<ds:datastoreItem xmlns:ds="http://schemas.openxmlformats.org/officeDocument/2006/customXml" ds:itemID="{F1A22DDF-C691-4B23-B10F-2F18BD515111}">
  <ds:schemaRefs>
    <ds:schemaRef ds:uri="ESRI.ArcGIS.Mapping.OfficeIntegration.PowerPointInfo"/>
  </ds:schemaRefs>
</ds:datastoreItem>
</file>

<file path=customXml/itemProps268.xml><?xml version="1.0" encoding="utf-8"?>
<ds:datastoreItem xmlns:ds="http://schemas.openxmlformats.org/officeDocument/2006/customXml" ds:itemID="{D4074886-C962-4FE6-BA21-059EF4E0D7F6}">
  <ds:schemaRefs>
    <ds:schemaRef ds:uri="ESRI.ArcGIS.Mapping.OfficeIntegration.PowerPointInfo"/>
  </ds:schemaRefs>
</ds:datastoreItem>
</file>

<file path=customXml/itemProps269.xml><?xml version="1.0" encoding="utf-8"?>
<ds:datastoreItem xmlns:ds="http://schemas.openxmlformats.org/officeDocument/2006/customXml" ds:itemID="{5187591B-ADA8-47A6-B758-28E6314B9D89}">
  <ds:schemaRefs>
    <ds:schemaRef ds:uri="ESRI.ArcGIS.Mapping.OfficeIntegration.PowerPointInfo"/>
  </ds:schemaRefs>
</ds:datastoreItem>
</file>

<file path=customXml/itemProps27.xml><?xml version="1.0" encoding="utf-8"?>
<ds:datastoreItem xmlns:ds="http://schemas.openxmlformats.org/officeDocument/2006/customXml" ds:itemID="{A4ECC42B-C940-4C95-A55E-1016387D3084}">
  <ds:schemaRefs>
    <ds:schemaRef ds:uri="ESRI.ArcGIS.Mapping.OfficeIntegration.PowerPointInfo"/>
  </ds:schemaRefs>
</ds:datastoreItem>
</file>

<file path=customXml/itemProps270.xml><?xml version="1.0" encoding="utf-8"?>
<ds:datastoreItem xmlns:ds="http://schemas.openxmlformats.org/officeDocument/2006/customXml" ds:itemID="{38E509D3-2D5F-4F10-9468-016F85F6145B}">
  <ds:schemaRefs>
    <ds:schemaRef ds:uri="ESRI.ArcGIS.Mapping.OfficeIntegration.PowerPointInfo"/>
  </ds:schemaRefs>
</ds:datastoreItem>
</file>

<file path=customXml/itemProps271.xml><?xml version="1.0" encoding="utf-8"?>
<ds:datastoreItem xmlns:ds="http://schemas.openxmlformats.org/officeDocument/2006/customXml" ds:itemID="{D62BB653-D8C8-445C-967C-8DAE1263EDFF}">
  <ds:schemaRefs>
    <ds:schemaRef ds:uri="ESRI.ArcGIS.Mapping.OfficeIntegration.PowerPointInfo"/>
  </ds:schemaRefs>
</ds:datastoreItem>
</file>

<file path=customXml/itemProps272.xml><?xml version="1.0" encoding="utf-8"?>
<ds:datastoreItem xmlns:ds="http://schemas.openxmlformats.org/officeDocument/2006/customXml" ds:itemID="{848A7845-7DA3-4664-A583-4B68B965870C}">
  <ds:schemaRefs>
    <ds:schemaRef ds:uri="ESRI.ArcGIS.Mapping.OfficeIntegration.PowerPointInfo"/>
  </ds:schemaRefs>
</ds:datastoreItem>
</file>

<file path=customXml/itemProps273.xml><?xml version="1.0" encoding="utf-8"?>
<ds:datastoreItem xmlns:ds="http://schemas.openxmlformats.org/officeDocument/2006/customXml" ds:itemID="{A29D75EF-1140-4BBD-8712-CBE84586A132}">
  <ds:schemaRefs>
    <ds:schemaRef ds:uri="ESRI.ArcGIS.Mapping.OfficeIntegration.PowerPointInfo"/>
  </ds:schemaRefs>
</ds:datastoreItem>
</file>

<file path=customXml/itemProps274.xml><?xml version="1.0" encoding="utf-8"?>
<ds:datastoreItem xmlns:ds="http://schemas.openxmlformats.org/officeDocument/2006/customXml" ds:itemID="{1CEFE6AD-35B3-48B9-A7FF-05EBEF38792E}">
  <ds:schemaRefs>
    <ds:schemaRef ds:uri="ESRI.ArcGIS.Mapping.OfficeIntegration.PowerPointInfo"/>
  </ds:schemaRefs>
</ds:datastoreItem>
</file>

<file path=customXml/itemProps275.xml><?xml version="1.0" encoding="utf-8"?>
<ds:datastoreItem xmlns:ds="http://schemas.openxmlformats.org/officeDocument/2006/customXml" ds:itemID="{912A8295-7F43-4130-8911-FF9CEAF79417}">
  <ds:schemaRefs>
    <ds:schemaRef ds:uri="ESRI.ArcGIS.Mapping.OfficeIntegration.PowerPointInfo"/>
  </ds:schemaRefs>
</ds:datastoreItem>
</file>

<file path=customXml/itemProps276.xml><?xml version="1.0" encoding="utf-8"?>
<ds:datastoreItem xmlns:ds="http://schemas.openxmlformats.org/officeDocument/2006/customXml" ds:itemID="{F6AB9088-8577-4BBD-AAD3-FE2FE84D5369}">
  <ds:schemaRefs>
    <ds:schemaRef ds:uri="ESRI.ArcGIS.Mapping.OfficeIntegration.PowerPointInfo"/>
  </ds:schemaRefs>
</ds:datastoreItem>
</file>

<file path=customXml/itemProps277.xml><?xml version="1.0" encoding="utf-8"?>
<ds:datastoreItem xmlns:ds="http://schemas.openxmlformats.org/officeDocument/2006/customXml" ds:itemID="{4FED17EE-6F2B-41F9-816C-5E89AAC567AC}">
  <ds:schemaRefs>
    <ds:schemaRef ds:uri="ESRI.ArcGIS.Mapping.OfficeIntegration.PowerPointInfo"/>
  </ds:schemaRefs>
</ds:datastoreItem>
</file>

<file path=customXml/itemProps278.xml><?xml version="1.0" encoding="utf-8"?>
<ds:datastoreItem xmlns:ds="http://schemas.openxmlformats.org/officeDocument/2006/customXml" ds:itemID="{7D6BA7FA-8C88-4FD6-823A-1C79927483AC}">
  <ds:schemaRefs>
    <ds:schemaRef ds:uri="ESRI.ArcGIS.Mapping.OfficeIntegration.PowerPointInfo"/>
  </ds:schemaRefs>
</ds:datastoreItem>
</file>

<file path=customXml/itemProps279.xml><?xml version="1.0" encoding="utf-8"?>
<ds:datastoreItem xmlns:ds="http://schemas.openxmlformats.org/officeDocument/2006/customXml" ds:itemID="{FD533CFE-BEBC-4AA8-85DE-6A765F627CB1}">
  <ds:schemaRefs>
    <ds:schemaRef ds:uri="ESRI.ArcGIS.Mapping.OfficeIntegration.PowerPointInfo"/>
  </ds:schemaRefs>
</ds:datastoreItem>
</file>

<file path=customXml/itemProps28.xml><?xml version="1.0" encoding="utf-8"?>
<ds:datastoreItem xmlns:ds="http://schemas.openxmlformats.org/officeDocument/2006/customXml" ds:itemID="{850FF173-1435-4CBE-9713-6524EEFDDC39}">
  <ds:schemaRefs>
    <ds:schemaRef ds:uri="ESRI.ArcGIS.Mapping.OfficeIntegration.PowerPointInfo"/>
  </ds:schemaRefs>
</ds:datastoreItem>
</file>

<file path=customXml/itemProps280.xml><?xml version="1.0" encoding="utf-8"?>
<ds:datastoreItem xmlns:ds="http://schemas.openxmlformats.org/officeDocument/2006/customXml" ds:itemID="{3745E7D0-4F3C-4F8F-B603-801A9C6CF2ED}">
  <ds:schemaRefs>
    <ds:schemaRef ds:uri="ESRI.ArcGIS.Mapping.OfficeIntegration.PowerPointInfo"/>
  </ds:schemaRefs>
</ds:datastoreItem>
</file>

<file path=customXml/itemProps281.xml><?xml version="1.0" encoding="utf-8"?>
<ds:datastoreItem xmlns:ds="http://schemas.openxmlformats.org/officeDocument/2006/customXml" ds:itemID="{5F6E6AB7-FFCB-4DDE-9A8A-891CE07C0599}">
  <ds:schemaRefs>
    <ds:schemaRef ds:uri="ESRI.ArcGIS.Mapping.OfficeIntegration.PowerPointInfo"/>
  </ds:schemaRefs>
</ds:datastoreItem>
</file>

<file path=customXml/itemProps282.xml><?xml version="1.0" encoding="utf-8"?>
<ds:datastoreItem xmlns:ds="http://schemas.openxmlformats.org/officeDocument/2006/customXml" ds:itemID="{C4873A6B-F8DF-4AED-9C48-68835D3D12FE}">
  <ds:schemaRefs>
    <ds:schemaRef ds:uri="ESRI.ArcGIS.Mapping.OfficeIntegration.PowerPointInfo"/>
  </ds:schemaRefs>
</ds:datastoreItem>
</file>

<file path=customXml/itemProps283.xml><?xml version="1.0" encoding="utf-8"?>
<ds:datastoreItem xmlns:ds="http://schemas.openxmlformats.org/officeDocument/2006/customXml" ds:itemID="{A974072E-79A4-4CD9-8D14-BBD2B474725A}">
  <ds:schemaRefs>
    <ds:schemaRef ds:uri="ESRI.ArcGIS.Mapping.OfficeIntegration.PowerPointInfo"/>
  </ds:schemaRefs>
</ds:datastoreItem>
</file>

<file path=customXml/itemProps284.xml><?xml version="1.0" encoding="utf-8"?>
<ds:datastoreItem xmlns:ds="http://schemas.openxmlformats.org/officeDocument/2006/customXml" ds:itemID="{B3053DE1-D9D1-4657-8E82-40654A2EBA0F}">
  <ds:schemaRefs>
    <ds:schemaRef ds:uri="ESRI.ArcGIS.Mapping.OfficeIntegration.PowerPointInfo"/>
  </ds:schemaRefs>
</ds:datastoreItem>
</file>

<file path=customXml/itemProps285.xml><?xml version="1.0" encoding="utf-8"?>
<ds:datastoreItem xmlns:ds="http://schemas.openxmlformats.org/officeDocument/2006/customXml" ds:itemID="{9564E4B6-302E-43EE-8479-63751A8E054B}">
  <ds:schemaRefs>
    <ds:schemaRef ds:uri="ESRI.ArcGIS.Mapping.OfficeIntegration.PowerPointInfo"/>
  </ds:schemaRefs>
</ds:datastoreItem>
</file>

<file path=customXml/itemProps286.xml><?xml version="1.0" encoding="utf-8"?>
<ds:datastoreItem xmlns:ds="http://schemas.openxmlformats.org/officeDocument/2006/customXml" ds:itemID="{814D5ABB-5BC9-42F9-B874-18269D3940F8}">
  <ds:schemaRefs>
    <ds:schemaRef ds:uri="ESRI.ArcGIS.Mapping.OfficeIntegration.PowerPointInfo"/>
  </ds:schemaRefs>
</ds:datastoreItem>
</file>

<file path=customXml/itemProps287.xml><?xml version="1.0" encoding="utf-8"?>
<ds:datastoreItem xmlns:ds="http://schemas.openxmlformats.org/officeDocument/2006/customXml" ds:itemID="{E0DF5987-DCD7-431D-8EA9-B1C27A767774}">
  <ds:schemaRefs>
    <ds:schemaRef ds:uri="ESRI.ArcGIS.Mapping.OfficeIntegration.PowerPointInfo"/>
  </ds:schemaRefs>
</ds:datastoreItem>
</file>

<file path=customXml/itemProps288.xml><?xml version="1.0" encoding="utf-8"?>
<ds:datastoreItem xmlns:ds="http://schemas.openxmlformats.org/officeDocument/2006/customXml" ds:itemID="{E7C42BE6-1718-47CF-B350-814334514827}">
  <ds:schemaRefs>
    <ds:schemaRef ds:uri="ESRI.ArcGIS.Mapping.OfficeIntegration.PowerPointInfo"/>
  </ds:schemaRefs>
</ds:datastoreItem>
</file>

<file path=customXml/itemProps289.xml><?xml version="1.0" encoding="utf-8"?>
<ds:datastoreItem xmlns:ds="http://schemas.openxmlformats.org/officeDocument/2006/customXml" ds:itemID="{5890FB5D-7A93-4F45-A0B1-B75FE24D8DD4}">
  <ds:schemaRefs>
    <ds:schemaRef ds:uri="ESRI.ArcGIS.Mapping.OfficeIntegration.PowerPointInfo"/>
  </ds:schemaRefs>
</ds:datastoreItem>
</file>

<file path=customXml/itemProps29.xml><?xml version="1.0" encoding="utf-8"?>
<ds:datastoreItem xmlns:ds="http://schemas.openxmlformats.org/officeDocument/2006/customXml" ds:itemID="{EC50C719-C470-4C87-83DD-BA4693C79605}">
  <ds:schemaRefs>
    <ds:schemaRef ds:uri="ESRI.ArcGIS.Mapping.OfficeIntegration.PowerPointInfo"/>
  </ds:schemaRefs>
</ds:datastoreItem>
</file>

<file path=customXml/itemProps290.xml><?xml version="1.0" encoding="utf-8"?>
<ds:datastoreItem xmlns:ds="http://schemas.openxmlformats.org/officeDocument/2006/customXml" ds:itemID="{585E36A9-6844-4527-A8D9-79B8CEBA9988}">
  <ds:schemaRefs>
    <ds:schemaRef ds:uri="ESRI.ArcGIS.Mapping.OfficeIntegration.PowerPointInfo"/>
  </ds:schemaRefs>
</ds:datastoreItem>
</file>

<file path=customXml/itemProps291.xml><?xml version="1.0" encoding="utf-8"?>
<ds:datastoreItem xmlns:ds="http://schemas.openxmlformats.org/officeDocument/2006/customXml" ds:itemID="{6DD438C7-D724-4EA4-886F-228F02E581C9}">
  <ds:schemaRefs>
    <ds:schemaRef ds:uri="ESRI.ArcGIS.Mapping.OfficeIntegration.PowerPointInfo"/>
  </ds:schemaRefs>
</ds:datastoreItem>
</file>

<file path=customXml/itemProps292.xml><?xml version="1.0" encoding="utf-8"?>
<ds:datastoreItem xmlns:ds="http://schemas.openxmlformats.org/officeDocument/2006/customXml" ds:itemID="{39C5CE2F-B550-4D96-98F5-FF900D9927D4}">
  <ds:schemaRefs>
    <ds:schemaRef ds:uri="ESRI.ArcGIS.Mapping.OfficeIntegration.PowerPointInfo"/>
  </ds:schemaRefs>
</ds:datastoreItem>
</file>

<file path=customXml/itemProps3.xml><?xml version="1.0" encoding="utf-8"?>
<ds:datastoreItem xmlns:ds="http://schemas.openxmlformats.org/officeDocument/2006/customXml" ds:itemID="{C2366280-B861-495B-9526-736526FBBCD2}">
  <ds:schemaRefs>
    <ds:schemaRef ds:uri="ESRI.ArcGIS.Mapping.OfficeIntegration.PowerPointInfo"/>
  </ds:schemaRefs>
</ds:datastoreItem>
</file>

<file path=customXml/itemProps30.xml><?xml version="1.0" encoding="utf-8"?>
<ds:datastoreItem xmlns:ds="http://schemas.openxmlformats.org/officeDocument/2006/customXml" ds:itemID="{2F53C132-406C-40E7-B580-53E317041B25}">
  <ds:schemaRefs>
    <ds:schemaRef ds:uri="ESRI.ArcGIS.Mapping.OfficeIntegration.PowerPointInfo"/>
  </ds:schemaRefs>
</ds:datastoreItem>
</file>

<file path=customXml/itemProps31.xml><?xml version="1.0" encoding="utf-8"?>
<ds:datastoreItem xmlns:ds="http://schemas.openxmlformats.org/officeDocument/2006/customXml" ds:itemID="{E44F1E0E-CA5D-4A1B-9A91-6A4E423F555F}">
  <ds:schemaRefs>
    <ds:schemaRef ds:uri="ESRI.ArcGIS.Mapping.OfficeIntegration.PowerPointInfo"/>
  </ds:schemaRefs>
</ds:datastoreItem>
</file>

<file path=customXml/itemProps32.xml><?xml version="1.0" encoding="utf-8"?>
<ds:datastoreItem xmlns:ds="http://schemas.openxmlformats.org/officeDocument/2006/customXml" ds:itemID="{BD4EF4B5-AF75-4B61-B499-706EC8A4AD64}">
  <ds:schemaRefs>
    <ds:schemaRef ds:uri="ESRI.ArcGIS.Mapping.OfficeIntegration.PowerPointInfo"/>
  </ds:schemaRefs>
</ds:datastoreItem>
</file>

<file path=customXml/itemProps33.xml><?xml version="1.0" encoding="utf-8"?>
<ds:datastoreItem xmlns:ds="http://schemas.openxmlformats.org/officeDocument/2006/customXml" ds:itemID="{215BCEAC-112D-4FE8-A8E7-438FF6335506}">
  <ds:schemaRefs>
    <ds:schemaRef ds:uri="ESRI.ArcGIS.Mapping.OfficeIntegration.PowerPointInfo"/>
  </ds:schemaRefs>
</ds:datastoreItem>
</file>

<file path=customXml/itemProps34.xml><?xml version="1.0" encoding="utf-8"?>
<ds:datastoreItem xmlns:ds="http://schemas.openxmlformats.org/officeDocument/2006/customXml" ds:itemID="{34672332-5AE8-42C6-A6B3-FECEBDBB8385}">
  <ds:schemaRefs>
    <ds:schemaRef ds:uri="ESRI.ArcGIS.Mapping.OfficeIntegration.PowerPointInfo"/>
  </ds:schemaRefs>
</ds:datastoreItem>
</file>

<file path=customXml/itemProps35.xml><?xml version="1.0" encoding="utf-8"?>
<ds:datastoreItem xmlns:ds="http://schemas.openxmlformats.org/officeDocument/2006/customXml" ds:itemID="{C46DD717-0B7E-4B23-BD1F-41DC4A16210E}">
  <ds:schemaRefs>
    <ds:schemaRef ds:uri="ESRI.ArcGIS.Mapping.OfficeIntegration.PowerPointInfo"/>
  </ds:schemaRefs>
</ds:datastoreItem>
</file>

<file path=customXml/itemProps36.xml><?xml version="1.0" encoding="utf-8"?>
<ds:datastoreItem xmlns:ds="http://schemas.openxmlformats.org/officeDocument/2006/customXml" ds:itemID="{007BB72D-D60A-46AE-9CAA-256F7AA847D1}">
  <ds:schemaRefs>
    <ds:schemaRef ds:uri="ESRI.ArcGIS.Mapping.OfficeIntegration.PowerPointInfo"/>
  </ds:schemaRefs>
</ds:datastoreItem>
</file>

<file path=customXml/itemProps37.xml><?xml version="1.0" encoding="utf-8"?>
<ds:datastoreItem xmlns:ds="http://schemas.openxmlformats.org/officeDocument/2006/customXml" ds:itemID="{D22B0B23-D88D-4147-9E5D-07289C7509B5}">
  <ds:schemaRefs>
    <ds:schemaRef ds:uri="ESRI.ArcGIS.Mapping.OfficeIntegration.PowerPointInfo"/>
  </ds:schemaRefs>
</ds:datastoreItem>
</file>

<file path=customXml/itemProps38.xml><?xml version="1.0" encoding="utf-8"?>
<ds:datastoreItem xmlns:ds="http://schemas.openxmlformats.org/officeDocument/2006/customXml" ds:itemID="{FD7404A5-55C3-470F-8FFD-727A2EC25EA5}">
  <ds:schemaRefs>
    <ds:schemaRef ds:uri="ESRI.ArcGIS.Mapping.OfficeIntegration.PowerPointInfo"/>
  </ds:schemaRefs>
</ds:datastoreItem>
</file>

<file path=customXml/itemProps39.xml><?xml version="1.0" encoding="utf-8"?>
<ds:datastoreItem xmlns:ds="http://schemas.openxmlformats.org/officeDocument/2006/customXml" ds:itemID="{60057D34-BE25-44E0-9D59-71BE06FC883F}">
  <ds:schemaRefs>
    <ds:schemaRef ds:uri="ESRI.ArcGIS.Mapping.OfficeIntegration.PowerPointInfo"/>
  </ds:schemaRefs>
</ds:datastoreItem>
</file>

<file path=customXml/itemProps4.xml><?xml version="1.0" encoding="utf-8"?>
<ds:datastoreItem xmlns:ds="http://schemas.openxmlformats.org/officeDocument/2006/customXml" ds:itemID="{A23E9B94-F09F-4531-A67D-79BB5BF4DB51}">
  <ds:schemaRefs>
    <ds:schemaRef ds:uri="ESRI.ArcGIS.Mapping.OfficeIntegration.PowerPointInfo"/>
  </ds:schemaRefs>
</ds:datastoreItem>
</file>

<file path=customXml/itemProps40.xml><?xml version="1.0" encoding="utf-8"?>
<ds:datastoreItem xmlns:ds="http://schemas.openxmlformats.org/officeDocument/2006/customXml" ds:itemID="{FB6F7211-1FBF-4601-A0CE-C9D080DE37C6}">
  <ds:schemaRefs>
    <ds:schemaRef ds:uri="ESRI.ArcGIS.Mapping.OfficeIntegration.PowerPointInfo"/>
  </ds:schemaRefs>
</ds:datastoreItem>
</file>

<file path=customXml/itemProps41.xml><?xml version="1.0" encoding="utf-8"?>
<ds:datastoreItem xmlns:ds="http://schemas.openxmlformats.org/officeDocument/2006/customXml" ds:itemID="{3D0D9545-A4C0-4458-9D48-F7E438834327}">
  <ds:schemaRefs>
    <ds:schemaRef ds:uri="ESRI.ArcGIS.Mapping.OfficeIntegration.PowerPointInfo"/>
  </ds:schemaRefs>
</ds:datastoreItem>
</file>

<file path=customXml/itemProps42.xml><?xml version="1.0" encoding="utf-8"?>
<ds:datastoreItem xmlns:ds="http://schemas.openxmlformats.org/officeDocument/2006/customXml" ds:itemID="{5E8074D2-1285-4783-818A-17A46174ED79}">
  <ds:schemaRefs>
    <ds:schemaRef ds:uri="ESRI.ArcGIS.Mapping.OfficeIntegration.PowerPointInfo"/>
  </ds:schemaRefs>
</ds:datastoreItem>
</file>

<file path=customXml/itemProps43.xml><?xml version="1.0" encoding="utf-8"?>
<ds:datastoreItem xmlns:ds="http://schemas.openxmlformats.org/officeDocument/2006/customXml" ds:itemID="{F4C926C4-0F81-4F0D-A42B-5EFD51C016B1}">
  <ds:schemaRefs>
    <ds:schemaRef ds:uri="ESRI.ArcGIS.Mapping.OfficeIntegration.PowerPointInfo"/>
  </ds:schemaRefs>
</ds:datastoreItem>
</file>

<file path=customXml/itemProps44.xml><?xml version="1.0" encoding="utf-8"?>
<ds:datastoreItem xmlns:ds="http://schemas.openxmlformats.org/officeDocument/2006/customXml" ds:itemID="{E7DD2782-F884-4EFA-853E-B4BF1A30FB5D}">
  <ds:schemaRefs>
    <ds:schemaRef ds:uri="ESRI.ArcGIS.Mapping.OfficeIntegration.PowerPointInfo"/>
  </ds:schemaRefs>
</ds:datastoreItem>
</file>

<file path=customXml/itemProps45.xml><?xml version="1.0" encoding="utf-8"?>
<ds:datastoreItem xmlns:ds="http://schemas.openxmlformats.org/officeDocument/2006/customXml" ds:itemID="{4EEC69CB-55E6-44C0-BBE0-4F4418A0071E}">
  <ds:schemaRefs>
    <ds:schemaRef ds:uri="ESRI.ArcGIS.Mapping.OfficeIntegration.PowerPointInfo"/>
  </ds:schemaRefs>
</ds:datastoreItem>
</file>

<file path=customXml/itemProps46.xml><?xml version="1.0" encoding="utf-8"?>
<ds:datastoreItem xmlns:ds="http://schemas.openxmlformats.org/officeDocument/2006/customXml" ds:itemID="{C9C9C0E5-D4D8-47BD-BD7B-43DD51EC39B9}">
  <ds:schemaRefs>
    <ds:schemaRef ds:uri="ESRI.ArcGIS.Mapping.OfficeIntegration.PowerPointInfo"/>
  </ds:schemaRefs>
</ds:datastoreItem>
</file>

<file path=customXml/itemProps47.xml><?xml version="1.0" encoding="utf-8"?>
<ds:datastoreItem xmlns:ds="http://schemas.openxmlformats.org/officeDocument/2006/customXml" ds:itemID="{AF1DEE91-76BA-4CF6-92F2-1384A45A50C9}">
  <ds:schemaRefs>
    <ds:schemaRef ds:uri="ESRI.ArcGIS.Mapping.OfficeIntegration.PowerPointInfo"/>
  </ds:schemaRefs>
</ds:datastoreItem>
</file>

<file path=customXml/itemProps48.xml><?xml version="1.0" encoding="utf-8"?>
<ds:datastoreItem xmlns:ds="http://schemas.openxmlformats.org/officeDocument/2006/customXml" ds:itemID="{FEB4C520-876C-49A4-A51A-26ECCAFDA5DD}">
  <ds:schemaRefs>
    <ds:schemaRef ds:uri="ESRI.ArcGIS.Mapping.OfficeIntegration.PowerPointInfo"/>
  </ds:schemaRefs>
</ds:datastoreItem>
</file>

<file path=customXml/itemProps49.xml><?xml version="1.0" encoding="utf-8"?>
<ds:datastoreItem xmlns:ds="http://schemas.openxmlformats.org/officeDocument/2006/customXml" ds:itemID="{3CE3C889-9A1B-4292-BC54-6821AFA26F93}">
  <ds:schemaRefs>
    <ds:schemaRef ds:uri="ESRI.ArcGIS.Mapping.OfficeIntegration.PowerPointInfo"/>
  </ds:schemaRefs>
</ds:datastoreItem>
</file>

<file path=customXml/itemProps5.xml><?xml version="1.0" encoding="utf-8"?>
<ds:datastoreItem xmlns:ds="http://schemas.openxmlformats.org/officeDocument/2006/customXml" ds:itemID="{C325BCEC-9CE7-4F9A-AABA-66D082694ED2}">
  <ds:schemaRefs>
    <ds:schemaRef ds:uri="ESRI.ArcGIS.Mapping.OfficeIntegration.PowerPointInfo"/>
  </ds:schemaRefs>
</ds:datastoreItem>
</file>

<file path=customXml/itemProps50.xml><?xml version="1.0" encoding="utf-8"?>
<ds:datastoreItem xmlns:ds="http://schemas.openxmlformats.org/officeDocument/2006/customXml" ds:itemID="{9E83692A-C4F9-4F77-88F3-58BC92E53182}">
  <ds:schemaRefs>
    <ds:schemaRef ds:uri="ESRI.ArcGIS.Mapping.OfficeIntegration.PowerPointInfo"/>
  </ds:schemaRefs>
</ds:datastoreItem>
</file>

<file path=customXml/itemProps51.xml><?xml version="1.0" encoding="utf-8"?>
<ds:datastoreItem xmlns:ds="http://schemas.openxmlformats.org/officeDocument/2006/customXml" ds:itemID="{21F583EF-484C-4A3F-A23F-2A5BBECB6499}">
  <ds:schemaRefs>
    <ds:schemaRef ds:uri="ESRI.ArcGIS.Mapping.OfficeIntegration.PowerPointInfo"/>
  </ds:schemaRefs>
</ds:datastoreItem>
</file>

<file path=customXml/itemProps52.xml><?xml version="1.0" encoding="utf-8"?>
<ds:datastoreItem xmlns:ds="http://schemas.openxmlformats.org/officeDocument/2006/customXml" ds:itemID="{7B800F9F-FBDF-4214-A766-F92E6CD3FDB8}">
  <ds:schemaRefs>
    <ds:schemaRef ds:uri="ESRI.ArcGIS.Mapping.OfficeIntegration.PowerPointInfo"/>
  </ds:schemaRefs>
</ds:datastoreItem>
</file>

<file path=customXml/itemProps53.xml><?xml version="1.0" encoding="utf-8"?>
<ds:datastoreItem xmlns:ds="http://schemas.openxmlformats.org/officeDocument/2006/customXml" ds:itemID="{7D97B080-56D4-4137-9613-84C72E22D67E}">
  <ds:schemaRefs>
    <ds:schemaRef ds:uri="ESRI.ArcGIS.Mapping.OfficeIntegration.PowerPointInfo"/>
  </ds:schemaRefs>
</ds:datastoreItem>
</file>

<file path=customXml/itemProps54.xml><?xml version="1.0" encoding="utf-8"?>
<ds:datastoreItem xmlns:ds="http://schemas.openxmlformats.org/officeDocument/2006/customXml" ds:itemID="{D46A303A-8707-4018-AC90-7576ECD438BF}">
  <ds:schemaRefs>
    <ds:schemaRef ds:uri="ESRI.ArcGIS.Mapping.OfficeIntegration.PowerPointInfo"/>
  </ds:schemaRefs>
</ds:datastoreItem>
</file>

<file path=customXml/itemProps55.xml><?xml version="1.0" encoding="utf-8"?>
<ds:datastoreItem xmlns:ds="http://schemas.openxmlformats.org/officeDocument/2006/customXml" ds:itemID="{616BE449-1638-4B96-A76D-21233F87C3A5}">
  <ds:schemaRefs>
    <ds:schemaRef ds:uri="ESRI.ArcGIS.Mapping.OfficeIntegration.PowerPointInfo"/>
  </ds:schemaRefs>
</ds:datastoreItem>
</file>

<file path=customXml/itemProps56.xml><?xml version="1.0" encoding="utf-8"?>
<ds:datastoreItem xmlns:ds="http://schemas.openxmlformats.org/officeDocument/2006/customXml" ds:itemID="{93F02815-9C58-4866-84C2-AEEFBD8DD523}">
  <ds:schemaRefs>
    <ds:schemaRef ds:uri="ESRI.ArcGIS.Mapping.OfficeIntegration.PowerPointInfo"/>
  </ds:schemaRefs>
</ds:datastoreItem>
</file>

<file path=customXml/itemProps57.xml><?xml version="1.0" encoding="utf-8"?>
<ds:datastoreItem xmlns:ds="http://schemas.openxmlformats.org/officeDocument/2006/customXml" ds:itemID="{9B8BBC3D-2013-4328-B256-B1EA73454CE3}">
  <ds:schemaRefs>
    <ds:schemaRef ds:uri="ESRI.ArcGIS.Mapping.OfficeIntegration.PowerPointInfo"/>
  </ds:schemaRefs>
</ds:datastoreItem>
</file>

<file path=customXml/itemProps58.xml><?xml version="1.0" encoding="utf-8"?>
<ds:datastoreItem xmlns:ds="http://schemas.openxmlformats.org/officeDocument/2006/customXml" ds:itemID="{D6BB5E61-FAC7-4E04-A1C6-D42B8570F2B3}">
  <ds:schemaRefs>
    <ds:schemaRef ds:uri="ESRI.ArcGIS.Mapping.OfficeIntegration.PowerPointInfo"/>
  </ds:schemaRefs>
</ds:datastoreItem>
</file>

<file path=customXml/itemProps59.xml><?xml version="1.0" encoding="utf-8"?>
<ds:datastoreItem xmlns:ds="http://schemas.openxmlformats.org/officeDocument/2006/customXml" ds:itemID="{76A69A47-ADF2-40BF-8B97-47859B1F5F51}">
  <ds:schemaRefs>
    <ds:schemaRef ds:uri="ESRI.ArcGIS.Mapping.OfficeIntegration.PowerPointInfo"/>
  </ds:schemaRefs>
</ds:datastoreItem>
</file>

<file path=customXml/itemProps6.xml><?xml version="1.0" encoding="utf-8"?>
<ds:datastoreItem xmlns:ds="http://schemas.openxmlformats.org/officeDocument/2006/customXml" ds:itemID="{E2D91DC6-7E3D-4CF4-8322-D7834C4CA999}">
  <ds:schemaRefs>
    <ds:schemaRef ds:uri="ESRI.ArcGIS.Mapping.OfficeIntegration.PowerPointInfo"/>
  </ds:schemaRefs>
</ds:datastoreItem>
</file>

<file path=customXml/itemProps60.xml><?xml version="1.0" encoding="utf-8"?>
<ds:datastoreItem xmlns:ds="http://schemas.openxmlformats.org/officeDocument/2006/customXml" ds:itemID="{CCDA35DA-A70C-41F7-A47B-CC7D9885495A}">
  <ds:schemaRefs>
    <ds:schemaRef ds:uri="ESRI.ArcGIS.Mapping.OfficeIntegration.PowerPointInfo"/>
  </ds:schemaRefs>
</ds:datastoreItem>
</file>

<file path=customXml/itemProps61.xml><?xml version="1.0" encoding="utf-8"?>
<ds:datastoreItem xmlns:ds="http://schemas.openxmlformats.org/officeDocument/2006/customXml" ds:itemID="{6240D10B-4BEB-4A8E-9683-D7789F703CE3}">
  <ds:schemaRefs>
    <ds:schemaRef ds:uri="ESRI.ArcGIS.Mapping.OfficeIntegration.PowerPointInfo"/>
  </ds:schemaRefs>
</ds:datastoreItem>
</file>

<file path=customXml/itemProps62.xml><?xml version="1.0" encoding="utf-8"?>
<ds:datastoreItem xmlns:ds="http://schemas.openxmlformats.org/officeDocument/2006/customXml" ds:itemID="{A1D09C03-3896-4CDD-8030-A79B454E7B8C}">
  <ds:schemaRefs>
    <ds:schemaRef ds:uri="ESRI.ArcGIS.Mapping.OfficeIntegration.PowerPointInfo"/>
  </ds:schemaRefs>
</ds:datastoreItem>
</file>

<file path=customXml/itemProps63.xml><?xml version="1.0" encoding="utf-8"?>
<ds:datastoreItem xmlns:ds="http://schemas.openxmlformats.org/officeDocument/2006/customXml" ds:itemID="{3D098B9E-C192-4B52-A215-1C9273D746AD}">
  <ds:schemaRefs>
    <ds:schemaRef ds:uri="ESRI.ArcGIS.Mapping.OfficeIntegration.PowerPointInfo"/>
  </ds:schemaRefs>
</ds:datastoreItem>
</file>

<file path=customXml/itemProps64.xml><?xml version="1.0" encoding="utf-8"?>
<ds:datastoreItem xmlns:ds="http://schemas.openxmlformats.org/officeDocument/2006/customXml" ds:itemID="{51989D30-D17C-4FEF-BE6F-14413E70B0C4}">
  <ds:schemaRefs>
    <ds:schemaRef ds:uri="ESRI.ArcGIS.Mapping.OfficeIntegration.PowerPointInfo"/>
  </ds:schemaRefs>
</ds:datastoreItem>
</file>

<file path=customXml/itemProps65.xml><?xml version="1.0" encoding="utf-8"?>
<ds:datastoreItem xmlns:ds="http://schemas.openxmlformats.org/officeDocument/2006/customXml" ds:itemID="{5D5E27BE-81CE-4455-B2FA-18DA3F0BFE65}">
  <ds:schemaRefs>
    <ds:schemaRef ds:uri="ESRI.ArcGIS.Mapping.OfficeIntegration.PowerPointInfo"/>
  </ds:schemaRefs>
</ds:datastoreItem>
</file>

<file path=customXml/itemProps66.xml><?xml version="1.0" encoding="utf-8"?>
<ds:datastoreItem xmlns:ds="http://schemas.openxmlformats.org/officeDocument/2006/customXml" ds:itemID="{12021275-8386-4394-9087-031CBB0714C5}">
  <ds:schemaRefs>
    <ds:schemaRef ds:uri="ESRI.ArcGIS.Mapping.OfficeIntegration.PowerPointInfo"/>
  </ds:schemaRefs>
</ds:datastoreItem>
</file>

<file path=customXml/itemProps67.xml><?xml version="1.0" encoding="utf-8"?>
<ds:datastoreItem xmlns:ds="http://schemas.openxmlformats.org/officeDocument/2006/customXml" ds:itemID="{16901370-DD49-4475-997B-3ED2DE1528E5}">
  <ds:schemaRefs>
    <ds:schemaRef ds:uri="ESRI.ArcGIS.Mapping.OfficeIntegration.PowerPointInfo"/>
  </ds:schemaRefs>
</ds:datastoreItem>
</file>

<file path=customXml/itemProps68.xml><?xml version="1.0" encoding="utf-8"?>
<ds:datastoreItem xmlns:ds="http://schemas.openxmlformats.org/officeDocument/2006/customXml" ds:itemID="{8A382D29-9DB7-4B6C-8243-F756F0750C22}">
  <ds:schemaRefs>
    <ds:schemaRef ds:uri="ESRI.ArcGIS.Mapping.OfficeIntegration.PowerPointInfo"/>
  </ds:schemaRefs>
</ds:datastoreItem>
</file>

<file path=customXml/itemProps69.xml><?xml version="1.0" encoding="utf-8"?>
<ds:datastoreItem xmlns:ds="http://schemas.openxmlformats.org/officeDocument/2006/customXml" ds:itemID="{B4A85534-EBD8-40D2-838A-6BF31AFD8532}">
  <ds:schemaRefs>
    <ds:schemaRef ds:uri="ESRI.ArcGIS.Mapping.OfficeIntegration.PowerPointInfo"/>
  </ds:schemaRefs>
</ds:datastoreItem>
</file>

<file path=customXml/itemProps7.xml><?xml version="1.0" encoding="utf-8"?>
<ds:datastoreItem xmlns:ds="http://schemas.openxmlformats.org/officeDocument/2006/customXml" ds:itemID="{9DDE5AC3-18CA-48B5-87CF-5B2F6F6F2511}">
  <ds:schemaRefs>
    <ds:schemaRef ds:uri="ESRI.ArcGIS.Mapping.OfficeIntegration.PowerPointInfo"/>
  </ds:schemaRefs>
</ds:datastoreItem>
</file>

<file path=customXml/itemProps70.xml><?xml version="1.0" encoding="utf-8"?>
<ds:datastoreItem xmlns:ds="http://schemas.openxmlformats.org/officeDocument/2006/customXml" ds:itemID="{FE49B709-D625-49CB-9757-9152FDDD510D}">
  <ds:schemaRefs>
    <ds:schemaRef ds:uri="ESRI.ArcGIS.Mapping.OfficeIntegration.PowerPointInfo"/>
  </ds:schemaRefs>
</ds:datastoreItem>
</file>

<file path=customXml/itemProps71.xml><?xml version="1.0" encoding="utf-8"?>
<ds:datastoreItem xmlns:ds="http://schemas.openxmlformats.org/officeDocument/2006/customXml" ds:itemID="{1D00D5F3-83B2-4AC6-810B-3BBB96B45B65}">
  <ds:schemaRefs>
    <ds:schemaRef ds:uri="ESRI.ArcGIS.Mapping.OfficeIntegration.PowerPointInfo"/>
  </ds:schemaRefs>
</ds:datastoreItem>
</file>

<file path=customXml/itemProps72.xml><?xml version="1.0" encoding="utf-8"?>
<ds:datastoreItem xmlns:ds="http://schemas.openxmlformats.org/officeDocument/2006/customXml" ds:itemID="{87D14309-911E-4891-A5AF-C6A96EFE9AB2}">
  <ds:schemaRefs>
    <ds:schemaRef ds:uri="ESRI.ArcGIS.Mapping.OfficeIntegration.PowerPointInfo"/>
  </ds:schemaRefs>
</ds:datastoreItem>
</file>

<file path=customXml/itemProps73.xml><?xml version="1.0" encoding="utf-8"?>
<ds:datastoreItem xmlns:ds="http://schemas.openxmlformats.org/officeDocument/2006/customXml" ds:itemID="{0A66B489-4625-401D-A038-D0FA8EE333AB}">
  <ds:schemaRefs>
    <ds:schemaRef ds:uri="ESRI.ArcGIS.Mapping.OfficeIntegration.PowerPointInfo"/>
  </ds:schemaRefs>
</ds:datastoreItem>
</file>

<file path=customXml/itemProps74.xml><?xml version="1.0" encoding="utf-8"?>
<ds:datastoreItem xmlns:ds="http://schemas.openxmlformats.org/officeDocument/2006/customXml" ds:itemID="{9BC52F72-B5E0-4903-BF06-76D3A771B7DC}">
  <ds:schemaRefs>
    <ds:schemaRef ds:uri="ESRI.ArcGIS.Mapping.OfficeIntegration.PowerPointInfo"/>
  </ds:schemaRefs>
</ds:datastoreItem>
</file>

<file path=customXml/itemProps75.xml><?xml version="1.0" encoding="utf-8"?>
<ds:datastoreItem xmlns:ds="http://schemas.openxmlformats.org/officeDocument/2006/customXml" ds:itemID="{951D373F-1AF8-47A8-8F3C-DEB22BA79E44}">
  <ds:schemaRefs>
    <ds:schemaRef ds:uri="ESRI.ArcGIS.Mapping.OfficeIntegration.PowerPointInfo"/>
  </ds:schemaRefs>
</ds:datastoreItem>
</file>

<file path=customXml/itemProps76.xml><?xml version="1.0" encoding="utf-8"?>
<ds:datastoreItem xmlns:ds="http://schemas.openxmlformats.org/officeDocument/2006/customXml" ds:itemID="{BD0DEEFD-6E4E-414C-8037-77DC3B2AA24B}">
  <ds:schemaRefs>
    <ds:schemaRef ds:uri="ESRI.ArcGIS.Mapping.OfficeIntegration.PowerPointInfo"/>
  </ds:schemaRefs>
</ds:datastoreItem>
</file>

<file path=customXml/itemProps77.xml><?xml version="1.0" encoding="utf-8"?>
<ds:datastoreItem xmlns:ds="http://schemas.openxmlformats.org/officeDocument/2006/customXml" ds:itemID="{DA28B4FE-6074-4B92-B014-3DB7DA591088}">
  <ds:schemaRefs>
    <ds:schemaRef ds:uri="ESRI.ArcGIS.Mapping.OfficeIntegration.PowerPointInfo"/>
  </ds:schemaRefs>
</ds:datastoreItem>
</file>

<file path=customXml/itemProps78.xml><?xml version="1.0" encoding="utf-8"?>
<ds:datastoreItem xmlns:ds="http://schemas.openxmlformats.org/officeDocument/2006/customXml" ds:itemID="{5BB2B3C6-EA7D-432F-A290-6DF4E58F1CA9}">
  <ds:schemaRefs>
    <ds:schemaRef ds:uri="ESRI.ArcGIS.Mapping.OfficeIntegration.PowerPointInfo"/>
  </ds:schemaRefs>
</ds:datastoreItem>
</file>

<file path=customXml/itemProps79.xml><?xml version="1.0" encoding="utf-8"?>
<ds:datastoreItem xmlns:ds="http://schemas.openxmlformats.org/officeDocument/2006/customXml" ds:itemID="{0EC8BFE0-AB25-4D02-8B2F-1AF5E046B193}">
  <ds:schemaRefs>
    <ds:schemaRef ds:uri="ESRI.ArcGIS.Mapping.OfficeIntegration.PowerPointInfo"/>
  </ds:schemaRefs>
</ds:datastoreItem>
</file>

<file path=customXml/itemProps8.xml><?xml version="1.0" encoding="utf-8"?>
<ds:datastoreItem xmlns:ds="http://schemas.openxmlformats.org/officeDocument/2006/customXml" ds:itemID="{7D22585F-6E4B-4672-9173-0F76A22286AA}">
  <ds:schemaRefs>
    <ds:schemaRef ds:uri="ESRI.ArcGIS.Mapping.OfficeIntegration.PowerPointInfo"/>
  </ds:schemaRefs>
</ds:datastoreItem>
</file>

<file path=customXml/itemProps80.xml><?xml version="1.0" encoding="utf-8"?>
<ds:datastoreItem xmlns:ds="http://schemas.openxmlformats.org/officeDocument/2006/customXml" ds:itemID="{C3EB99B5-2D32-44A5-9614-DECF71C1BF0D}">
  <ds:schemaRefs>
    <ds:schemaRef ds:uri="ESRI.ArcGIS.Mapping.OfficeIntegration.PowerPointInfo"/>
  </ds:schemaRefs>
</ds:datastoreItem>
</file>

<file path=customXml/itemProps81.xml><?xml version="1.0" encoding="utf-8"?>
<ds:datastoreItem xmlns:ds="http://schemas.openxmlformats.org/officeDocument/2006/customXml" ds:itemID="{706547CB-E946-4CD2-A8FE-7B5DE416EB0A}">
  <ds:schemaRefs>
    <ds:schemaRef ds:uri="ESRI.ArcGIS.Mapping.OfficeIntegration.PowerPointInfo"/>
  </ds:schemaRefs>
</ds:datastoreItem>
</file>

<file path=customXml/itemProps82.xml><?xml version="1.0" encoding="utf-8"?>
<ds:datastoreItem xmlns:ds="http://schemas.openxmlformats.org/officeDocument/2006/customXml" ds:itemID="{263EFDBB-FD55-488C-8E97-562B94945B78}">
  <ds:schemaRefs>
    <ds:schemaRef ds:uri="ESRI.ArcGIS.Mapping.OfficeIntegration.PowerPointInfo"/>
  </ds:schemaRefs>
</ds:datastoreItem>
</file>

<file path=customXml/itemProps83.xml><?xml version="1.0" encoding="utf-8"?>
<ds:datastoreItem xmlns:ds="http://schemas.openxmlformats.org/officeDocument/2006/customXml" ds:itemID="{7970A912-5FA0-4F9B-AD1D-317E1903C9CB}">
  <ds:schemaRefs>
    <ds:schemaRef ds:uri="ESRI.ArcGIS.Mapping.OfficeIntegration.PowerPointInfo"/>
  </ds:schemaRefs>
</ds:datastoreItem>
</file>

<file path=customXml/itemProps84.xml><?xml version="1.0" encoding="utf-8"?>
<ds:datastoreItem xmlns:ds="http://schemas.openxmlformats.org/officeDocument/2006/customXml" ds:itemID="{2BB5AE23-E5A3-4569-A7BD-840031BAB7F0}">
  <ds:schemaRefs>
    <ds:schemaRef ds:uri="ESRI.ArcGIS.Mapping.OfficeIntegration.PowerPointInfo"/>
  </ds:schemaRefs>
</ds:datastoreItem>
</file>

<file path=customXml/itemProps85.xml><?xml version="1.0" encoding="utf-8"?>
<ds:datastoreItem xmlns:ds="http://schemas.openxmlformats.org/officeDocument/2006/customXml" ds:itemID="{CA862D64-DBAD-4BC5-9F8F-E39CC941FA83}">
  <ds:schemaRefs>
    <ds:schemaRef ds:uri="ESRI.ArcGIS.Mapping.OfficeIntegration.PowerPointInfo"/>
  </ds:schemaRefs>
</ds:datastoreItem>
</file>

<file path=customXml/itemProps86.xml><?xml version="1.0" encoding="utf-8"?>
<ds:datastoreItem xmlns:ds="http://schemas.openxmlformats.org/officeDocument/2006/customXml" ds:itemID="{7DF254DA-257D-4433-858D-A42C4A53007C}">
  <ds:schemaRefs>
    <ds:schemaRef ds:uri="ESRI.ArcGIS.Mapping.OfficeIntegration.PowerPointInfo"/>
  </ds:schemaRefs>
</ds:datastoreItem>
</file>

<file path=customXml/itemProps87.xml><?xml version="1.0" encoding="utf-8"?>
<ds:datastoreItem xmlns:ds="http://schemas.openxmlformats.org/officeDocument/2006/customXml" ds:itemID="{14C6EF84-3D09-4152-B5B9-7EFEC0736B42}">
  <ds:schemaRefs>
    <ds:schemaRef ds:uri="ESRI.ArcGIS.Mapping.OfficeIntegration.PowerPointInfo"/>
  </ds:schemaRefs>
</ds:datastoreItem>
</file>

<file path=customXml/itemProps88.xml><?xml version="1.0" encoding="utf-8"?>
<ds:datastoreItem xmlns:ds="http://schemas.openxmlformats.org/officeDocument/2006/customXml" ds:itemID="{0CFF2FD5-8E4D-4CEF-A014-9B3D566D913E}">
  <ds:schemaRefs>
    <ds:schemaRef ds:uri="ESRI.ArcGIS.Mapping.OfficeIntegration.PowerPointInfo"/>
  </ds:schemaRefs>
</ds:datastoreItem>
</file>

<file path=customXml/itemProps89.xml><?xml version="1.0" encoding="utf-8"?>
<ds:datastoreItem xmlns:ds="http://schemas.openxmlformats.org/officeDocument/2006/customXml" ds:itemID="{CCB12395-D4A7-429C-81AA-E5465595A4FD}">
  <ds:schemaRefs>
    <ds:schemaRef ds:uri="ESRI.ArcGIS.Mapping.OfficeIntegration.PowerPointInfo"/>
  </ds:schemaRefs>
</ds:datastoreItem>
</file>

<file path=customXml/itemProps9.xml><?xml version="1.0" encoding="utf-8"?>
<ds:datastoreItem xmlns:ds="http://schemas.openxmlformats.org/officeDocument/2006/customXml" ds:itemID="{210B2793-9247-4933-A417-E43F87D4AD8A}">
  <ds:schemaRefs>
    <ds:schemaRef ds:uri="ESRI.ArcGIS.Mapping.OfficeIntegration.PowerPointInfo"/>
  </ds:schemaRefs>
</ds:datastoreItem>
</file>

<file path=customXml/itemProps90.xml><?xml version="1.0" encoding="utf-8"?>
<ds:datastoreItem xmlns:ds="http://schemas.openxmlformats.org/officeDocument/2006/customXml" ds:itemID="{BCF8E8FC-94BC-4839-8424-3F495183C607}">
  <ds:schemaRefs>
    <ds:schemaRef ds:uri="ESRI.ArcGIS.Mapping.OfficeIntegration.PowerPointInfo"/>
  </ds:schemaRefs>
</ds:datastoreItem>
</file>

<file path=customXml/itemProps91.xml><?xml version="1.0" encoding="utf-8"?>
<ds:datastoreItem xmlns:ds="http://schemas.openxmlformats.org/officeDocument/2006/customXml" ds:itemID="{7F56C88B-1AF2-4E02-8472-BEF17A10ED6A}">
  <ds:schemaRefs>
    <ds:schemaRef ds:uri="ESRI.ArcGIS.Mapping.OfficeIntegration.PowerPointInfo"/>
  </ds:schemaRefs>
</ds:datastoreItem>
</file>

<file path=customXml/itemProps92.xml><?xml version="1.0" encoding="utf-8"?>
<ds:datastoreItem xmlns:ds="http://schemas.openxmlformats.org/officeDocument/2006/customXml" ds:itemID="{E001915D-8D2D-465B-B077-03589ECE85C2}">
  <ds:schemaRefs>
    <ds:schemaRef ds:uri="ESRI.ArcGIS.Mapping.OfficeIntegration.PowerPointInfo"/>
  </ds:schemaRefs>
</ds:datastoreItem>
</file>

<file path=customXml/itemProps93.xml><?xml version="1.0" encoding="utf-8"?>
<ds:datastoreItem xmlns:ds="http://schemas.openxmlformats.org/officeDocument/2006/customXml" ds:itemID="{FE541A27-03F4-4216-B5B4-A8BEE1DA59DA}">
  <ds:schemaRefs>
    <ds:schemaRef ds:uri="ESRI.ArcGIS.Mapping.OfficeIntegration.PowerPointInfo"/>
  </ds:schemaRefs>
</ds:datastoreItem>
</file>

<file path=customXml/itemProps94.xml><?xml version="1.0" encoding="utf-8"?>
<ds:datastoreItem xmlns:ds="http://schemas.openxmlformats.org/officeDocument/2006/customXml" ds:itemID="{75E70EAA-D988-4A66-8D06-A71E681C8800}">
  <ds:schemaRefs>
    <ds:schemaRef ds:uri="ESRI.ArcGIS.Mapping.OfficeIntegration.PowerPointInfo"/>
  </ds:schemaRefs>
</ds:datastoreItem>
</file>

<file path=customXml/itemProps95.xml><?xml version="1.0" encoding="utf-8"?>
<ds:datastoreItem xmlns:ds="http://schemas.openxmlformats.org/officeDocument/2006/customXml" ds:itemID="{BDE45226-2E43-4ECB-B141-F24F939F145F}">
  <ds:schemaRefs>
    <ds:schemaRef ds:uri="ESRI.ArcGIS.Mapping.OfficeIntegration.PowerPointInfo"/>
  </ds:schemaRefs>
</ds:datastoreItem>
</file>

<file path=customXml/itemProps96.xml><?xml version="1.0" encoding="utf-8"?>
<ds:datastoreItem xmlns:ds="http://schemas.openxmlformats.org/officeDocument/2006/customXml" ds:itemID="{99F8F6F6-EFA1-4103-B5A2-90001A101E80}">
  <ds:schemaRefs>
    <ds:schemaRef ds:uri="ESRI.ArcGIS.Mapping.OfficeIntegration.PowerPointInfo"/>
  </ds:schemaRefs>
</ds:datastoreItem>
</file>

<file path=customXml/itemProps97.xml><?xml version="1.0" encoding="utf-8"?>
<ds:datastoreItem xmlns:ds="http://schemas.openxmlformats.org/officeDocument/2006/customXml" ds:itemID="{597D5C8A-5C32-4D00-ABEE-6060209DCDA5}">
  <ds:schemaRefs>
    <ds:schemaRef ds:uri="ESRI.ArcGIS.Mapping.OfficeIntegration.PowerPointInfo"/>
  </ds:schemaRefs>
</ds:datastoreItem>
</file>

<file path=customXml/itemProps98.xml><?xml version="1.0" encoding="utf-8"?>
<ds:datastoreItem xmlns:ds="http://schemas.openxmlformats.org/officeDocument/2006/customXml" ds:itemID="{5B0D729F-FEA9-4F5F-BDB1-86F2A872092D}">
  <ds:schemaRefs>
    <ds:schemaRef ds:uri="ESRI.ArcGIS.Mapping.OfficeIntegration.PowerPointInfo"/>
  </ds:schemaRefs>
</ds:datastoreItem>
</file>

<file path=customXml/itemProps99.xml><?xml version="1.0" encoding="utf-8"?>
<ds:datastoreItem xmlns:ds="http://schemas.openxmlformats.org/officeDocument/2006/customXml" ds:itemID="{E810F48A-C384-4B3C-BEAA-4710119251B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03-NHDPlusV2_DataModel_20160120</Template>
  <TotalTime>16957</TotalTime>
  <Words>4386</Words>
  <Application>Microsoft Office PowerPoint</Application>
  <PresentationFormat>Letter Paper (8.5x11 in)</PresentationFormat>
  <Paragraphs>417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NHDPlusV2 Network Value Added Attributes  Part 1  Cindy McKay</vt:lpstr>
      <vt:lpstr>Objectives</vt:lpstr>
      <vt:lpstr>Agenda</vt:lpstr>
      <vt:lpstr>NHDPlusV2 Network VAAs</vt:lpstr>
      <vt:lpstr>NHDPlusV2 Network VAAs</vt:lpstr>
      <vt:lpstr>NHDPlusV2 Network VAAs</vt:lpstr>
      <vt:lpstr>NHDPlusV2 Network VAAs</vt:lpstr>
      <vt:lpstr>NHDPlusV2 Navigation VAAs</vt:lpstr>
      <vt:lpstr>NHDPlusV2 Navigation VAAs</vt:lpstr>
      <vt:lpstr>NHDPlusV2 Navigation VAAs</vt:lpstr>
      <vt:lpstr>NHDPlusV2 Navigation VAAs</vt:lpstr>
      <vt:lpstr>NHDPlusV2 Navigation VAAs</vt:lpstr>
      <vt:lpstr>NHDPlusV2 Navigation VAAs</vt:lpstr>
      <vt:lpstr>NHDPlusV2 Navigation VAAs</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NHDPlusV2 VAA Navigator</vt:lpstr>
      <vt:lpstr>PowerPoint Presentation</vt:lpstr>
      <vt:lpstr>PowerPoint Presentation</vt:lpstr>
      <vt:lpstr>PowerPoint Presentation</vt:lpstr>
      <vt:lpstr>NHDPlusV2 VAA Navigator</vt:lpstr>
      <vt:lpstr>NHDPlusV2 VAA Navigator</vt:lpstr>
      <vt:lpstr>NHDPlusV2 VAA Navigator</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849</cp:revision>
  <cp:lastPrinted>2015-10-27T20:17:30Z</cp:lastPrinted>
  <dcterms:created xsi:type="dcterms:W3CDTF">2008-01-25T01:21:04Z</dcterms:created>
  <dcterms:modified xsi:type="dcterms:W3CDTF">2017-04-12T14:17:29Z</dcterms:modified>
</cp:coreProperties>
</file>