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69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9" r:id="rId3"/>
    <p:sldId id="340" r:id="rId4"/>
    <p:sldId id="334" r:id="rId5"/>
    <p:sldId id="341" r:id="rId6"/>
    <p:sldId id="342" r:id="rId7"/>
    <p:sldId id="335" r:id="rId8"/>
    <p:sldId id="368" r:id="rId9"/>
    <p:sldId id="365" r:id="rId10"/>
    <p:sldId id="366" r:id="rId11"/>
    <p:sldId id="367" r:id="rId12"/>
    <p:sldId id="347" r:id="rId13"/>
    <p:sldId id="370" r:id="rId14"/>
    <p:sldId id="371" r:id="rId15"/>
    <p:sldId id="372" r:id="rId16"/>
    <p:sldId id="373" r:id="rId1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110000"/>
      <a:buFont typeface="Wingdings" panose="05000000000000000000" pitchFamily="2" charset="2"/>
      <a:buChar char="w"/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110000"/>
      <a:buFont typeface="Wingdings" panose="05000000000000000000" pitchFamily="2" charset="2"/>
      <a:buChar char="w"/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110000"/>
      <a:buFont typeface="Wingdings" panose="05000000000000000000" pitchFamily="2" charset="2"/>
      <a:buChar char="w"/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110000"/>
      <a:buFont typeface="Wingdings" panose="05000000000000000000" pitchFamily="2" charset="2"/>
      <a:buChar char="w"/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110000"/>
      <a:buFont typeface="Wingdings" panose="05000000000000000000" pitchFamily="2" charset="2"/>
      <a:buChar char="w"/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58C"/>
    <a:srgbClr val="000000"/>
    <a:srgbClr val="C7050A"/>
    <a:srgbClr val="2323A9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7338" autoAdjust="0"/>
  </p:normalViewPr>
  <p:slideViewPr>
    <p:cSldViewPr>
      <p:cViewPr varScale="1">
        <p:scale>
          <a:sx n="80" d="100"/>
          <a:sy n="80" d="100"/>
        </p:scale>
        <p:origin x="-16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908"/>
    </p:cViewPr>
  </p:sorterViewPr>
  <p:notesViewPr>
    <p:cSldViewPr>
      <p:cViewPr varScale="1">
        <p:scale>
          <a:sx n="59" d="100"/>
          <a:sy n="59" d="100"/>
        </p:scale>
        <p:origin x="-2484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defTabSz="93345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defTabSz="93345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fld id="{2A44BC7F-4F54-4FE2-A2C6-E71E913BB58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2258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1549450A-CA39-4878-AD15-84760AB7757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3199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450A-CA39-4878-AD15-84760AB77579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11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common infrastructure</a:t>
            </a:r>
            <a:r>
              <a:rPr lang="en-US" baseline="0" dirty="0" smtClean="0"/>
              <a:t> except the internet</a:t>
            </a:r>
          </a:p>
          <a:p>
            <a:r>
              <a:rPr lang="en-US" baseline="0" dirty="0" smtClean="0"/>
              <a:t>Lots of ways to share data on internet. Our task is to create good examples for people to follow. </a:t>
            </a:r>
          </a:p>
          <a:p>
            <a:r>
              <a:rPr lang="en-US" baseline="0" dirty="0" smtClean="0"/>
              <a:t>Datasets like </a:t>
            </a:r>
            <a:r>
              <a:rPr lang="en-US" baseline="0" dirty="0" err="1" smtClean="0"/>
              <a:t>NHDPlus</a:t>
            </a:r>
            <a:r>
              <a:rPr lang="en-US" baseline="0" dirty="0" smtClean="0"/>
              <a:t> are proving to be very useful for the geospatial framework.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450A-CA39-4878-AD15-84760AB77579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474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dataset</a:t>
            </a:r>
            <a:r>
              <a:rPr lang="en-US" baseline="0" dirty="0" smtClean="0"/>
              <a:t> compiled for Great Northern </a:t>
            </a:r>
            <a:r>
              <a:rPr lang="en-US" baseline="0" dirty="0" err="1" smtClean="0"/>
              <a:t>LCC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Compiling all these data was a lot of work (&gt;12 person-years for 1993-2011, with more data collected since). </a:t>
            </a:r>
          </a:p>
          <a:p>
            <a:r>
              <a:rPr lang="en-US" baseline="0" dirty="0" smtClean="0"/>
              <a:t>To collect from scratch would cost ~$10M. </a:t>
            </a:r>
          </a:p>
          <a:p>
            <a:r>
              <a:rPr lang="en-US" baseline="0" dirty="0" smtClean="0"/>
              <a:t>They’ve been able to do some very good modeling with these data and using the </a:t>
            </a:r>
            <a:r>
              <a:rPr lang="en-US" baseline="0" dirty="0" err="1" smtClean="0"/>
              <a:t>NHDPlus</a:t>
            </a:r>
            <a:r>
              <a:rPr lang="en-US" baseline="0" dirty="0" smtClean="0"/>
              <a:t> stream network and catchments. </a:t>
            </a:r>
          </a:p>
          <a:p>
            <a:r>
              <a:rPr lang="en-US" baseline="0" dirty="0" smtClean="0"/>
              <a:t>This example illustrates how valuable data can be, but also how much we could improve data access and delivery.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1549450A-CA39-4878-AD15-84760AB77579}" type="slidenum">
              <a:rPr lang="en-US" altLang="en-US" smtClean="0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81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Joining forces with Climate</a:t>
            </a:r>
            <a:r>
              <a:rPr lang="en-US" baseline="0" dirty="0" smtClean="0"/>
              <a:t> Data Initiative Water theme on catalog.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WaterML2 useful for services. Need to fill in geospatial services.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Lots of examples of routing and modeling, need to make interoperable on web.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Marketplace – a place to share data, tools, open source, usage tracking.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63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spend months/years gathering requirements. </a:t>
            </a:r>
          </a:p>
          <a:p>
            <a:r>
              <a:rPr lang="en-US" dirty="0" smtClean="0"/>
              <a:t>Build MVP</a:t>
            </a:r>
            <a:r>
              <a:rPr lang="en-US" baseline="0" dirty="0" smtClean="0"/>
              <a:t> to help learn.</a:t>
            </a:r>
            <a:endParaRPr lang="en-US" dirty="0" smtClean="0"/>
          </a:p>
          <a:p>
            <a:r>
              <a:rPr lang="en-US" dirty="0" smtClean="0"/>
              <a:t>Goal is to get through the cycle as fast as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1549450A-CA39-4878-AD15-84760AB77579}" type="slidenum">
              <a:rPr lang="en-US" altLang="en-US" smtClean="0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23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NFIE – IWRSS,</a:t>
            </a:r>
            <a:r>
              <a:rPr lang="en-US" baseline="0" dirty="0" smtClean="0"/>
              <a:t> CUAHSI. </a:t>
            </a:r>
            <a:r>
              <a:rPr lang="en-US" dirty="0" smtClean="0"/>
              <a:t>National hydrology model, flood inundation mapping and warning.</a:t>
            </a:r>
          </a:p>
          <a:p>
            <a:r>
              <a:rPr lang="en-US" dirty="0" smtClean="0"/>
              <a:t>Elk R. WV</a:t>
            </a:r>
            <a:r>
              <a:rPr lang="en-US" baseline="0" dirty="0" smtClean="0"/>
              <a:t> spill, Jan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450A-CA39-4878-AD15-84760AB77579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8895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450A-CA39-4878-AD15-84760AB77579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8853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450A-CA39-4878-AD15-84760AB77579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219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99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6F89F7"/>
              </a:buClr>
              <a:defRPr/>
            </a:pPr>
            <a:endParaRPr lang="en-US" altLang="en-US" dirty="0" smtClean="0">
              <a:solidFill>
                <a:srgbClr val="40458C"/>
              </a:solidFill>
            </a:endParaRPr>
          </a:p>
        </p:txBody>
      </p:sp>
      <p:pic>
        <p:nvPicPr>
          <p:cNvPr id="5" name="Picture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04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0386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72"/>
          <p:cNvSpPr>
            <a:spLocks noGrp="1" noChangeArrowheads="1"/>
          </p:cNvSpPr>
          <p:nvPr>
            <p:ph type="ftr" sz="quarter" idx="10"/>
          </p:nvPr>
        </p:nvSpPr>
        <p:spPr>
          <a:xfrm>
            <a:off x="1066800" y="6248400"/>
            <a:ext cx="7162800" cy="457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en-US" smtClean="0"/>
              <a:t>Subcommittee on Spatial Water Data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8800" y="596669"/>
            <a:ext cx="2819400" cy="146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2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4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304800"/>
            <a:ext cx="20193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7088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42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046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857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2438400" y="6248400"/>
            <a:ext cx="4953000" cy="45720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 smtClean="0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4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2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158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3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0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3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06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4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0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ChangeArrowheads="1"/>
          </p:cNvSpPr>
          <p:nvPr/>
        </p:nvSpPr>
        <p:spPr bwMode="ltGray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6F89F7"/>
              </a:buClr>
              <a:defRPr/>
            </a:pPr>
            <a:endParaRPr lang="en-US" altLang="en-US" dirty="0" smtClean="0">
              <a:solidFill>
                <a:srgbClr val="40458C"/>
              </a:solidFill>
            </a:endParaRPr>
          </a:p>
        </p:txBody>
      </p:sp>
      <p:sp>
        <p:nvSpPr>
          <p:cNvPr id="2051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39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rgbClr val="40458C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Subcommittee on Spatial Water Data</a:t>
            </a:r>
            <a:endParaRPr lang="en-US" dirty="0"/>
          </a:p>
        </p:txBody>
      </p:sp>
      <p:pic>
        <p:nvPicPr>
          <p:cNvPr id="2056" name="Picture 76"/>
          <p:cNvPicPr>
            <a:picLocks noChangeAspect="1" noChangeArrowheads="1"/>
          </p:cNvPicPr>
          <p:nvPr/>
        </p:nvPicPr>
        <p:blipFill>
          <a:blip r:embed="rId15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26050"/>
            <a:ext cx="2438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alphaModFix amt="70000"/>
          </a:blip>
          <a:stretch>
            <a:fillRect/>
          </a:stretch>
        </p:blipFill>
        <p:spPr>
          <a:xfrm>
            <a:off x="7368889" y="6119258"/>
            <a:ext cx="1352550" cy="7048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75" r:id="rId1"/>
    <p:sldLayoutId id="2147485254" r:id="rId2"/>
    <p:sldLayoutId id="2147485255" r:id="rId3"/>
    <p:sldLayoutId id="2147485256" r:id="rId4"/>
    <p:sldLayoutId id="2147485257" r:id="rId5"/>
    <p:sldLayoutId id="2147485258" r:id="rId6"/>
    <p:sldLayoutId id="2147485259" r:id="rId7"/>
    <p:sldLayoutId id="2147485260" r:id="rId8"/>
    <p:sldLayoutId id="2147485261" r:id="rId9"/>
    <p:sldLayoutId id="2147485262" r:id="rId10"/>
    <p:sldLayoutId id="2147485263" r:id="rId11"/>
    <p:sldLayoutId id="2147485301" r:id="rId12"/>
    <p:sldLayoutId id="2147485389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anose="05000000000000000000" pitchFamily="2" charset="2"/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0"/>
            <a:ext cx="7772400" cy="1143000"/>
          </a:xfrm>
        </p:spPr>
        <p:txBody>
          <a:bodyPr/>
          <a:lstStyle/>
          <a:p>
            <a:r>
              <a:rPr lang="en-US" dirty="0" err="1" smtClean="0"/>
              <a:t>NHDPlus</a:t>
            </a:r>
            <a:r>
              <a:rPr lang="en-US" dirty="0" smtClean="0"/>
              <a:t> Support of the Open Water Data Initiative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0"/>
            <a:ext cx="8153400" cy="1905000"/>
          </a:xfrm>
        </p:spPr>
        <p:txBody>
          <a:bodyPr>
            <a:normAutofit/>
          </a:bodyPr>
          <a:lstStyle/>
          <a:p>
            <a:pPr algn="ctr"/>
            <a:r>
              <a:rPr lang="en-US" sz="2000" dirty="0" err="1" smtClean="0"/>
              <a:t>NHDPlus</a:t>
            </a:r>
            <a:r>
              <a:rPr lang="en-US" sz="2000" dirty="0" smtClean="0"/>
              <a:t> News </a:t>
            </a:r>
            <a:r>
              <a:rPr lang="en-US" sz="2000" dirty="0" err="1" smtClean="0"/>
              <a:t>Seesion</a:t>
            </a:r>
            <a:endParaRPr lang="en-US" sz="2000" dirty="0"/>
          </a:p>
          <a:p>
            <a:pPr algn="ctr"/>
            <a:r>
              <a:rPr lang="en-US" sz="2000" dirty="0"/>
              <a:t>ESRI International User Conference</a:t>
            </a:r>
          </a:p>
          <a:p>
            <a:pPr algn="ctr"/>
            <a:r>
              <a:rPr lang="en-US" sz="2000" dirty="0"/>
              <a:t>July </a:t>
            </a:r>
            <a:r>
              <a:rPr lang="en-US" sz="2000" dirty="0" smtClean="0"/>
              <a:t>22, </a:t>
            </a:r>
            <a:r>
              <a:rPr lang="en-US" sz="2000" dirty="0"/>
              <a:t>2015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Al Rea, USGS National Geospatial 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6019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/>
              <a:t>Subcommittee on Spatial Water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91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Status: </a:t>
            </a:r>
            <a:r>
              <a:rPr lang="en-US" dirty="0" smtClean="0"/>
              <a:t>Enriching Water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Linking data to a standardized geospatial framework (e.g. </a:t>
            </a:r>
            <a:r>
              <a:rPr lang="en-US" dirty="0" err="1" smtClean="0"/>
              <a:t>NHDPlus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Sites with observations and measurements</a:t>
            </a:r>
          </a:p>
          <a:p>
            <a:pPr lvl="1"/>
            <a:r>
              <a:rPr lang="en-US" dirty="0" smtClean="0"/>
              <a:t>Better integration of geospatial layers (e.g. WBD linked to </a:t>
            </a:r>
            <a:r>
              <a:rPr lang="en-US" dirty="0" err="1" smtClean="0"/>
              <a:t>NHDPlus</a:t>
            </a:r>
            <a:r>
              <a:rPr lang="en-US" dirty="0" smtClean="0"/>
              <a:t> network)</a:t>
            </a:r>
          </a:p>
          <a:p>
            <a:pPr lvl="1"/>
            <a:r>
              <a:rPr lang="en-US" dirty="0" smtClean="0"/>
              <a:t>Modeling parameters for catchments</a:t>
            </a:r>
          </a:p>
          <a:p>
            <a:r>
              <a:rPr lang="en-US" dirty="0" smtClean="0"/>
              <a:t>Network trace (upstream/downstream) capability is key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67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Status: </a:t>
            </a:r>
            <a:r>
              <a:rPr lang="en-US" dirty="0" smtClean="0"/>
              <a:t>Water Data and Tools Marketplace (Community)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Community dialogue (SSWD, AWRA, etc.)</a:t>
            </a:r>
          </a:p>
          <a:p>
            <a:r>
              <a:rPr lang="en-US" dirty="0" smtClean="0"/>
              <a:t>Web-based forum needed (wiki or similar)</a:t>
            </a:r>
          </a:p>
          <a:p>
            <a:r>
              <a:rPr lang="en-US" dirty="0" smtClean="0"/>
              <a:t>Code/tool/procedure open source repositories (e.g. GitHub)</a:t>
            </a:r>
          </a:p>
          <a:p>
            <a:pPr lvl="1"/>
            <a:r>
              <a:rPr lang="en-US" dirty="0" smtClean="0"/>
              <a:t>Many agencies/teams already have</a:t>
            </a:r>
          </a:p>
          <a:p>
            <a:pPr lvl="1"/>
            <a:r>
              <a:rPr lang="en-US" dirty="0" smtClean="0"/>
              <a:t>Open forum or curated?</a:t>
            </a:r>
          </a:p>
          <a:p>
            <a:pPr lvl="1"/>
            <a:r>
              <a:rPr lang="en-US" dirty="0" smtClean="0"/>
              <a:t>Challenges: </a:t>
            </a:r>
          </a:p>
          <a:p>
            <a:pPr lvl="2"/>
            <a:r>
              <a:rPr lang="en-US" dirty="0" smtClean="0"/>
              <a:t>Keeping current</a:t>
            </a:r>
          </a:p>
          <a:p>
            <a:pPr lvl="2"/>
            <a:r>
              <a:rPr lang="en-US" dirty="0" smtClean="0"/>
              <a:t>Discoverability, accessibility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OWDI 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ArcGIS Online web map showcasing some OWDI data services: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http</a:t>
            </a:r>
            <a:r>
              <a:rPr lang="en-US" dirty="0"/>
              <a:t>://</a:t>
            </a:r>
            <a:r>
              <a:rPr lang="en-US" dirty="0" smtClean="0"/>
              <a:t>arcg.is/1CvFY6W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National </a:t>
            </a:r>
            <a:r>
              <a:rPr lang="en-US" dirty="0" err="1" smtClean="0"/>
              <a:t>denormalized</a:t>
            </a:r>
            <a:r>
              <a:rPr lang="en-US" dirty="0" smtClean="0"/>
              <a:t> </a:t>
            </a:r>
            <a:r>
              <a:rPr lang="en-US" dirty="0" err="1" smtClean="0"/>
              <a:t>NHDPlus</a:t>
            </a:r>
            <a:r>
              <a:rPr lang="en-US" dirty="0" smtClean="0"/>
              <a:t> </a:t>
            </a:r>
            <a:r>
              <a:rPr lang="en-US" dirty="0"/>
              <a:t>V2.1 download: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ftp://ec2-54-227-241-43.compute-1.amazonaws.com/NHDplus/OWDI/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15575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6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925" y="-61913"/>
            <a:ext cx="10229850" cy="698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5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9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Contacts: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Al Rea (ahrea@usgs.gov) </a:t>
            </a:r>
            <a:br>
              <a:rPr lang="en-US" dirty="0" smtClean="0"/>
            </a:br>
            <a:r>
              <a:rPr lang="en-US" dirty="0" smtClean="0"/>
              <a:t>Tommy </a:t>
            </a:r>
            <a:r>
              <a:rPr lang="en-US" dirty="0" err="1" smtClean="0"/>
              <a:t>Dewald</a:t>
            </a:r>
            <a:r>
              <a:rPr lang="en-US" dirty="0"/>
              <a:t> (</a:t>
            </a:r>
            <a:r>
              <a:rPr lang="en-US" dirty="0" smtClean="0"/>
              <a:t>Dewald.Tommy@epa.gov)</a:t>
            </a:r>
          </a:p>
          <a:p>
            <a:pPr marL="0" indent="0" algn="ctr">
              <a:buNone/>
            </a:pPr>
            <a:r>
              <a:rPr lang="en-US" dirty="0"/>
              <a:t>Cindy McKay (</a:t>
            </a:r>
            <a:r>
              <a:rPr lang="en-US" dirty="0" smtClean="0"/>
              <a:t>ldm@horizon-systems.com)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OWDI as a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550" indent="-463550"/>
            <a:r>
              <a:rPr lang="en-US" dirty="0" smtClean="0"/>
              <a:t>Access to water data is difficult</a:t>
            </a:r>
          </a:p>
          <a:p>
            <a:pPr marL="914400" lvl="1" indent="-457200"/>
            <a:r>
              <a:rPr lang="en-US" dirty="0" smtClean="0"/>
              <a:t>Collected by hundreds of organizations</a:t>
            </a:r>
          </a:p>
          <a:p>
            <a:pPr marL="914400" lvl="1" indent="-457200"/>
            <a:r>
              <a:rPr lang="en-US" dirty="0" smtClean="0"/>
              <a:t>No common infrastructure</a:t>
            </a:r>
          </a:p>
          <a:p>
            <a:pPr marL="914400" lvl="1" indent="-457200"/>
            <a:r>
              <a:rPr lang="en-US" dirty="0" smtClean="0"/>
              <a:t>WaterML2 new exchange standard (O&amp;M)</a:t>
            </a:r>
          </a:p>
          <a:p>
            <a:pPr marL="463550" indent="-463550">
              <a:spcBef>
                <a:spcPts val="1200"/>
              </a:spcBef>
            </a:pPr>
            <a:r>
              <a:rPr lang="en-US" dirty="0" smtClean="0"/>
              <a:t>Understanding connections requires a geospatial framework</a:t>
            </a:r>
          </a:p>
          <a:p>
            <a:pPr marL="968375" lvl="1" indent="-523875"/>
            <a:r>
              <a:rPr lang="en-US" dirty="0" smtClean="0"/>
              <a:t>Landscape to stream</a:t>
            </a:r>
          </a:p>
          <a:p>
            <a:pPr marL="968375" lvl="1" indent="-523875"/>
            <a:r>
              <a:rPr lang="en-US" dirty="0" smtClean="0"/>
              <a:t>Stream to stream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Subcommittee on Spatial Water Data</a:t>
            </a:r>
            <a:endParaRPr lang="en-US" dirty="0"/>
          </a:p>
        </p:txBody>
      </p:sp>
      <p:sp>
        <p:nvSpPr>
          <p:cNvPr id="9" name="Rectangle 12"/>
          <p:cNvSpPr>
            <a:spLocks noRot="1" noChangeArrowheads="1"/>
          </p:cNvSpPr>
          <p:nvPr/>
        </p:nvSpPr>
        <p:spPr bwMode="auto">
          <a:xfrm>
            <a:off x="3201230" y="309346"/>
            <a:ext cx="4495800" cy="985603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 anchorCtr="0"/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800" b="1" dirty="0" smtClean="0">
                <a:solidFill>
                  <a:srgbClr val="000099"/>
                </a:solidFill>
                <a:latin typeface="Candara" pitchFamily="34" charset="0"/>
              </a:rPr>
              <a:t>&gt;45,000,000 hourly records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800" b="1" dirty="0" smtClean="0">
                <a:solidFill>
                  <a:srgbClr val="000099"/>
                </a:solidFill>
                <a:latin typeface="Candara" pitchFamily="34" charset="0"/>
              </a:rPr>
              <a:t>&gt;15,000 </a:t>
            </a:r>
            <a:r>
              <a:rPr lang="en-US" sz="2800" b="1" dirty="0">
                <a:solidFill>
                  <a:srgbClr val="000099"/>
                </a:solidFill>
                <a:latin typeface="Candara" pitchFamily="34" charset="0"/>
              </a:rPr>
              <a:t>unique stream </a:t>
            </a:r>
            <a:r>
              <a:rPr lang="en-US" sz="2800" b="1" dirty="0" smtClean="0">
                <a:solidFill>
                  <a:srgbClr val="000099"/>
                </a:solidFill>
                <a:latin typeface="Candara" pitchFamily="34" charset="0"/>
              </a:rPr>
              <a:t>sites</a:t>
            </a:r>
            <a:endParaRPr lang="en-US" sz="2800" dirty="0">
              <a:solidFill>
                <a:srgbClr val="000099"/>
              </a:solidFill>
              <a:latin typeface="Candara" pitchFamily="34" charset="0"/>
            </a:endParaRPr>
          </a:p>
        </p:txBody>
      </p:sp>
      <p:pic>
        <p:nvPicPr>
          <p:cNvPr id="10" name="Picture 2" descr="E345C989-7C99-4382-986F-AC5A10AC7D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82023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2" descr="noaafis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4718160"/>
            <a:ext cx="650266" cy="40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5" descr="usgs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5314" y="4127666"/>
            <a:ext cx="868752" cy="323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8" descr="FGCLRL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7568" y="1711787"/>
            <a:ext cx="528170" cy="60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0" y="1711787"/>
            <a:ext cx="1056339" cy="337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935" y="2785507"/>
            <a:ext cx="597807" cy="437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1064" y="3315116"/>
            <a:ext cx="593617" cy="593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0869" y="2209800"/>
            <a:ext cx="772390" cy="35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3525" y="4081266"/>
            <a:ext cx="547033" cy="561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5698" y="4837084"/>
            <a:ext cx="566328" cy="568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8628" y="1880446"/>
            <a:ext cx="563974" cy="546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0007" y="2514600"/>
            <a:ext cx="818925" cy="541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FS shield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632" y="3352800"/>
            <a:ext cx="506168" cy="556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8"/>
          <p:cNvSpPr/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6F89F7"/>
              </a:buClr>
              <a:buFont typeface="Wingdings" panose="05000000000000000000" pitchFamily="2" charset="2"/>
              <a:buBlip>
                <a:blip r:embed="rId16"/>
              </a:buBlip>
            </a:pPr>
            <a:endParaRPr lang="en-US" smtClean="0">
              <a:solidFill>
                <a:srgbClr val="40458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54" y="6488668"/>
            <a:ext cx="67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82C3CAB-5DAE-364E-A5B2-3FA4B22A277F}" type="slidenum">
              <a:rPr lang="en-US" sz="1800" smtClean="0">
                <a:solidFill>
                  <a:srgbClr val="40458C"/>
                </a:solidFill>
                <a:latin typeface="Arial"/>
              </a:rPr>
              <a:pPr algn="ctr" defTabSz="4572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3</a:t>
            </a:fld>
            <a:endParaRPr lang="en-US" sz="1800" dirty="0">
              <a:solidFill>
                <a:srgbClr val="40458C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0211" y="1371600"/>
            <a:ext cx="7597589" cy="5238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5214091"/>
            <a:ext cx="979716" cy="76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989" y="5468788"/>
            <a:ext cx="903676" cy="10844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>
            <a:spLocks noRot="1" noChangeArrowheads="1"/>
          </p:cNvSpPr>
          <p:nvPr/>
        </p:nvSpPr>
        <p:spPr bwMode="auto">
          <a:xfrm>
            <a:off x="5546136" y="5448899"/>
            <a:ext cx="2506580" cy="1104301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 anchorCtr="0"/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b="1" dirty="0" smtClean="0">
                <a:solidFill>
                  <a:srgbClr val="000099"/>
                </a:solidFill>
                <a:latin typeface="Candara" pitchFamily="34" charset="0"/>
              </a:rPr>
              <a:t>&gt;60 agencies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b="1" dirty="0" smtClean="0">
                <a:solidFill>
                  <a:srgbClr val="000099"/>
                </a:solidFill>
                <a:latin typeface="Candara" pitchFamily="34" charset="0"/>
              </a:rPr>
              <a:t>$10,000,000</a:t>
            </a:r>
          </a:p>
        </p:txBody>
      </p:sp>
      <p:pic>
        <p:nvPicPr>
          <p:cNvPr id="26" name="Picture 52"/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-3"/>
          <a:stretch/>
        </p:blipFill>
        <p:spPr bwMode="auto">
          <a:xfrm>
            <a:off x="918713" y="4364067"/>
            <a:ext cx="529087" cy="671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ight Arrow 26"/>
          <p:cNvSpPr/>
          <p:nvPr/>
        </p:nvSpPr>
        <p:spPr>
          <a:xfrm rot="2512707">
            <a:off x="707587" y="4265908"/>
            <a:ext cx="422182" cy="22682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28" name="Picture 52"/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3733800"/>
            <a:ext cx="536760" cy="67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8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304800"/>
            <a:ext cx="7071741" cy="6291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1889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26" y="342900"/>
            <a:ext cx="82391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5761" y="914400"/>
            <a:ext cx="178125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6F89F7"/>
              </a:buClr>
              <a:buFont typeface="Wingdings" panose="05000000000000000000" pitchFamily="2" charset="2"/>
              <a:buNone/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p</a:t>
            </a:r>
            <a:r>
              <a:rPr lang="en-US" b="1" dirty="0" smtClean="0">
                <a:solidFill>
                  <a:srgbClr val="FFFFFF">
                    <a:lumMod val="50000"/>
                  </a:srgbClr>
                </a:solidFill>
              </a:rPr>
              <a:t>roduct</a:t>
            </a:r>
            <a:endParaRPr lang="en-US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4267200"/>
            <a:ext cx="110318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6F89F7"/>
              </a:buClr>
              <a:buFont typeface="Wingdings" panose="05000000000000000000" pitchFamily="2" charset="2"/>
              <a:buNone/>
            </a:pPr>
            <a:r>
              <a:rPr lang="en-US" b="1" dirty="0" smtClean="0">
                <a:solidFill>
                  <a:srgbClr val="FFFFFF">
                    <a:lumMod val="50000"/>
                  </a:srgbClr>
                </a:solidFill>
              </a:rPr>
              <a:t>data</a:t>
            </a:r>
            <a:endParaRPr lang="en-US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295813"/>
            <a:ext cx="126669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6F89F7"/>
              </a:buClr>
              <a:buFont typeface="Wingdings" panose="05000000000000000000" pitchFamily="2" charset="2"/>
              <a:buNone/>
            </a:pPr>
            <a:r>
              <a:rPr lang="en-US" b="1" dirty="0" smtClean="0">
                <a:solidFill>
                  <a:srgbClr val="FFFFFF">
                    <a:lumMod val="50000"/>
                  </a:srgbClr>
                </a:solidFill>
              </a:rPr>
              <a:t>ideas</a:t>
            </a:r>
            <a:endParaRPr lang="en-US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1376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Lean Startup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Use Case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3988" cy="4267200"/>
          </a:xfrm>
        </p:spPr>
        <p:txBody>
          <a:bodyPr>
            <a:normAutofit fontScale="92500" lnSpcReduction="20000"/>
          </a:bodyPr>
          <a:lstStyle/>
          <a:p>
            <a:pPr marL="463550" indent="-463550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Define use cases that respond to societal needs and cover broad range of water resources issues</a:t>
            </a:r>
          </a:p>
          <a:p>
            <a:pPr marL="463550" indent="-463550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Identify critical data inputs — focus on these first</a:t>
            </a:r>
          </a:p>
          <a:p>
            <a:pPr marL="463550" indent="-463550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Our emphasis is on the data, not the full solution</a:t>
            </a:r>
          </a:p>
          <a:p>
            <a:pPr marL="463550" indent="-463550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Measure and learn — like steering a car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Subcommittee on Spatial Water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6"/>
          <p:cNvSpPr txBox="1">
            <a:spLocks/>
          </p:cNvSpPr>
          <p:nvPr/>
        </p:nvSpPr>
        <p:spPr bwMode="auto">
          <a:xfrm>
            <a:off x="228600" y="180007"/>
            <a:ext cx="8229600" cy="58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b="1" dirty="0" smtClean="0">
                <a:solidFill>
                  <a:srgbClr val="40458C"/>
                </a:solidFill>
                <a:uFill>
                  <a:solidFill>
                    <a:srgbClr val="FFFFFF"/>
                  </a:solidFill>
                </a:uFill>
              </a:rPr>
              <a:t>OWDI Working Groups</a:t>
            </a:r>
            <a:endParaRPr lang="en-US" sz="3600" b="1" dirty="0">
              <a:solidFill>
                <a:srgbClr val="40458C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914400"/>
            <a:ext cx="1905000" cy="1371600"/>
          </a:xfrm>
          <a:prstGeom prst="roundRect">
            <a:avLst>
              <a:gd name="adj" fmla="val 1000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ound Same Side Corner Rectangle 4"/>
          <p:cNvSpPr/>
          <p:nvPr/>
        </p:nvSpPr>
        <p:spPr>
          <a:xfrm rot="10800000">
            <a:off x="2590800" y="838200"/>
            <a:ext cx="2081688" cy="2598419"/>
          </a:xfrm>
          <a:prstGeom prst="round2SameRect">
            <a:avLst>
              <a:gd name="adj1" fmla="val 10500"/>
              <a:gd name="adj2" fmla="val 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ounded Rectangle 6"/>
          <p:cNvSpPr/>
          <p:nvPr/>
        </p:nvSpPr>
        <p:spPr>
          <a:xfrm>
            <a:off x="533400" y="2590800"/>
            <a:ext cx="1905000" cy="1447800"/>
          </a:xfrm>
          <a:prstGeom prst="roundRect">
            <a:avLst>
              <a:gd name="adj" fmla="val 10000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ound Same Side Corner Rectangle 8"/>
          <p:cNvSpPr/>
          <p:nvPr/>
        </p:nvSpPr>
        <p:spPr>
          <a:xfrm rot="10800000">
            <a:off x="2807249" y="2735573"/>
            <a:ext cx="2081688" cy="2598419"/>
          </a:xfrm>
          <a:prstGeom prst="round2SameRect">
            <a:avLst>
              <a:gd name="adj1" fmla="val 10500"/>
              <a:gd name="adj2" fmla="val 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ound Same Side Corner Rectangle 5"/>
          <p:cNvSpPr/>
          <p:nvPr/>
        </p:nvSpPr>
        <p:spPr>
          <a:xfrm>
            <a:off x="2590800" y="2438400"/>
            <a:ext cx="2209800" cy="1447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5128" tIns="135128" rIns="135128" bIns="135128" numCol="1" spcCol="1270" anchor="t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u="sng" kern="1200" dirty="0" smtClean="0">
                <a:solidFill>
                  <a:srgbClr val="40458C"/>
                </a:solidFill>
              </a:rPr>
              <a:t>Work Group 2:</a:t>
            </a:r>
          </a:p>
          <a:p>
            <a:pPr lvl="0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 smtClean="0">
                <a:solidFill>
                  <a:srgbClr val="40458C"/>
                </a:solidFill>
              </a:rPr>
              <a:t>Drought </a:t>
            </a:r>
            <a:br>
              <a:rPr lang="en-US" sz="1800" kern="1200" dirty="0" smtClean="0">
                <a:solidFill>
                  <a:srgbClr val="40458C"/>
                </a:solidFill>
              </a:rPr>
            </a:br>
            <a:r>
              <a:rPr lang="en-US" sz="1800" kern="1200" dirty="0" smtClean="0">
                <a:solidFill>
                  <a:srgbClr val="40458C"/>
                </a:solidFill>
              </a:rPr>
              <a:t>Decision Support System</a:t>
            </a:r>
            <a:endParaRPr lang="en-US" sz="1800" kern="1200" dirty="0">
              <a:solidFill>
                <a:srgbClr val="40458C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" y="4343400"/>
            <a:ext cx="1905000" cy="1371600"/>
          </a:xfrm>
          <a:prstGeom prst="roundRect">
            <a:avLst>
              <a:gd name="adj" fmla="val 10000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ound Same Side Corner Rectangle 12"/>
          <p:cNvSpPr/>
          <p:nvPr/>
        </p:nvSpPr>
        <p:spPr>
          <a:xfrm rot="10800000">
            <a:off x="6019800" y="4288911"/>
            <a:ext cx="2081688" cy="2598419"/>
          </a:xfrm>
          <a:prstGeom prst="round2SameRect">
            <a:avLst>
              <a:gd name="adj1" fmla="val 10500"/>
              <a:gd name="adj2" fmla="val 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ound Same Side Corner Rectangle 5"/>
          <p:cNvSpPr/>
          <p:nvPr/>
        </p:nvSpPr>
        <p:spPr>
          <a:xfrm>
            <a:off x="2590800" y="4323600"/>
            <a:ext cx="2209800" cy="2534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5128" tIns="135128" rIns="135128" bIns="135128" numCol="1" spcCol="1270" anchor="t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b="1" u="sng" kern="1200" dirty="0" smtClean="0">
                <a:solidFill>
                  <a:srgbClr val="40458C"/>
                </a:solidFill>
              </a:rPr>
              <a:t>Work Group 3:</a:t>
            </a:r>
          </a:p>
          <a:p>
            <a:pPr lvl="0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 smtClean="0">
                <a:solidFill>
                  <a:srgbClr val="40458C"/>
                </a:solidFill>
              </a:rPr>
              <a:t>Spill Response Tool</a:t>
            </a:r>
          </a:p>
        </p:txBody>
      </p:sp>
      <p:sp>
        <p:nvSpPr>
          <p:cNvPr id="6" name="Round Same Side Corner Rectangle 5"/>
          <p:cNvSpPr/>
          <p:nvPr/>
        </p:nvSpPr>
        <p:spPr>
          <a:xfrm>
            <a:off x="2590800" y="762000"/>
            <a:ext cx="2209800" cy="1371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5128" tIns="135128" rIns="135128" bIns="135128" numCol="1" spcCol="1270" anchor="t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u="sng" kern="1200" dirty="0" smtClean="0">
                <a:solidFill>
                  <a:srgbClr val="40458C"/>
                </a:solidFill>
              </a:rPr>
              <a:t>Work Group 1:</a:t>
            </a:r>
          </a:p>
          <a:p>
            <a:pPr lvl="0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 smtClean="0">
                <a:solidFill>
                  <a:srgbClr val="40458C"/>
                </a:solidFill>
              </a:rPr>
              <a:t>National Flood Interoperability Experiment</a:t>
            </a:r>
            <a:endParaRPr lang="en-US" sz="1800" kern="1200" dirty="0">
              <a:solidFill>
                <a:srgbClr val="40458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914400"/>
            <a:ext cx="4114800" cy="142192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600" dirty="0" smtClean="0"/>
              <a:t>Identify flood data including stream-flow observations, forecasts and impacts</a:t>
            </a:r>
          </a:p>
          <a:p>
            <a:pPr marL="285750" indent="-285750"/>
            <a:r>
              <a:rPr lang="en-US" sz="1600" dirty="0" smtClean="0"/>
              <a:t>Developing </a:t>
            </a:r>
            <a:r>
              <a:rPr lang="en-US" sz="1600" i="1" dirty="0" smtClean="0"/>
              <a:t>Hydrofabric* v 0.1 </a:t>
            </a:r>
            <a:r>
              <a:rPr lang="en-US" sz="1600" dirty="0" smtClean="0"/>
              <a:t>and exploring data conflation </a:t>
            </a:r>
          </a:p>
          <a:p>
            <a:pPr marL="282575">
              <a:buNone/>
            </a:pPr>
            <a:r>
              <a:rPr lang="en-US" sz="1400" dirty="0" smtClean="0"/>
              <a:t>*Supported by 3 sub-teams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24400" y="2590800"/>
            <a:ext cx="4191000" cy="137268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600" dirty="0" smtClean="0"/>
              <a:t>Identify water resources data including natural flow, reservoir storage and drought impacts</a:t>
            </a:r>
          </a:p>
          <a:p>
            <a:pPr marL="285750" indent="-285750"/>
            <a:r>
              <a:rPr lang="en-US" sz="1600" dirty="0" smtClean="0"/>
              <a:t>Explore visualization of drought in Lower Colorado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4343400"/>
            <a:ext cx="4191000" cy="137268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600" dirty="0" smtClean="0"/>
              <a:t>Identify water quality data including potential points sources and impacts</a:t>
            </a:r>
          </a:p>
          <a:p>
            <a:pPr marL="285750" indent="-285750"/>
            <a:r>
              <a:rPr lang="en-US" sz="1600" dirty="0" smtClean="0"/>
              <a:t>Exploring requirements for new/additional data (e.g. velocity forecasts and reservoir residence times)</a:t>
            </a:r>
          </a:p>
        </p:txBody>
      </p:sp>
    </p:spTree>
    <p:extLst>
      <p:ext uri="{BB962C8B-B14F-4D97-AF65-F5344CB8AC3E}">
        <p14:creationId xmlns:p14="http://schemas.microsoft.com/office/powerpoint/2010/main" val="19506696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Data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NHDPlus</a:t>
            </a:r>
            <a:r>
              <a:rPr lang="en-US" dirty="0" smtClean="0"/>
              <a:t> V2.1</a:t>
            </a:r>
          </a:p>
          <a:p>
            <a:pPr lvl="1"/>
            <a:r>
              <a:rPr lang="en-US" dirty="0" smtClean="0"/>
              <a:t>National in single file geodatabase</a:t>
            </a:r>
          </a:p>
          <a:p>
            <a:pPr lvl="1"/>
            <a:r>
              <a:rPr lang="en-US" dirty="0" err="1" smtClean="0"/>
              <a:t>Denormalized</a:t>
            </a:r>
            <a:r>
              <a:rPr lang="en-US" dirty="0" smtClean="0"/>
              <a:t> (flattened) data model</a:t>
            </a:r>
          </a:p>
          <a:p>
            <a:pPr lvl="1"/>
            <a:r>
              <a:rPr lang="en-US" dirty="0" smtClean="0"/>
              <a:t>Available for download and as services</a:t>
            </a:r>
          </a:p>
          <a:p>
            <a:r>
              <a:rPr lang="en-US" dirty="0" smtClean="0"/>
              <a:t>Sites indexed to </a:t>
            </a:r>
            <a:r>
              <a:rPr lang="en-US" dirty="0" err="1" smtClean="0"/>
              <a:t>NHDPlus</a:t>
            </a:r>
            <a:r>
              <a:rPr lang="en-US" dirty="0" smtClean="0"/>
              <a:t> V2.1 network</a:t>
            </a:r>
          </a:p>
          <a:p>
            <a:pPr lvl="1"/>
            <a:r>
              <a:rPr lang="en-US" dirty="0" smtClean="0"/>
              <a:t>Gages, NWS river forecast points</a:t>
            </a:r>
          </a:p>
          <a:p>
            <a:pPr lvl="1"/>
            <a:r>
              <a:rPr lang="en-US" dirty="0" smtClean="0"/>
              <a:t>Dams</a:t>
            </a:r>
          </a:p>
          <a:p>
            <a:pPr lvl="1"/>
            <a:r>
              <a:rPr lang="en-US" dirty="0" smtClean="0"/>
              <a:t>Large diversions and return flows</a:t>
            </a:r>
          </a:p>
          <a:p>
            <a:pPr lvl="1"/>
            <a:r>
              <a:rPr lang="en-US" dirty="0" smtClean="0"/>
              <a:t>…and many others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5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Status: </a:t>
            </a:r>
            <a:r>
              <a:rPr lang="en-US" dirty="0" smtClean="0"/>
              <a:t>Water Data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NWS forecasts and NWIS data as WML2</a:t>
            </a:r>
          </a:p>
          <a:p>
            <a:r>
              <a:rPr lang="en-US" dirty="0" smtClean="0"/>
              <a:t>Robust serving capacity is necessary</a:t>
            </a:r>
          </a:p>
          <a:p>
            <a:r>
              <a:rPr lang="en-US" dirty="0" smtClean="0"/>
              <a:t>Slow services aren’t used</a:t>
            </a:r>
          </a:p>
          <a:p>
            <a:r>
              <a:rPr lang="en-US" dirty="0" smtClean="0"/>
              <a:t>Measurement of service usage is key</a:t>
            </a:r>
          </a:p>
          <a:p>
            <a:r>
              <a:rPr lang="en-US" dirty="0" smtClean="0"/>
              <a:t>Repackaged seamless </a:t>
            </a:r>
            <a:r>
              <a:rPr lang="en-US" dirty="0" err="1" smtClean="0"/>
              <a:t>NHDPlus</a:t>
            </a:r>
            <a:r>
              <a:rPr lang="en-US" dirty="0" smtClean="0"/>
              <a:t> data for download—useful variation</a:t>
            </a:r>
          </a:p>
          <a:p>
            <a:r>
              <a:rPr lang="en-US" dirty="0" smtClean="0"/>
              <a:t>Metadata, sensor calibration info </a:t>
            </a:r>
          </a:p>
          <a:p>
            <a:r>
              <a:rPr lang="en-US" dirty="0" smtClean="0"/>
              <a:t>Machine readable ontologies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7_FGDC">
  <a:themeElements>
    <a:clrScheme name="FGDC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FG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GDC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DC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DC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DC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DC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DC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DC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DC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SWD_Template.potx" id="{BBAE4377-5F95-4F0E-AB5C-A756F6A8C4AE}" vid="{6085AE50-7386-4A43-BD1F-6183BDCA560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9378</TotalTime>
  <Words>715</Words>
  <Application>Microsoft Office PowerPoint</Application>
  <PresentationFormat>On-screen Show (4:3)</PresentationFormat>
  <Paragraphs>118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7_FGDC</vt:lpstr>
      <vt:lpstr>NHDPlus Support of the Open Water Data Initiative</vt:lpstr>
      <vt:lpstr>OWDI as a Challenge</vt:lpstr>
      <vt:lpstr>PowerPoint Presentation</vt:lpstr>
      <vt:lpstr>PowerPoint Presentation</vt:lpstr>
      <vt:lpstr>PowerPoint Presentation</vt:lpstr>
      <vt:lpstr>Use Case Concepts</vt:lpstr>
      <vt:lpstr>PowerPoint Presentation</vt:lpstr>
      <vt:lpstr>Common Data Needs</vt:lpstr>
      <vt:lpstr>Status: Water Data as a Service</vt:lpstr>
      <vt:lpstr>Status: Enriching Water Data</vt:lpstr>
      <vt:lpstr>Status: Water Data and Tools Marketplace (Community)</vt:lpstr>
      <vt:lpstr>OWDI Examples:</vt:lpstr>
      <vt:lpstr>PowerPoint Presentation</vt:lpstr>
      <vt:lpstr>PowerPoint Presentation</vt:lpstr>
      <vt:lpstr>PowerPoint Presentation</vt:lpstr>
      <vt:lpstr>For more information:</vt:lpstr>
    </vt:vector>
  </TitlesOfParts>
  <Company>U.S. Geological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Water Data Initiative</dc:title>
  <dc:creator>Rea, Alan H.</dc:creator>
  <cp:lastModifiedBy>Rea, Alan H.</cp:lastModifiedBy>
  <cp:revision>170</cp:revision>
  <cp:lastPrinted>2014-06-26T15:09:24Z</cp:lastPrinted>
  <dcterms:created xsi:type="dcterms:W3CDTF">2014-09-13T00:03:20Z</dcterms:created>
  <dcterms:modified xsi:type="dcterms:W3CDTF">2015-07-21T05:49:39Z</dcterms:modified>
</cp:coreProperties>
</file>