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  <p:sldMasterId id="2147483662" r:id="rId2"/>
  </p:sldMasterIdLst>
  <p:notesMasterIdLst>
    <p:notesMasterId r:id="rId15"/>
  </p:notesMasterIdLst>
  <p:sldIdLst>
    <p:sldId id="256" r:id="rId3"/>
    <p:sldId id="321" r:id="rId4"/>
    <p:sldId id="319" r:id="rId5"/>
    <p:sldId id="320" r:id="rId6"/>
    <p:sldId id="283" r:id="rId7"/>
    <p:sldId id="258" r:id="rId8"/>
    <p:sldId id="289" r:id="rId9"/>
    <p:sldId id="285" r:id="rId10"/>
    <p:sldId id="303" r:id="rId11"/>
    <p:sldId id="315" r:id="rId12"/>
    <p:sldId id="316" r:id="rId13"/>
    <p:sldId id="317" r:id="rId14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38BFC836-0BF4-447C-A8EA-CF443DF61077}">
  <a:tblStyle styleId="{38BFC836-0BF4-447C-A8EA-CF443DF61077}" styleName="Table_0"/>
  <a:tblStyle styleId="{C835AB33-D095-43AC-82FD-D73748115E42}" styleName="Table_1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E87425FA-2E30-40D0-AECF-8895BF2E218A}" styleName="Table_2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36E11E49-F71F-46F6-86D7-991FDBB57365}" styleName="Table_3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B3F70C6B-D49F-4AB3-8D4C-C31542204DEC}" styleName="Table_4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37" autoAdjust="0"/>
  </p:normalViewPr>
  <p:slideViewPr>
    <p:cSldViewPr>
      <p:cViewPr varScale="1">
        <p:scale>
          <a:sx n="86" d="100"/>
          <a:sy n="86" d="100"/>
        </p:scale>
        <p:origin x="-149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089944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Shape 13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9" name="Shape 12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80" name="Shape 12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81" name="Shape 128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</a:t>
            </a:r>
            <a:r>
              <a:rPr lang="en-US" baseline="0" dirty="0" smtClean="0"/>
              <a:t> it is difficult to reference sites of interest that are on tributaries not represented in the stream network being used. Therefore a site on one of the green or blue streams would be difficult to reference to the red RF-1 streams. </a:t>
            </a:r>
            <a:r>
              <a:rPr lang="en-US" dirty="0">
                <a:latin typeface="Times New Roman" pitchFamily="18" charset="0"/>
              </a:rPr>
              <a:t>This is why it is better to reference things to the most detailed network available, then use generalization rules to determine how to represent the things being referenced if a more general network is desired.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182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Shape 4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95" name="Shape 4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80 % of DOI respondents to the TNM Baseline survey said that High-res NHDPlus would be useful or very useful.</a:t>
            </a:r>
          </a:p>
        </p:txBody>
      </p:sp>
      <p:sp>
        <p:nvSpPr>
          <p:cNvPr id="496" name="Shape 49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1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2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3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4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5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6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7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8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68" name="Shape 5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69" name="Shape 56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1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2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3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4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5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6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7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8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Shape 5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0" name="Shape 5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21" name="Shape 52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1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2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3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4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5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6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7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8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Shape 111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18" name="Shape 1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Shape 12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66" name="Shape 12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7" name="Shape 126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Shape 12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73" name="Shape 12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74" name="Shape 127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1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2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3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4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5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6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7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8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4800600" y="5562598"/>
            <a:ext cx="4038599" cy="748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300"/>
              </a:spcBef>
              <a:buClr>
                <a:srgbClr val="493A13"/>
              </a:buClr>
              <a:buFont typeface="Noto Symbol"/>
              <a:buNone/>
              <a:defRPr/>
            </a:lvl1pPr>
            <a:lvl2pPr marL="457200" marR="0" indent="0" algn="ctr" rtl="0">
              <a:spcBef>
                <a:spcPts val="600"/>
              </a:spcBef>
              <a:buClr>
                <a:schemeClr val="accent4"/>
              </a:buClr>
              <a:buFont typeface="Noto Symbol"/>
              <a:buNone/>
              <a:defRPr/>
            </a:lvl2pPr>
            <a:lvl3pPr marL="914400" marR="0" indent="0" algn="ctr" rtl="0">
              <a:spcBef>
                <a:spcPts val="600"/>
              </a:spcBef>
              <a:buClr>
                <a:srgbClr val="493A13"/>
              </a:buClr>
              <a:buFont typeface="Noto Symbol"/>
              <a:buNone/>
              <a:defRPr/>
            </a:lvl3pPr>
            <a:lvl4pPr marL="1371600" marR="0" indent="0" algn="ctr" rtl="0">
              <a:spcBef>
                <a:spcPts val="600"/>
              </a:spcBef>
              <a:buClr>
                <a:schemeClr val="accent4"/>
              </a:buClr>
              <a:buFont typeface="Noto Symbol"/>
              <a:buNone/>
              <a:defRPr/>
            </a:lvl4pPr>
            <a:lvl5pPr marL="1828800" marR="0" indent="0" algn="ctr" rtl="0">
              <a:spcBef>
                <a:spcPts val="600"/>
              </a:spcBef>
              <a:buClr>
                <a:srgbClr val="493A13"/>
              </a:buClr>
              <a:buFont typeface="Noto Symbol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4800600" y="6425639"/>
            <a:ext cx="12326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6311153" y="6425639"/>
            <a:ext cx="26178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/>
          <p:nvPr/>
        </p:nvSpPr>
        <p:spPr>
          <a:xfrm>
            <a:off x="282575" y="228600"/>
            <a:ext cx="4235400" cy="4188000"/>
          </a:xfrm>
          <a:prstGeom prst="rect">
            <a:avLst/>
          </a:prstGeom>
          <a:solidFill>
            <a:srgbClr val="006F4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" name="Shape 23"/>
          <p:cNvSpPr/>
          <p:nvPr/>
        </p:nvSpPr>
        <p:spPr>
          <a:xfrm>
            <a:off x="6802438" y="228600"/>
            <a:ext cx="2057400" cy="2039100"/>
          </a:xfrm>
          <a:prstGeom prst="rect">
            <a:avLst/>
          </a:prstGeom>
          <a:solidFill>
            <a:srgbClr val="006F4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" name="Shape 24"/>
          <p:cNvSpPr/>
          <p:nvPr/>
        </p:nvSpPr>
        <p:spPr>
          <a:xfrm>
            <a:off x="4624387" y="2377440"/>
            <a:ext cx="2057400" cy="2039100"/>
          </a:xfrm>
          <a:prstGeom prst="rect">
            <a:avLst/>
          </a:prstGeom>
          <a:solidFill>
            <a:srgbClr val="5395B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424891" y="174811"/>
            <a:ext cx="413399" cy="166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5400" b="1" i="0" u="none" strike="noStrike" cap="none" baseline="0">
                <a:solidFill>
                  <a:srgbClr val="1C5B2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</a:p>
        </p:txBody>
      </p:sp>
      <p:sp>
        <p:nvSpPr>
          <p:cNvPr id="26" name="Shape 26"/>
          <p:cNvSpPr/>
          <p:nvPr/>
        </p:nvSpPr>
        <p:spPr>
          <a:xfrm>
            <a:off x="282575" y="6633439"/>
            <a:ext cx="1310699" cy="125700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7" name="Shape 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22634" y="6172200"/>
            <a:ext cx="3132000" cy="2348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Shape 28"/>
          <p:cNvPicPr preferRelativeResize="0"/>
          <p:nvPr/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5463591" y="0"/>
            <a:ext cx="3680399" cy="3771299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Shape 29"/>
          <p:cNvSpPr/>
          <p:nvPr/>
        </p:nvSpPr>
        <p:spPr>
          <a:xfrm>
            <a:off x="4620032" y="228600"/>
            <a:ext cx="2057400" cy="20391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" name="Shape 30"/>
          <p:cNvSpPr/>
          <p:nvPr/>
        </p:nvSpPr>
        <p:spPr>
          <a:xfrm>
            <a:off x="6798082" y="2377440"/>
            <a:ext cx="2057400" cy="20391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" name="Shape 31"/>
          <p:cNvSpPr/>
          <p:nvPr/>
        </p:nvSpPr>
        <p:spPr>
          <a:xfrm>
            <a:off x="4620032" y="2377440"/>
            <a:ext cx="2057400" cy="2039100"/>
          </a:xfrm>
          <a:prstGeom prst="rect">
            <a:avLst/>
          </a:prstGeom>
          <a:blipFill rotWithShape="1">
            <a:blip r:embed="rId6">
              <a:alphaModFix amt="73000"/>
            </a:blip>
            <a:stretch>
              <a:fillRect/>
            </a:stretch>
          </a:blip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" name="Shape 32"/>
          <p:cNvSpPr txBox="1">
            <a:spLocks noGrp="1"/>
          </p:cNvSpPr>
          <p:nvPr>
            <p:ph type="ctrTitle"/>
          </p:nvPr>
        </p:nvSpPr>
        <p:spPr>
          <a:xfrm>
            <a:off x="365621" y="1591732"/>
            <a:ext cx="4038599" cy="264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buClr>
                <a:srgbClr val="FFFFFF"/>
              </a:buClr>
              <a:buFont typeface="Arial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pic>
        <p:nvPicPr>
          <p:cNvPr id="33" name="Shape 3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2490" y="6256339"/>
            <a:ext cx="1371599" cy="50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, Alt.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8166846" y="282573"/>
            <a:ext cx="685799" cy="1600199"/>
          </a:xfrm>
          <a:prstGeom prst="rect">
            <a:avLst/>
          </a:prstGeom>
          <a:solidFill>
            <a:srgbClr val="006F4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98474" y="134470"/>
            <a:ext cx="7556400" cy="99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98474" y="1981200"/>
            <a:ext cx="7556400" cy="414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6795246" y="6423585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201706" y="6423585"/>
            <a:ext cx="61229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/>
          <p:nvPr/>
        </p:nvSpPr>
        <p:spPr>
          <a:xfrm>
            <a:off x="223185" y="228600"/>
            <a:ext cx="260999" cy="1107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 b="1" i="0" u="none" strike="noStrike" cap="none" baseline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98518" y="1129553"/>
            <a:ext cx="7559100" cy="774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rgbClr val="493A13"/>
              </a:buClr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Times New Roman"/>
              <a:buNone/>
              <a:defRPr/>
            </a:lvl2pPr>
            <a:lvl3pPr marL="914400" indent="0" rtl="0">
              <a:spcBef>
                <a:spcPts val="0"/>
              </a:spcBef>
              <a:buFont typeface="Times New Roman"/>
              <a:buNone/>
              <a:defRPr/>
            </a:lvl3pPr>
            <a:lvl4pPr marL="1371600" indent="0" rtl="0">
              <a:spcBef>
                <a:spcPts val="0"/>
              </a:spcBef>
              <a:buFont typeface="Times New Roman"/>
              <a:buNone/>
              <a:defRPr/>
            </a:lvl4pPr>
            <a:lvl5pPr marL="1828800" indent="0" rtl="0">
              <a:spcBef>
                <a:spcPts val="0"/>
              </a:spcBef>
              <a:buFont typeface="Times New Roman"/>
              <a:buNone/>
              <a:defRPr/>
            </a:lvl5pPr>
            <a:lvl6pPr marL="2286000" indent="0" rtl="0">
              <a:spcBef>
                <a:spcPts val="0"/>
              </a:spcBef>
              <a:buFont typeface="Times New Roman"/>
              <a:buNone/>
              <a:defRPr/>
            </a:lvl6pPr>
            <a:lvl7pPr marL="2743200" indent="0" rtl="0">
              <a:spcBef>
                <a:spcPts val="0"/>
              </a:spcBef>
              <a:buFont typeface="Times New Roman"/>
              <a:buNone/>
              <a:defRPr/>
            </a:lvl7pPr>
            <a:lvl8pPr marL="3200400" indent="0" rtl="0">
              <a:spcBef>
                <a:spcPts val="0"/>
              </a:spcBef>
              <a:buFont typeface="Times New Roman"/>
              <a:buNone/>
              <a:defRPr/>
            </a:lvl8pPr>
            <a:lvl9pPr marL="3657600" indent="0" rtl="0">
              <a:spcBef>
                <a:spcPts val="0"/>
              </a:spcBef>
              <a:buFont typeface="Times New Roman"/>
              <a:buNone/>
              <a:defRPr/>
            </a:lvl9pPr>
          </a:lstStyle>
          <a:p>
            <a:endParaRPr/>
          </a:p>
        </p:txBody>
      </p:sp>
      <p:sp>
        <p:nvSpPr>
          <p:cNvPr id="42" name="Shape 42"/>
          <p:cNvSpPr txBox="1"/>
          <p:nvPr/>
        </p:nvSpPr>
        <p:spPr>
          <a:xfrm>
            <a:off x="8178792" y="282573"/>
            <a:ext cx="673800" cy="369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0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800" b="0" i="0" u="none" strike="noStrike" cap="none" baseline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381000" y="1371600"/>
            <a:ext cx="83057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20650" algn="l" rtl="0">
              <a:spcBef>
                <a:spcPts val="560"/>
              </a:spcBef>
              <a:spcAft>
                <a:spcPts val="0"/>
              </a:spcAft>
              <a:buClr>
                <a:srgbClr val="FAFD00"/>
              </a:buClr>
              <a:buFont typeface="Arial"/>
              <a:buChar char="▪"/>
              <a:defRPr/>
            </a:lvl1pPr>
            <a:lvl2pPr marL="742950" indent="-95250" algn="l" rtl="0">
              <a:spcBef>
                <a:spcPts val="480"/>
              </a:spcBef>
              <a:spcAft>
                <a:spcPts val="0"/>
              </a:spcAft>
              <a:buClr>
                <a:srgbClr val="FAFD00"/>
              </a:buClr>
              <a:buFont typeface="Arial"/>
              <a:buChar char="▪"/>
              <a:defRPr/>
            </a:lvl2pPr>
            <a:lvl3pPr marL="1143000" indent="-69850" algn="l" rtl="0">
              <a:spcBef>
                <a:spcPts val="400"/>
              </a:spcBef>
              <a:spcAft>
                <a:spcPts val="0"/>
              </a:spcAft>
              <a:buClr>
                <a:srgbClr val="FAFD00"/>
              </a:buClr>
              <a:buFont typeface="Arial"/>
              <a:buChar char="▪"/>
              <a:defRPr/>
            </a:lvl3pPr>
            <a:lvl4pPr marL="1600200" indent="-85725" algn="l" rtl="0">
              <a:spcBef>
                <a:spcPts val="360"/>
              </a:spcBef>
              <a:spcAft>
                <a:spcPts val="0"/>
              </a:spcAft>
              <a:buClr>
                <a:srgbClr val="FAFD00"/>
              </a:buClr>
              <a:buFont typeface="Arial"/>
              <a:buChar char="▪"/>
              <a:defRPr/>
            </a:lvl4pPr>
            <a:lvl5pPr marL="2057400" indent="-85725" algn="l" rtl="0">
              <a:spcBef>
                <a:spcPts val="360"/>
              </a:spcBef>
              <a:spcAft>
                <a:spcPts val="0"/>
              </a:spcAft>
              <a:buClr>
                <a:srgbClr val="FAFD00"/>
              </a:buClr>
              <a:buFont typeface="Arial"/>
              <a:buChar char="▪"/>
              <a:defRPr/>
            </a:lvl5pPr>
            <a:lvl6pPr marL="2514600" indent="-85725" algn="l" rtl="0">
              <a:spcBef>
                <a:spcPts val="360"/>
              </a:spcBef>
              <a:spcAft>
                <a:spcPts val="0"/>
              </a:spcAft>
              <a:buClr>
                <a:srgbClr val="FAFD00"/>
              </a:buClr>
              <a:buFont typeface="Arial"/>
              <a:buChar char="▪"/>
              <a:defRPr/>
            </a:lvl6pPr>
            <a:lvl7pPr marL="2971800" indent="-85725" algn="l" rtl="0">
              <a:spcBef>
                <a:spcPts val="360"/>
              </a:spcBef>
              <a:spcAft>
                <a:spcPts val="0"/>
              </a:spcAft>
              <a:buClr>
                <a:srgbClr val="FAFD00"/>
              </a:buClr>
              <a:buFont typeface="Arial"/>
              <a:buChar char="▪"/>
              <a:defRPr/>
            </a:lvl7pPr>
            <a:lvl8pPr marL="3429000" indent="-85725" algn="l" rtl="0">
              <a:spcBef>
                <a:spcPts val="360"/>
              </a:spcBef>
              <a:spcAft>
                <a:spcPts val="0"/>
              </a:spcAft>
              <a:buClr>
                <a:srgbClr val="FAFD00"/>
              </a:buClr>
              <a:buFont typeface="Arial"/>
              <a:buChar char="▪"/>
              <a:defRPr/>
            </a:lvl8pPr>
            <a:lvl9pPr marL="3886200" indent="-85725" algn="l" rtl="0">
              <a:spcBef>
                <a:spcPts val="360"/>
              </a:spcBef>
              <a:spcAft>
                <a:spcPts val="0"/>
              </a:spcAft>
              <a:buClr>
                <a:srgbClr val="FAFD00"/>
              </a:buClr>
              <a:buFont typeface="Arial"/>
              <a:buChar char="▪"/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6800850" y="6369050"/>
            <a:ext cx="2133599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800850" y="6369050"/>
            <a:ext cx="2133599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>
            <a:off x="-9525" y="-7937"/>
            <a:ext cx="9163050" cy="1041401"/>
          </a:xfrm>
          <a:custGeom>
            <a:avLst/>
            <a:gdLst/>
            <a:ahLst/>
            <a:cxnLst/>
            <a:rect l="0" t="0" r="0" b="0"/>
            <a:pathLst>
              <a:path w="5772" h="656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1476AB">
                  <a:alpha val="44705"/>
                </a:srgbClr>
              </a:gs>
              <a:gs pos="100000">
                <a:srgbClr val="0CE0EC">
                  <a:alpha val="54901"/>
                </a:srgbClr>
              </a:gs>
            </a:gsLst>
            <a:lin ang="5400012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Shape 51"/>
          <p:cNvSpPr/>
          <p:nvPr/>
        </p:nvSpPr>
        <p:spPr>
          <a:xfrm>
            <a:off x="4381500" y="-7937"/>
            <a:ext cx="4762500" cy="638176"/>
          </a:xfrm>
          <a:custGeom>
            <a:avLst/>
            <a:gdLst/>
            <a:ahLst/>
            <a:cxnLst/>
            <a:rect l="0" t="0" r="0" b="0"/>
            <a:pathLst>
              <a:path w="3000" h="595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18A7B0">
                  <a:alpha val="29803"/>
                </a:srgbClr>
              </a:gs>
              <a:gs pos="80000">
                <a:srgbClr val="0993DD">
                  <a:alpha val="44705"/>
                </a:srgbClr>
              </a:gs>
              <a:gs pos="100000">
                <a:srgbClr val="0993DD">
                  <a:alpha val="44705"/>
                </a:srgbClr>
              </a:gs>
            </a:gsLst>
            <a:lin ang="5400012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2" name="Shape 52"/>
          <p:cNvGrpSpPr/>
          <p:nvPr/>
        </p:nvGrpSpPr>
        <p:grpSpPr>
          <a:xfrm>
            <a:off x="-29327" y="-14801"/>
            <a:ext cx="9198252" cy="1083761"/>
            <a:chOff x="-29322" y="-1964"/>
            <a:chExt cx="9198252" cy="1086259"/>
          </a:xfrm>
        </p:grpSpPr>
        <p:sp>
          <p:nvSpPr>
            <p:cNvPr id="53" name="Shape 53"/>
            <p:cNvSpPr/>
            <p:nvPr/>
          </p:nvSpPr>
          <p:spPr>
            <a:xfrm rot="-164305">
              <a:off x="-19045" y="216553"/>
              <a:ext cx="9163052" cy="649223"/>
            </a:xfrm>
            <a:custGeom>
              <a:avLst/>
              <a:gdLst/>
              <a:ahLst/>
              <a:cxnLst/>
              <a:rect l="0" t="0" r="0" b="0"/>
              <a:pathLst>
                <a:path w="5772" h="1055" extrusionOk="0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75" cap="flat" cmpd="sng">
              <a:solidFill>
                <a:srgbClr val="33B7B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Shape 54"/>
            <p:cNvSpPr/>
            <p:nvPr/>
          </p:nvSpPr>
          <p:spPr>
            <a:xfrm rot="-164306">
              <a:off x="-14309" y="290005"/>
              <a:ext cx="9175809" cy="530352"/>
            </a:xfrm>
            <a:custGeom>
              <a:avLst/>
              <a:gdLst/>
              <a:ahLst/>
              <a:cxnLst/>
              <a:rect l="0" t="0" r="0" b="0"/>
              <a:pathLst>
                <a:path w="5766" h="854" extrusionOk="0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530352" y="1316736"/>
            <a:ext cx="7772400" cy="1362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rgbClr val="54EEC5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530352" y="2704664"/>
            <a:ext cx="7772400" cy="150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2pPr>
            <a:lvl3pPr rtl="0"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3pPr>
            <a:lvl4pPr rtl="0"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4pPr>
            <a:lvl5pPr rtl="0"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subTitle" idx="1"/>
          </p:nvPr>
        </p:nvSpPr>
        <p:spPr>
          <a:xfrm>
            <a:off x="4800600" y="5562598"/>
            <a:ext cx="4038599" cy="748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300"/>
              </a:spcBef>
              <a:buClr>
                <a:srgbClr val="493A13"/>
              </a:buClr>
              <a:buFont typeface="Noto Symbol"/>
              <a:buNone/>
              <a:defRPr/>
            </a:lvl1pPr>
            <a:lvl2pPr marL="457200" marR="0" indent="0" algn="ctr" rtl="0">
              <a:spcBef>
                <a:spcPts val="600"/>
              </a:spcBef>
              <a:buClr>
                <a:schemeClr val="accent4"/>
              </a:buClr>
              <a:buFont typeface="Noto Symbol"/>
              <a:buNone/>
              <a:defRPr/>
            </a:lvl2pPr>
            <a:lvl3pPr marL="914400" marR="0" indent="0" algn="ctr" rtl="0">
              <a:spcBef>
                <a:spcPts val="600"/>
              </a:spcBef>
              <a:buClr>
                <a:srgbClr val="493A13"/>
              </a:buClr>
              <a:buFont typeface="Noto Symbol"/>
              <a:buNone/>
              <a:defRPr/>
            </a:lvl3pPr>
            <a:lvl4pPr marL="1371600" marR="0" indent="0" algn="ctr" rtl="0">
              <a:spcBef>
                <a:spcPts val="600"/>
              </a:spcBef>
              <a:buClr>
                <a:schemeClr val="accent4"/>
              </a:buClr>
              <a:buFont typeface="Noto Symbol"/>
              <a:buNone/>
              <a:defRPr/>
            </a:lvl4pPr>
            <a:lvl5pPr marL="1828800" marR="0" indent="0" algn="ctr" rtl="0">
              <a:spcBef>
                <a:spcPts val="600"/>
              </a:spcBef>
              <a:buClr>
                <a:srgbClr val="493A13"/>
              </a:buClr>
              <a:buFont typeface="Noto Symbol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dt" idx="10"/>
          </p:nvPr>
        </p:nvSpPr>
        <p:spPr>
          <a:xfrm>
            <a:off x="4800600" y="6425639"/>
            <a:ext cx="12326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ftr" idx="11"/>
          </p:nvPr>
        </p:nvSpPr>
        <p:spPr>
          <a:xfrm>
            <a:off x="6311153" y="6425639"/>
            <a:ext cx="26178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8" name="Shape 98"/>
          <p:cNvSpPr/>
          <p:nvPr/>
        </p:nvSpPr>
        <p:spPr>
          <a:xfrm>
            <a:off x="282575" y="228600"/>
            <a:ext cx="4235400" cy="4188000"/>
          </a:xfrm>
          <a:prstGeom prst="rect">
            <a:avLst/>
          </a:prstGeom>
          <a:solidFill>
            <a:srgbClr val="006F4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9" name="Shape 99"/>
          <p:cNvSpPr/>
          <p:nvPr/>
        </p:nvSpPr>
        <p:spPr>
          <a:xfrm>
            <a:off x="6802438" y="228600"/>
            <a:ext cx="2057400" cy="2039100"/>
          </a:xfrm>
          <a:prstGeom prst="rect">
            <a:avLst/>
          </a:prstGeom>
          <a:solidFill>
            <a:srgbClr val="006F4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0" name="Shape 100"/>
          <p:cNvSpPr/>
          <p:nvPr/>
        </p:nvSpPr>
        <p:spPr>
          <a:xfrm>
            <a:off x="4624387" y="2377440"/>
            <a:ext cx="2057400" cy="2039100"/>
          </a:xfrm>
          <a:prstGeom prst="rect">
            <a:avLst/>
          </a:prstGeom>
          <a:solidFill>
            <a:srgbClr val="5395B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1" name="Shape 101"/>
          <p:cNvSpPr txBox="1"/>
          <p:nvPr/>
        </p:nvSpPr>
        <p:spPr>
          <a:xfrm>
            <a:off x="424891" y="174811"/>
            <a:ext cx="413399" cy="166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5400" b="1" i="0" u="none" strike="noStrike" cap="none" baseline="0">
                <a:solidFill>
                  <a:srgbClr val="1C5B2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</a:p>
        </p:txBody>
      </p:sp>
      <p:sp>
        <p:nvSpPr>
          <p:cNvPr id="102" name="Shape 102"/>
          <p:cNvSpPr/>
          <p:nvPr/>
        </p:nvSpPr>
        <p:spPr>
          <a:xfrm>
            <a:off x="282575" y="6633439"/>
            <a:ext cx="1310699" cy="125700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3" name="Shape 10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49450" y="5616212"/>
            <a:ext cx="3132000" cy="2348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5463591" y="0"/>
            <a:ext cx="3680399" cy="3771299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Shape 105"/>
          <p:cNvSpPr/>
          <p:nvPr/>
        </p:nvSpPr>
        <p:spPr>
          <a:xfrm>
            <a:off x="4620032" y="228600"/>
            <a:ext cx="2057400" cy="20391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6" name="Shape 106"/>
          <p:cNvSpPr/>
          <p:nvPr/>
        </p:nvSpPr>
        <p:spPr>
          <a:xfrm>
            <a:off x="6798082" y="2377440"/>
            <a:ext cx="2057400" cy="20391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4620032" y="2377440"/>
            <a:ext cx="2057400" cy="2039100"/>
          </a:xfrm>
          <a:prstGeom prst="rect">
            <a:avLst/>
          </a:prstGeom>
          <a:blipFill rotWithShape="1">
            <a:blip r:embed="rId6">
              <a:alphaModFix amt="73000"/>
            </a:blip>
            <a:stretch>
              <a:fillRect/>
            </a:stretch>
          </a:blip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8" name="Shape 108"/>
          <p:cNvSpPr txBox="1">
            <a:spLocks noGrp="1"/>
          </p:cNvSpPr>
          <p:nvPr>
            <p:ph type="ctrTitle"/>
          </p:nvPr>
        </p:nvSpPr>
        <p:spPr>
          <a:xfrm>
            <a:off x="365621" y="1591732"/>
            <a:ext cx="4038599" cy="264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buClr>
                <a:srgbClr val="FFFFFF"/>
              </a:buClr>
              <a:buFont typeface="Arial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9" name="Shape 109"/>
          <p:cNvSpPr/>
          <p:nvPr/>
        </p:nvSpPr>
        <p:spPr>
          <a:xfrm>
            <a:off x="402665" y="5676900"/>
            <a:ext cx="1371599" cy="50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8166846" y="282573"/>
            <a:ext cx="685799" cy="1600199"/>
          </a:xfrm>
          <a:prstGeom prst="rect">
            <a:avLst/>
          </a:prstGeom>
          <a:solidFill>
            <a:srgbClr val="006F4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98474" y="484093"/>
            <a:ext cx="7556400" cy="111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buClr>
                <a:srgbClr val="006F4B"/>
              </a:buClr>
              <a:buFont typeface="Arial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98474" y="1981200"/>
            <a:ext cx="7556400" cy="414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indent="-133350" algn="l" rtl="0">
              <a:spcBef>
                <a:spcPts val="2000"/>
              </a:spcBef>
              <a:buClr>
                <a:srgbClr val="493A13"/>
              </a:buClr>
              <a:buFont typeface="Noto Symbol"/>
              <a:buChar char="■"/>
              <a:defRPr/>
            </a:lvl1pPr>
            <a:lvl2pPr marL="457200" marR="0" indent="-142875" algn="l" rtl="0">
              <a:spcBef>
                <a:spcPts val="600"/>
              </a:spcBef>
              <a:buClr>
                <a:schemeClr val="accent4"/>
              </a:buClr>
              <a:buFont typeface="Noto Symbol"/>
              <a:buChar char="■"/>
              <a:defRPr/>
            </a:lvl2pPr>
            <a:lvl3pPr marL="685800" marR="0" indent="-142875" algn="l" rtl="0">
              <a:spcBef>
                <a:spcPts val="600"/>
              </a:spcBef>
              <a:buClr>
                <a:srgbClr val="493A13"/>
              </a:buClr>
              <a:buFont typeface="Noto Symbol"/>
              <a:buChar char="■"/>
              <a:defRPr/>
            </a:lvl3pPr>
            <a:lvl4pPr marL="914400" marR="0" indent="-142875" algn="l" rtl="0">
              <a:spcBef>
                <a:spcPts val="600"/>
              </a:spcBef>
              <a:buClr>
                <a:schemeClr val="accent4"/>
              </a:buClr>
              <a:buFont typeface="Noto Symbol"/>
              <a:buChar char="■"/>
              <a:defRPr/>
            </a:lvl4pPr>
            <a:lvl5pPr marL="1143000" marR="0" indent="-142875" algn="l" rtl="0">
              <a:spcBef>
                <a:spcPts val="600"/>
              </a:spcBef>
              <a:buClr>
                <a:srgbClr val="493A13"/>
              </a:buClr>
              <a:buFont typeface="Noto Symbol"/>
              <a:buChar char="■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6795246" y="6423585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201706" y="6423585"/>
            <a:ext cx="61229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pic>
        <p:nvPicPr>
          <p:cNvPr id="14" name="Shape 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455287" y="6312810"/>
            <a:ext cx="2380800" cy="178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Shape 15"/>
          <p:cNvSpPr txBox="1"/>
          <p:nvPr/>
        </p:nvSpPr>
        <p:spPr>
          <a:xfrm>
            <a:off x="223185" y="228600"/>
            <a:ext cx="260999" cy="1107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 b="1" i="0" u="none" strike="noStrike" cap="none" baseline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</a:p>
        </p:txBody>
      </p:sp>
      <p:sp>
        <p:nvSpPr>
          <p:cNvPr id="16" name="Shape 16"/>
          <p:cNvSpPr txBox="1"/>
          <p:nvPr/>
        </p:nvSpPr>
        <p:spPr>
          <a:xfrm>
            <a:off x="8166846" y="282573"/>
            <a:ext cx="685799" cy="369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800" b="0" i="0" u="none" strike="noStrike" cap="none" baseline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" name="Shape 1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84093" y="6362935"/>
            <a:ext cx="863700" cy="31889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/>
        </p:nvSpPr>
        <p:spPr>
          <a:xfrm>
            <a:off x="8166846" y="282573"/>
            <a:ext cx="685799" cy="1600199"/>
          </a:xfrm>
          <a:prstGeom prst="rect">
            <a:avLst/>
          </a:prstGeom>
          <a:solidFill>
            <a:srgbClr val="006F4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498474" y="484093"/>
            <a:ext cx="7556400" cy="111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buClr>
                <a:srgbClr val="006F4B"/>
              </a:buClr>
              <a:buFont typeface="Arial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498474" y="1981200"/>
            <a:ext cx="7556400" cy="414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indent="-133350" algn="l" rtl="0">
              <a:spcBef>
                <a:spcPts val="2000"/>
              </a:spcBef>
              <a:buClr>
                <a:srgbClr val="493A13"/>
              </a:buClr>
              <a:buFont typeface="Noto Symbol"/>
              <a:buChar char="■"/>
              <a:defRPr/>
            </a:lvl1pPr>
            <a:lvl2pPr marL="457200" marR="0" indent="-142875" algn="l" rtl="0">
              <a:spcBef>
                <a:spcPts val="600"/>
              </a:spcBef>
              <a:buClr>
                <a:schemeClr val="accent4"/>
              </a:buClr>
              <a:buFont typeface="Noto Symbol"/>
              <a:buChar char="■"/>
              <a:defRPr/>
            </a:lvl2pPr>
            <a:lvl3pPr marL="685800" marR="0" indent="-142875" algn="l" rtl="0">
              <a:spcBef>
                <a:spcPts val="600"/>
              </a:spcBef>
              <a:buClr>
                <a:srgbClr val="493A13"/>
              </a:buClr>
              <a:buFont typeface="Noto Symbol"/>
              <a:buChar char="■"/>
              <a:defRPr/>
            </a:lvl3pPr>
            <a:lvl4pPr marL="914400" marR="0" indent="-142875" algn="l" rtl="0">
              <a:spcBef>
                <a:spcPts val="600"/>
              </a:spcBef>
              <a:buClr>
                <a:schemeClr val="accent4"/>
              </a:buClr>
              <a:buFont typeface="Noto Symbol"/>
              <a:buChar char="■"/>
              <a:defRPr/>
            </a:lvl4pPr>
            <a:lvl5pPr marL="1143000" marR="0" indent="-142875" algn="l" rtl="0">
              <a:spcBef>
                <a:spcPts val="600"/>
              </a:spcBef>
              <a:buClr>
                <a:srgbClr val="493A13"/>
              </a:buClr>
              <a:buFont typeface="Noto Symbol"/>
              <a:buChar char="■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dt" idx="10"/>
          </p:nvPr>
        </p:nvSpPr>
        <p:spPr>
          <a:xfrm>
            <a:off x="6795246" y="6423585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ftr" idx="11"/>
          </p:nvPr>
        </p:nvSpPr>
        <p:spPr>
          <a:xfrm>
            <a:off x="201706" y="6423585"/>
            <a:ext cx="61229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pic>
        <p:nvPicPr>
          <p:cNvPr id="90" name="Shape 9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55287" y="6312810"/>
            <a:ext cx="2380800" cy="17856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 txBox="1"/>
          <p:nvPr/>
        </p:nvSpPr>
        <p:spPr>
          <a:xfrm>
            <a:off x="223185" y="228600"/>
            <a:ext cx="260999" cy="1107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 b="1" i="0" u="none" strike="noStrike" cap="none" baseline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</a:p>
        </p:txBody>
      </p:sp>
      <p:sp>
        <p:nvSpPr>
          <p:cNvPr id="92" name="Shape 92"/>
          <p:cNvSpPr txBox="1"/>
          <p:nvPr/>
        </p:nvSpPr>
        <p:spPr>
          <a:xfrm>
            <a:off x="8166846" y="282573"/>
            <a:ext cx="685799" cy="369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800" b="0" i="0" u="none" strike="noStrike" cap="none" baseline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3" name="Shape 9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4093" y="6362935"/>
            <a:ext cx="863700" cy="31889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  <p:sldLayoutId id="2147483659" r:id="rId2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subTitle" idx="1"/>
          </p:nvPr>
        </p:nvSpPr>
        <p:spPr>
          <a:xfrm>
            <a:off x="4800600" y="4572000"/>
            <a:ext cx="4038599" cy="20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rmAutofit fontScale="77500" lnSpcReduction="20000"/>
          </a:bodyPr>
          <a:lstStyle/>
          <a:p>
            <a:pPr lvl="0" rtl="0">
              <a:lnSpc>
                <a:spcPct val="90000"/>
              </a:lnSpc>
              <a:spcBef>
                <a:spcPts val="0"/>
              </a:spcBef>
              <a:buClr>
                <a:srgbClr val="493A13"/>
              </a:buClr>
              <a:buFont typeface="Noto Symbol"/>
              <a:buNone/>
            </a:pPr>
            <a:endParaRPr sz="1300" b="1" dirty="0">
              <a:solidFill>
                <a:srgbClr val="888888"/>
              </a:solidFill>
            </a:endParaRPr>
          </a:p>
          <a:p>
            <a:pPr lvl="0" rtl="0">
              <a:lnSpc>
                <a:spcPct val="90000"/>
              </a:lnSpc>
              <a:spcBef>
                <a:spcPts val="0"/>
              </a:spcBef>
              <a:buClr>
                <a:srgbClr val="493A13"/>
              </a:buClr>
              <a:buFont typeface="Noto Symbol"/>
              <a:buNone/>
            </a:pPr>
            <a:endParaRPr sz="1300" b="1" dirty="0">
              <a:solidFill>
                <a:srgbClr val="888888"/>
              </a:solidFill>
            </a:endParaRPr>
          </a:p>
          <a:p>
            <a:pPr lvl="0" rtl="0">
              <a:lnSpc>
                <a:spcPct val="90000"/>
              </a:lnSpc>
              <a:spcBef>
                <a:spcPts val="0"/>
              </a:spcBef>
              <a:buClr>
                <a:srgbClr val="493A13"/>
              </a:buClr>
              <a:buFont typeface="Noto Symbol"/>
              <a:buNone/>
            </a:pPr>
            <a:endParaRPr sz="1300" b="1" dirty="0">
              <a:solidFill>
                <a:srgbClr val="888888"/>
              </a:solidFill>
            </a:endParaRPr>
          </a:p>
          <a:p>
            <a:pPr lvl="0" rtl="0">
              <a:lnSpc>
                <a:spcPct val="90000"/>
              </a:lnSpc>
              <a:spcBef>
                <a:spcPts val="0"/>
              </a:spcBef>
              <a:buClr>
                <a:srgbClr val="493A13"/>
              </a:buClr>
              <a:buFont typeface="Noto Symbol"/>
              <a:buNone/>
            </a:pPr>
            <a:endParaRPr sz="1300" b="1" dirty="0">
              <a:solidFill>
                <a:srgbClr val="888888"/>
              </a:solidFill>
            </a:endParaRPr>
          </a:p>
          <a:p>
            <a:pPr lvl="0" algn="ctr" rtl="0">
              <a:spcBef>
                <a:spcPts val="560"/>
              </a:spcBef>
              <a:buClr>
                <a:srgbClr val="FAFD00"/>
              </a:buClr>
              <a:buSzPct val="25000"/>
              <a:buFont typeface="Arial"/>
              <a:buNone/>
            </a:pPr>
            <a:r>
              <a:rPr lang="en-US" sz="2400" b="1" dirty="0">
                <a:solidFill>
                  <a:schemeClr val="dk1"/>
                </a:solidFill>
                <a:latin typeface="Arial Black" panose="020B0A04020102020204" pitchFamily="34" charset="0"/>
              </a:rPr>
              <a:t>Al </a:t>
            </a:r>
            <a:r>
              <a:rPr lang="en-US" sz="2400" b="1" dirty="0" smtClean="0">
                <a:solidFill>
                  <a:schemeClr val="dk1"/>
                </a:solidFill>
                <a:latin typeface="Arial Black" panose="020B0A04020102020204" pitchFamily="34" charset="0"/>
              </a:rPr>
              <a:t>Rea</a:t>
            </a:r>
          </a:p>
          <a:p>
            <a:pPr lvl="0" algn="ctr" rtl="0">
              <a:spcBef>
                <a:spcPts val="560"/>
              </a:spcBef>
              <a:buClr>
                <a:srgbClr val="FAFD00"/>
              </a:buClr>
              <a:buSzPct val="25000"/>
              <a:buFont typeface="Arial"/>
              <a:buNone/>
            </a:pPr>
            <a:r>
              <a:rPr lang="en-US" sz="2400" b="1" dirty="0" smtClean="0">
                <a:solidFill>
                  <a:schemeClr val="dk1"/>
                </a:solidFill>
                <a:latin typeface="Arial Black" panose="020B0A04020102020204" pitchFamily="34" charset="0"/>
              </a:rPr>
              <a:t>National Geospatial Program</a:t>
            </a:r>
            <a:endParaRPr lang="en-US" sz="2400" b="1" dirty="0">
              <a:solidFill>
                <a:schemeClr val="dk1"/>
              </a:solidFill>
              <a:latin typeface="Arial Black" panose="020B0A04020102020204" pitchFamily="34" charset="0"/>
            </a:endParaRPr>
          </a:p>
          <a:p>
            <a:pPr lvl="0" algn="ctr" rtl="0">
              <a:spcBef>
                <a:spcPts val="320"/>
              </a:spcBef>
              <a:buClr>
                <a:srgbClr val="FAFD00"/>
              </a:buClr>
              <a:buSzPct val="25000"/>
              <a:buFont typeface="Arial"/>
              <a:buNone/>
            </a:pPr>
            <a:endParaRPr lang="en-US" sz="2400" b="1" dirty="0" smtClean="0">
              <a:solidFill>
                <a:schemeClr val="dk1"/>
              </a:solidFill>
              <a:latin typeface="Arial Black" panose="020B0A04020102020204" pitchFamily="34" charset="0"/>
            </a:endParaRPr>
          </a:p>
          <a:p>
            <a:pPr lvl="0" algn="ctr" rtl="0">
              <a:spcBef>
                <a:spcPts val="320"/>
              </a:spcBef>
              <a:buClr>
                <a:srgbClr val="FAFD00"/>
              </a:buClr>
              <a:buSzPct val="25000"/>
              <a:buFont typeface="Arial"/>
              <a:buNone/>
            </a:pPr>
            <a:r>
              <a:rPr lang="en-US" sz="2400" b="1" dirty="0" smtClean="0">
                <a:solidFill>
                  <a:schemeClr val="dk1"/>
                </a:solidFill>
                <a:latin typeface="Arial Black" panose="020B0A04020102020204" pitchFamily="34" charset="0"/>
              </a:rPr>
              <a:t>ESRI User Conference</a:t>
            </a:r>
          </a:p>
          <a:p>
            <a:pPr lvl="0" algn="ctr" rtl="0">
              <a:spcBef>
                <a:spcPts val="320"/>
              </a:spcBef>
              <a:buClr>
                <a:srgbClr val="FAFD00"/>
              </a:buClr>
              <a:buSzPct val="25000"/>
              <a:buFont typeface="Arial"/>
              <a:buNone/>
            </a:pPr>
            <a:r>
              <a:rPr lang="en-US" sz="2400" b="1" dirty="0" smtClean="0">
                <a:solidFill>
                  <a:schemeClr val="dk1"/>
                </a:solidFill>
                <a:latin typeface="Arial Black" panose="020B0A04020102020204" pitchFamily="34" charset="0"/>
              </a:rPr>
              <a:t>7/22/2015</a:t>
            </a:r>
            <a:endParaRPr lang="en-US" sz="2400" b="1" dirty="0">
              <a:solidFill>
                <a:schemeClr val="dk1"/>
              </a:solidFill>
              <a:latin typeface="Arial Black" panose="020B0A04020102020204" pitchFamily="34" charset="0"/>
            </a:endParaRPr>
          </a:p>
          <a:p>
            <a:pPr lvl="0" rtl="0">
              <a:lnSpc>
                <a:spcPct val="90000"/>
              </a:lnSpc>
              <a:spcBef>
                <a:spcPts val="0"/>
              </a:spcBef>
              <a:buClr>
                <a:srgbClr val="493A13"/>
              </a:buClr>
              <a:buFont typeface="Noto Symbol"/>
              <a:buNone/>
            </a:pPr>
            <a:endParaRPr sz="1300" dirty="0">
              <a:solidFill>
                <a:srgbClr val="888888"/>
              </a:solidFill>
            </a:endParaRPr>
          </a:p>
        </p:txBody>
      </p:sp>
      <p:sp>
        <p:nvSpPr>
          <p:cNvPr id="126" name="Shape 126"/>
          <p:cNvSpPr txBox="1">
            <a:spLocks noGrp="1"/>
          </p:cNvSpPr>
          <p:nvPr>
            <p:ph type="ctrTitle"/>
          </p:nvPr>
        </p:nvSpPr>
        <p:spPr>
          <a:xfrm>
            <a:off x="365621" y="1591732"/>
            <a:ext cx="4038599" cy="2641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FFFF"/>
              </a:buClr>
              <a:buSzPct val="25000"/>
              <a:buFont typeface="Arial"/>
              <a:buNone/>
            </a:pPr>
            <a:r>
              <a:rPr lang="en-US" sz="3000" dirty="0" err="1">
                <a:solidFill>
                  <a:srgbClr val="FFFFFF"/>
                </a:solidFill>
              </a:rPr>
              <a:t>NHDPlus</a:t>
            </a:r>
            <a:r>
              <a:rPr lang="en-US" sz="3000" dirty="0">
                <a:solidFill>
                  <a:srgbClr val="FFFFFF"/>
                </a:solidFill>
              </a:rPr>
              <a:t> </a:t>
            </a:r>
            <a:r>
              <a:rPr lang="en-US" sz="3000" dirty="0" smtClean="0">
                <a:solidFill>
                  <a:srgbClr val="FFFFFF"/>
                </a:solidFill>
              </a:rPr>
              <a:t/>
            </a:r>
            <a:br>
              <a:rPr lang="en-US" sz="3000" dirty="0" smtClean="0">
                <a:solidFill>
                  <a:srgbClr val="FFFFFF"/>
                </a:solidFill>
              </a:rPr>
            </a:br>
            <a:r>
              <a:rPr lang="en-US" sz="3000" dirty="0" smtClean="0">
                <a:solidFill>
                  <a:srgbClr val="FFFFFF"/>
                </a:solidFill>
              </a:rPr>
              <a:t>High-Resolution</a:t>
            </a:r>
            <a:r>
              <a:rPr lang="en-US" sz="3000" dirty="0">
                <a:solidFill>
                  <a:srgbClr val="FFFFFF"/>
                </a:solidFill>
              </a:rPr>
              <a:t/>
            </a:r>
            <a:br>
              <a:rPr lang="en-US" sz="3000" dirty="0">
                <a:solidFill>
                  <a:srgbClr val="FFFFFF"/>
                </a:solidFill>
              </a:rPr>
            </a:br>
            <a:r>
              <a:rPr lang="en-US" sz="3000" dirty="0" smtClean="0">
                <a:solidFill>
                  <a:srgbClr val="FFFFFF"/>
                </a:solidFill>
              </a:rPr>
              <a:t/>
            </a:r>
            <a:br>
              <a:rPr lang="en-US" sz="3000" dirty="0" smtClean="0">
                <a:solidFill>
                  <a:srgbClr val="FFFFFF"/>
                </a:solidFill>
              </a:rPr>
            </a:br>
            <a:r>
              <a:rPr lang="en-US" sz="3000" dirty="0">
                <a:solidFill>
                  <a:srgbClr val="FFFFFF"/>
                </a:solidFill>
              </a:rPr>
              <a:t/>
            </a:r>
            <a:br>
              <a:rPr lang="en-US" sz="3000" dirty="0">
                <a:solidFill>
                  <a:srgbClr val="FFFFFF"/>
                </a:solidFill>
              </a:rPr>
            </a:br>
            <a:endParaRPr lang="en-US" sz="3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Shape 1236"/>
          <p:cNvSpPr txBox="1">
            <a:spLocks noGrp="1"/>
          </p:cNvSpPr>
          <p:nvPr>
            <p:ph type="title"/>
          </p:nvPr>
        </p:nvSpPr>
        <p:spPr>
          <a:xfrm>
            <a:off x="526750" y="54425"/>
            <a:ext cx="7608600" cy="716100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endParaRPr sz="3000" b="1">
              <a:solidFill>
                <a:srgbClr val="31AB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lang="en-US" sz="3000" b="1" i="0" u="none" strike="noStrike" cap="none" baseline="0">
                <a:solidFill>
                  <a:srgbClr val="31AB00"/>
                </a:solidFill>
                <a:latin typeface="Arial"/>
                <a:ea typeface="Arial"/>
                <a:cs typeface="Arial"/>
                <a:sym typeface="Arial"/>
              </a:rPr>
              <a:t>HR NHD</a:t>
            </a:r>
            <a:r>
              <a:rPr lang="en-US" sz="3000" b="1" i="1" u="none" strike="noStrike" cap="none" baseline="0">
                <a:solidFill>
                  <a:srgbClr val="31AB00"/>
                </a:solidFill>
                <a:latin typeface="Arial"/>
                <a:ea typeface="Arial"/>
                <a:cs typeface="Arial"/>
                <a:sym typeface="Arial"/>
              </a:rPr>
              <a:t>Plus</a:t>
            </a:r>
            <a:r>
              <a:rPr lang="en-US" sz="3000" b="1" i="0" u="none" strike="noStrike" cap="none" baseline="0">
                <a:solidFill>
                  <a:srgbClr val="31AB00"/>
                </a:solidFill>
                <a:latin typeface="Arial"/>
                <a:ea typeface="Arial"/>
                <a:cs typeface="Arial"/>
                <a:sym typeface="Arial"/>
              </a:rPr>
              <a:t> Re</a:t>
            </a:r>
            <a:r>
              <a:rPr lang="en-US" sz="3000" b="1">
                <a:solidFill>
                  <a:srgbClr val="31AB00"/>
                </a:solidFill>
              </a:rPr>
              <a:t>fresh </a:t>
            </a:r>
            <a:r>
              <a:rPr lang="en-US" sz="3000" b="1" i="0" u="none" strike="noStrike" cap="none" baseline="0">
                <a:solidFill>
                  <a:srgbClr val="31AB00"/>
                </a:solidFill>
                <a:latin typeface="Arial"/>
                <a:ea typeface="Arial"/>
                <a:cs typeface="Arial"/>
                <a:sym typeface="Arial"/>
              </a:rPr>
              <a:t>Workflow</a:t>
            </a:r>
            <a:r>
              <a:rPr lang="en-US" sz="3250" b="1" i="0" u="none" strike="noStrike" cap="none" baseline="0">
                <a:solidFill>
                  <a:srgbClr val="31AB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1237" name="Shape 1237"/>
          <p:cNvSpPr/>
          <p:nvPr/>
        </p:nvSpPr>
        <p:spPr>
          <a:xfrm>
            <a:off x="3093025" y="4744075"/>
            <a:ext cx="1949700" cy="479100"/>
          </a:xfrm>
          <a:prstGeom prst="roundRect">
            <a:avLst>
              <a:gd name="adj" fmla="val 16667"/>
            </a:avLst>
          </a:prstGeom>
          <a:solidFill>
            <a:srgbClr val="E6B8AF"/>
          </a:solidFill>
          <a:ln w="9525" cap="flat" cmpd="sng">
            <a:solidFill>
              <a:srgbClr val="FAFAF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HR NHDPlus Tools</a:t>
            </a:r>
          </a:p>
        </p:txBody>
      </p:sp>
      <p:grpSp>
        <p:nvGrpSpPr>
          <p:cNvPr id="1238" name="Shape 1238"/>
          <p:cNvGrpSpPr/>
          <p:nvPr/>
        </p:nvGrpSpPr>
        <p:grpSpPr>
          <a:xfrm>
            <a:off x="6587250" y="4699250"/>
            <a:ext cx="1847848" cy="716324"/>
            <a:chOff x="6130050" y="5080250"/>
            <a:chExt cx="1847848" cy="716324"/>
          </a:xfrm>
        </p:grpSpPr>
        <p:cxnSp>
          <p:nvCxnSpPr>
            <p:cNvPr id="1239" name="Shape 1239"/>
            <p:cNvCxnSpPr/>
            <p:nvPr/>
          </p:nvCxnSpPr>
          <p:spPr>
            <a:xfrm>
              <a:off x="6682499" y="5339375"/>
              <a:ext cx="0" cy="312299"/>
            </a:xfrm>
            <a:prstGeom prst="straightConnector1">
              <a:avLst/>
            </a:prstGeom>
            <a:gradFill>
              <a:gsLst>
                <a:gs pos="0">
                  <a:srgbClr val="A5FFA5"/>
                </a:gs>
                <a:gs pos="35000">
                  <a:srgbClr val="BFFFBF"/>
                </a:gs>
                <a:gs pos="100000">
                  <a:srgbClr val="E7FFE7"/>
                </a:gs>
              </a:gsLst>
              <a:lin ang="16200037" scaled="0"/>
            </a:gradFill>
            <a:ln w="9525" cap="flat" cmpd="sng">
              <a:solidFill>
                <a:srgbClr val="31AB00"/>
              </a:solidFill>
              <a:prstDash val="solid"/>
              <a:round/>
              <a:headEnd type="none" w="med" len="med"/>
              <a:tailEnd type="stealth" w="lg" len="lg"/>
            </a:ln>
          </p:spPr>
        </p:cxnSp>
        <p:sp>
          <p:nvSpPr>
            <p:cNvPr id="1240" name="Shape 1240"/>
            <p:cNvSpPr/>
            <p:nvPr/>
          </p:nvSpPr>
          <p:spPr>
            <a:xfrm>
              <a:off x="6130050" y="5080250"/>
              <a:ext cx="1676399" cy="609599"/>
            </a:xfrm>
            <a:prstGeom prst="ellipse">
              <a:avLst/>
            </a:prstGeom>
            <a:gradFill>
              <a:gsLst>
                <a:gs pos="0">
                  <a:srgbClr val="A5FFA5"/>
                </a:gs>
                <a:gs pos="35000">
                  <a:srgbClr val="BFFFBF"/>
                </a:gs>
                <a:gs pos="100000">
                  <a:srgbClr val="E7FFE7"/>
                </a:gs>
              </a:gsLst>
              <a:lin ang="16200037" scaled="0"/>
            </a:gradFill>
            <a:ln w="9525" cap="flat" cmpd="sng">
              <a:solidFill>
                <a:srgbClr val="31AB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Shape 1241"/>
            <p:cNvSpPr/>
            <p:nvPr/>
          </p:nvSpPr>
          <p:spPr>
            <a:xfrm>
              <a:off x="6178200" y="5111400"/>
              <a:ext cx="1676399" cy="609599"/>
            </a:xfrm>
            <a:prstGeom prst="ellipse">
              <a:avLst/>
            </a:prstGeom>
            <a:gradFill>
              <a:gsLst>
                <a:gs pos="0">
                  <a:srgbClr val="A5FFA5"/>
                </a:gs>
                <a:gs pos="35000">
                  <a:srgbClr val="BFFFBF"/>
                </a:gs>
                <a:gs pos="100000">
                  <a:srgbClr val="E7FFE7"/>
                </a:gs>
              </a:gsLst>
              <a:lin ang="16200037" scaled="0"/>
            </a:gradFill>
            <a:ln w="9525" cap="flat" cmpd="sng">
              <a:solidFill>
                <a:srgbClr val="31AB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1400" b="1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HUC4</a:t>
              </a:r>
            </a:p>
          </p:txBody>
        </p:sp>
        <p:sp>
          <p:nvSpPr>
            <p:cNvPr id="1242" name="Shape 1242"/>
            <p:cNvSpPr/>
            <p:nvPr/>
          </p:nvSpPr>
          <p:spPr>
            <a:xfrm>
              <a:off x="6244373" y="5152325"/>
              <a:ext cx="1676399" cy="609599"/>
            </a:xfrm>
            <a:prstGeom prst="ellipse">
              <a:avLst/>
            </a:prstGeom>
            <a:gradFill>
              <a:gsLst>
                <a:gs pos="0">
                  <a:srgbClr val="A5FFA5"/>
                </a:gs>
                <a:gs pos="35000">
                  <a:srgbClr val="BFFFBF"/>
                </a:gs>
                <a:gs pos="100000">
                  <a:srgbClr val="E7FFE7"/>
                </a:gs>
              </a:gsLst>
              <a:lin ang="16200037" scaled="0"/>
            </a:gradFill>
            <a:ln w="9525" cap="flat" cmpd="sng">
              <a:solidFill>
                <a:srgbClr val="31AB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1400" b="1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HUC4</a:t>
              </a:r>
            </a:p>
          </p:txBody>
        </p:sp>
        <p:sp>
          <p:nvSpPr>
            <p:cNvPr id="1243" name="Shape 1243"/>
            <p:cNvSpPr/>
            <p:nvPr/>
          </p:nvSpPr>
          <p:spPr>
            <a:xfrm>
              <a:off x="6301498" y="5186975"/>
              <a:ext cx="1676399" cy="609599"/>
            </a:xfrm>
            <a:prstGeom prst="ellipse">
              <a:avLst/>
            </a:prstGeom>
            <a:gradFill>
              <a:gsLst>
                <a:gs pos="0">
                  <a:srgbClr val="A5FFA5"/>
                </a:gs>
                <a:gs pos="35000">
                  <a:srgbClr val="BFFFBF"/>
                </a:gs>
                <a:gs pos="100000">
                  <a:srgbClr val="E7FFE7"/>
                </a:gs>
              </a:gsLst>
              <a:lin ang="16200037" scaled="0"/>
            </a:gradFill>
            <a:ln w="9525" cap="flat" cmpd="sng">
              <a:solidFill>
                <a:srgbClr val="31AB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1200" b="1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HR NHDPlus</a:t>
              </a:r>
            </a:p>
          </p:txBody>
        </p:sp>
      </p:grpSp>
      <p:cxnSp>
        <p:nvCxnSpPr>
          <p:cNvPr id="1244" name="Shape 1244"/>
          <p:cNvCxnSpPr>
            <a:endCxn id="1237" idx="0"/>
          </p:cNvCxnSpPr>
          <p:nvPr/>
        </p:nvCxnSpPr>
        <p:spPr>
          <a:xfrm>
            <a:off x="4067875" y="2644375"/>
            <a:ext cx="0" cy="2099699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1245" name="Shape 1245"/>
          <p:cNvSpPr txBox="1"/>
          <p:nvPr/>
        </p:nvSpPr>
        <p:spPr>
          <a:xfrm>
            <a:off x="6587250" y="5471600"/>
            <a:ext cx="2019299" cy="338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Hydrologic Regions by SubRegions (HU4s)</a:t>
            </a:r>
          </a:p>
        </p:txBody>
      </p:sp>
      <p:cxnSp>
        <p:nvCxnSpPr>
          <p:cNvPr id="1246" name="Shape 1246"/>
          <p:cNvCxnSpPr/>
          <p:nvPr/>
        </p:nvCxnSpPr>
        <p:spPr>
          <a:xfrm>
            <a:off x="2721048" y="3597066"/>
            <a:ext cx="0" cy="245399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1247" name="Shape 1247"/>
          <p:cNvSpPr/>
          <p:nvPr/>
        </p:nvSpPr>
        <p:spPr>
          <a:xfrm>
            <a:off x="2346606" y="3454781"/>
            <a:ext cx="1507800" cy="479100"/>
          </a:xfrm>
          <a:prstGeom prst="ellipse">
            <a:avLst/>
          </a:prstGeom>
          <a:solidFill>
            <a:srgbClr val="FFFF99"/>
          </a:solidFill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HUC4</a:t>
            </a:r>
          </a:p>
        </p:txBody>
      </p:sp>
      <p:sp>
        <p:nvSpPr>
          <p:cNvPr id="1248" name="Shape 1248"/>
          <p:cNvSpPr/>
          <p:nvPr/>
        </p:nvSpPr>
        <p:spPr>
          <a:xfrm>
            <a:off x="2378357" y="3477317"/>
            <a:ext cx="1507800" cy="479100"/>
          </a:xfrm>
          <a:prstGeom prst="ellipse">
            <a:avLst/>
          </a:prstGeom>
          <a:solidFill>
            <a:srgbClr val="FFFF99"/>
          </a:solidFill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1">
                <a:solidFill>
                  <a:schemeClr val="dk1"/>
                </a:solidFill>
              </a:rPr>
              <a:t>DEM</a:t>
            </a:r>
          </a:p>
        </p:txBody>
      </p:sp>
      <p:sp>
        <p:nvSpPr>
          <p:cNvPr id="1249" name="Shape 1249"/>
          <p:cNvSpPr txBox="1"/>
          <p:nvPr/>
        </p:nvSpPr>
        <p:spPr>
          <a:xfrm>
            <a:off x="526750" y="3842475"/>
            <a:ext cx="1949700" cy="418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1">
                <a:solidFill>
                  <a:schemeClr val="dk1"/>
                </a:solidFill>
              </a:rPr>
              <a:t>National ⅓ Arc-Second Seamless DEM</a:t>
            </a:r>
          </a:p>
        </p:txBody>
      </p:sp>
      <p:cxnSp>
        <p:nvCxnSpPr>
          <p:cNvPr id="1250" name="Shape 1250"/>
          <p:cNvCxnSpPr>
            <a:stCxn id="1248" idx="4"/>
            <a:endCxn id="1237" idx="0"/>
          </p:cNvCxnSpPr>
          <p:nvPr/>
        </p:nvCxnSpPr>
        <p:spPr>
          <a:xfrm>
            <a:off x="3132257" y="3956417"/>
            <a:ext cx="935700" cy="7878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1251" name="Shape 1251"/>
          <p:cNvCxnSpPr/>
          <p:nvPr/>
        </p:nvCxnSpPr>
        <p:spPr>
          <a:xfrm>
            <a:off x="3657600" y="2339425"/>
            <a:ext cx="0" cy="312299"/>
          </a:xfrm>
          <a:prstGeom prst="straightConnector1">
            <a:avLst/>
          </a:prstGeom>
          <a:gradFill>
            <a:gsLst>
              <a:gs pos="0">
                <a:srgbClr val="D3E0FF"/>
              </a:gs>
              <a:gs pos="35000">
                <a:srgbClr val="DFE9FF"/>
              </a:gs>
              <a:gs pos="100000">
                <a:srgbClr val="F3F6FF"/>
              </a:gs>
            </a:gsLst>
            <a:lin ang="16200037" scaled="0"/>
          </a:gradFill>
          <a:ln w="9525" cap="flat" cmpd="sng">
            <a:solidFill>
              <a:srgbClr val="5B8AFB"/>
            </a:solidFill>
            <a:prstDash val="solid"/>
            <a:round/>
            <a:headEnd type="none" w="med" len="med"/>
            <a:tailEnd type="stealth" w="lg" len="lg"/>
          </a:ln>
        </p:spPr>
      </p:cxnSp>
      <p:grpSp>
        <p:nvGrpSpPr>
          <p:cNvPr id="1252" name="Shape 1252"/>
          <p:cNvGrpSpPr/>
          <p:nvPr/>
        </p:nvGrpSpPr>
        <p:grpSpPr>
          <a:xfrm>
            <a:off x="3178162" y="2268225"/>
            <a:ext cx="1774837" cy="680799"/>
            <a:chOff x="3178162" y="2115825"/>
            <a:chExt cx="1774837" cy="680799"/>
          </a:xfrm>
        </p:grpSpPr>
        <p:sp>
          <p:nvSpPr>
            <p:cNvPr id="1253" name="Shape 1253"/>
            <p:cNvSpPr/>
            <p:nvPr/>
          </p:nvSpPr>
          <p:spPr>
            <a:xfrm>
              <a:off x="3178162" y="2115825"/>
              <a:ext cx="1676399" cy="609599"/>
            </a:xfrm>
            <a:prstGeom prst="ellipse">
              <a:avLst/>
            </a:prstGeom>
            <a:gradFill>
              <a:gsLst>
                <a:gs pos="0">
                  <a:srgbClr val="D3E0FF"/>
                </a:gs>
                <a:gs pos="35000">
                  <a:srgbClr val="DFE9FF"/>
                </a:gs>
                <a:gs pos="100000">
                  <a:srgbClr val="F3F6FF"/>
                </a:gs>
              </a:gsLst>
              <a:lin ang="16200037" scaled="0"/>
            </a:gradFill>
            <a:ln w="9525" cap="flat" cmpd="sng">
              <a:solidFill>
                <a:srgbClr val="5B8AF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4" name="Shape 1254"/>
            <p:cNvSpPr/>
            <p:nvPr/>
          </p:nvSpPr>
          <p:spPr>
            <a:xfrm>
              <a:off x="3201962" y="2139375"/>
              <a:ext cx="1676399" cy="609599"/>
            </a:xfrm>
            <a:prstGeom prst="ellipse">
              <a:avLst/>
            </a:prstGeom>
            <a:gradFill>
              <a:gsLst>
                <a:gs pos="0">
                  <a:srgbClr val="D3E0FF"/>
                </a:gs>
                <a:gs pos="35000">
                  <a:srgbClr val="DFE9FF"/>
                </a:gs>
                <a:gs pos="100000">
                  <a:srgbClr val="F3F6FF"/>
                </a:gs>
              </a:gsLst>
              <a:lin ang="16200037" scaled="0"/>
            </a:gradFill>
            <a:ln w="9525" cap="flat" cmpd="sng">
              <a:solidFill>
                <a:srgbClr val="5B8AF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1400" b="1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HUC4</a:t>
              </a:r>
            </a:p>
          </p:txBody>
        </p:sp>
        <p:sp>
          <p:nvSpPr>
            <p:cNvPr id="1255" name="Shape 1255"/>
            <p:cNvSpPr/>
            <p:nvPr/>
          </p:nvSpPr>
          <p:spPr>
            <a:xfrm>
              <a:off x="3243275" y="2164475"/>
              <a:ext cx="1676399" cy="609599"/>
            </a:xfrm>
            <a:prstGeom prst="ellipse">
              <a:avLst/>
            </a:prstGeom>
            <a:gradFill>
              <a:gsLst>
                <a:gs pos="0">
                  <a:srgbClr val="D3E0FF"/>
                </a:gs>
                <a:gs pos="35000">
                  <a:srgbClr val="DFE9FF"/>
                </a:gs>
                <a:gs pos="100000">
                  <a:srgbClr val="F3F6FF"/>
                </a:gs>
              </a:gsLst>
              <a:lin ang="16200037" scaled="0"/>
            </a:gradFill>
            <a:ln w="9525" cap="flat" cmpd="sng">
              <a:solidFill>
                <a:srgbClr val="5B8AF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1400" b="1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HUC4</a:t>
              </a:r>
            </a:p>
          </p:txBody>
        </p:sp>
        <p:sp>
          <p:nvSpPr>
            <p:cNvPr id="1256" name="Shape 1256"/>
            <p:cNvSpPr/>
            <p:nvPr/>
          </p:nvSpPr>
          <p:spPr>
            <a:xfrm>
              <a:off x="3276600" y="2187025"/>
              <a:ext cx="1676399" cy="609599"/>
            </a:xfrm>
            <a:prstGeom prst="ellipse">
              <a:avLst/>
            </a:prstGeom>
            <a:gradFill>
              <a:gsLst>
                <a:gs pos="0">
                  <a:srgbClr val="D3E0FF"/>
                </a:gs>
                <a:gs pos="35000">
                  <a:srgbClr val="DFE9FF"/>
                </a:gs>
                <a:gs pos="100000">
                  <a:srgbClr val="F3F6FF"/>
                </a:gs>
              </a:gsLst>
              <a:lin ang="16200037" scaled="0"/>
            </a:gradFill>
            <a:ln w="9525" cap="flat" cmpd="sng">
              <a:solidFill>
                <a:srgbClr val="5B8AF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1200" b="1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NHD &amp; WBD</a:t>
              </a:r>
            </a:p>
          </p:txBody>
        </p:sp>
      </p:grpSp>
      <p:sp>
        <p:nvSpPr>
          <p:cNvPr id="1257" name="Shape 1257"/>
          <p:cNvSpPr txBox="1"/>
          <p:nvPr/>
        </p:nvSpPr>
        <p:spPr>
          <a:xfrm>
            <a:off x="2752637" y="1807950"/>
            <a:ext cx="262589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National Hydrography Dataset &amp;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Watershed Boundary Dataset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</a:pPr>
            <a:endParaRPr sz="1200"/>
          </a:p>
        </p:txBody>
      </p:sp>
      <p:cxnSp>
        <p:nvCxnSpPr>
          <p:cNvPr id="1258" name="Shape 1258"/>
          <p:cNvCxnSpPr>
            <a:stCxn id="1237" idx="3"/>
          </p:cNvCxnSpPr>
          <p:nvPr/>
        </p:nvCxnSpPr>
        <p:spPr>
          <a:xfrm>
            <a:off x="5042725" y="4983625"/>
            <a:ext cx="1507500" cy="15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1259" name="Shape 1259"/>
          <p:cNvSpPr txBox="1"/>
          <p:nvPr/>
        </p:nvSpPr>
        <p:spPr>
          <a:xfrm>
            <a:off x="4793700" y="4270975"/>
            <a:ext cx="1670700" cy="95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-US">
                <a:solidFill>
                  <a:srgbClr val="FF0000"/>
                </a:solidFill>
              </a:rPr>
              <a:t>Results from QC prompt </a:t>
            </a:r>
          </a:p>
          <a:p>
            <a:pPr algn="ctr">
              <a:spcBef>
                <a:spcPts val="0"/>
              </a:spcBef>
              <a:buNone/>
            </a:pPr>
            <a:r>
              <a:rPr lang="en-US">
                <a:solidFill>
                  <a:srgbClr val="FF0000"/>
                </a:solidFill>
              </a:rPr>
              <a:t>HR NHDPlus Refresh</a:t>
            </a:r>
          </a:p>
        </p:txBody>
      </p:sp>
      <p:sp>
        <p:nvSpPr>
          <p:cNvPr id="1260" name="Shape 1260"/>
          <p:cNvSpPr/>
          <p:nvPr/>
        </p:nvSpPr>
        <p:spPr>
          <a:xfrm>
            <a:off x="5854800" y="1959250"/>
            <a:ext cx="3136800" cy="2166599"/>
          </a:xfrm>
          <a:prstGeom prst="roundRect">
            <a:avLst>
              <a:gd name="adj" fmla="val 16667"/>
            </a:avLst>
          </a:prstGeom>
          <a:solidFill>
            <a:srgbClr val="D9D2E9"/>
          </a:solidFill>
          <a:ln w="9525" cap="flat" cmpd="sng">
            <a:solidFill>
              <a:srgbClr val="FAFAF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b="1">
              <a:solidFill>
                <a:schemeClr val="dk1"/>
              </a:solidFill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b="1">
                <a:solidFill>
                  <a:schemeClr val="dk1"/>
                </a:solidFill>
              </a:rPr>
              <a:t>Initial QC Review </a:t>
            </a:r>
            <a:r>
              <a:rPr lang="en-US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HR NHD</a:t>
            </a:r>
            <a:r>
              <a:rPr lang="en-US" b="1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Plus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 b="1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>
                <a:solidFill>
                  <a:schemeClr val="dk1"/>
                </a:solidFill>
              </a:rPr>
              <a:t>Drivers for Refresh</a:t>
            </a:r>
          </a:p>
          <a:p>
            <a:pPr marL="457200" lvl="0" indent="-3175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>
                <a:solidFill>
                  <a:schemeClr val="dk1"/>
                </a:solidFill>
              </a:rPr>
              <a:t>NHD</a:t>
            </a:r>
            <a:r>
              <a:rPr lang="en-US" i="1">
                <a:solidFill>
                  <a:schemeClr val="dk1"/>
                </a:solidFill>
              </a:rPr>
              <a:t>Plus</a:t>
            </a:r>
            <a:r>
              <a:rPr lang="en-US">
                <a:solidFill>
                  <a:schemeClr val="dk1"/>
                </a:solidFill>
              </a:rPr>
              <a:t> quality</a:t>
            </a:r>
          </a:p>
          <a:p>
            <a:pPr marL="457200" lvl="0" indent="-3175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>
                <a:solidFill>
                  <a:schemeClr val="dk1"/>
                </a:solidFill>
              </a:rPr>
              <a:t>Change in Source Content NHD, WBD, or DEM</a:t>
            </a:r>
          </a:p>
          <a:p>
            <a:pPr marL="914400" lvl="1" indent="-3175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○"/>
            </a:pPr>
            <a:r>
              <a:rPr lang="en-US">
                <a:solidFill>
                  <a:schemeClr val="dk1"/>
                </a:solidFill>
              </a:rPr>
              <a:t>Change Detection routines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000">
              <a:solidFill>
                <a:schemeClr val="dk1"/>
              </a:solidFill>
            </a:endParaRPr>
          </a:p>
        </p:txBody>
      </p:sp>
      <p:sp>
        <p:nvSpPr>
          <p:cNvPr id="1261" name="Shape 1261"/>
          <p:cNvSpPr/>
          <p:nvPr/>
        </p:nvSpPr>
        <p:spPr>
          <a:xfrm>
            <a:off x="1802412" y="2084550"/>
            <a:ext cx="1069200" cy="1066799"/>
          </a:xfrm>
          <a:prstGeom prst="can">
            <a:avLst>
              <a:gd name="adj" fmla="val 25000"/>
            </a:avLst>
          </a:prstGeom>
          <a:solidFill>
            <a:srgbClr val="A4C2F4"/>
          </a:solidFill>
          <a:ln w="9525" cap="flat" cmpd="sng">
            <a:solidFill>
              <a:srgbClr val="4768B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100" b="1" i="0" u="none" strike="noStrike" cap="none" baseline="0">
                <a:latin typeface="Arial"/>
                <a:ea typeface="Arial"/>
                <a:cs typeface="Arial"/>
                <a:sym typeface="Arial"/>
              </a:rPr>
              <a:t>NHDHR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100" b="1" i="0" u="none" strike="noStrike" cap="none" baseline="0">
                <a:latin typeface="Arial"/>
                <a:ea typeface="Arial"/>
                <a:cs typeface="Arial"/>
                <a:sym typeface="Arial"/>
              </a:rPr>
              <a:t>Production Database</a:t>
            </a:r>
          </a:p>
        </p:txBody>
      </p:sp>
      <p:cxnSp>
        <p:nvCxnSpPr>
          <p:cNvPr id="1262" name="Shape 1262"/>
          <p:cNvCxnSpPr>
            <a:endCxn id="1256" idx="2"/>
          </p:cNvCxnSpPr>
          <p:nvPr/>
        </p:nvCxnSpPr>
        <p:spPr>
          <a:xfrm>
            <a:off x="2846400" y="2643024"/>
            <a:ext cx="430200" cy="12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1263" name="Shape 1263"/>
          <p:cNvSpPr/>
          <p:nvPr/>
        </p:nvSpPr>
        <p:spPr>
          <a:xfrm rot="5400000">
            <a:off x="3866974" y="-411925"/>
            <a:ext cx="820200" cy="39750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D9D2E9"/>
          </a:solidFill>
          <a:ln w="19050" cap="flat" cmpd="sng">
            <a:solidFill>
              <a:srgbClr val="D9D2E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Shape 1269"/>
          <p:cNvSpPr txBox="1"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sz="3000" b="1">
                <a:solidFill>
                  <a:srgbClr val="6AA84F"/>
                </a:solidFill>
              </a:rPr>
              <a:t>NHDPlus Initial QC Review</a:t>
            </a:r>
          </a:p>
          <a:p>
            <a:pPr>
              <a:spcBef>
                <a:spcPts val="0"/>
              </a:spcBef>
              <a:buNone/>
            </a:pPr>
            <a:r>
              <a:rPr lang="en-US" sz="3000" b="1">
                <a:solidFill>
                  <a:srgbClr val="6AA84F"/>
                </a:solidFill>
              </a:rPr>
              <a:t>Review Team:</a:t>
            </a:r>
          </a:p>
        </p:txBody>
      </p:sp>
      <p:sp>
        <p:nvSpPr>
          <p:cNvPr id="1270" name="Shape 1270"/>
          <p:cNvSpPr txBox="1">
            <a:spLocks noGrp="1"/>
          </p:cNvSpPr>
          <p:nvPr>
            <p:ph type="body" idx="1"/>
          </p:nvPr>
        </p:nvSpPr>
        <p:spPr>
          <a:xfrm>
            <a:off x="381000" y="1371600"/>
            <a:ext cx="83057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2400" b="1">
                <a:solidFill>
                  <a:schemeClr val="dk1"/>
                </a:solidFill>
              </a:rPr>
              <a:t>National oversight team</a:t>
            </a:r>
          </a:p>
          <a:p>
            <a:pPr marL="914400" lvl="1" indent="-3492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○"/>
            </a:pPr>
            <a:r>
              <a:rPr lang="en-US" sz="1900" b="1">
                <a:solidFill>
                  <a:schemeClr val="dk1"/>
                </a:solidFill>
              </a:rPr>
              <a:t>NHDPlus development team</a:t>
            </a:r>
          </a:p>
          <a:p>
            <a:pPr marL="914400" lvl="1" indent="-3492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○"/>
            </a:pPr>
            <a:r>
              <a:rPr lang="en-US" sz="1900" b="1">
                <a:solidFill>
                  <a:schemeClr val="dk1"/>
                </a:solidFill>
              </a:rPr>
              <a:t>Hydrology experts</a:t>
            </a:r>
          </a:p>
          <a:p>
            <a:pPr marL="914400" lvl="1" indent="-3492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○"/>
            </a:pPr>
            <a:r>
              <a:rPr lang="en-US" sz="1900" b="1">
                <a:solidFill>
                  <a:schemeClr val="dk1"/>
                </a:solidFill>
              </a:rPr>
              <a:t>Biology expert</a:t>
            </a: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2400" b="1">
                <a:solidFill>
                  <a:schemeClr val="dk1"/>
                </a:solidFill>
              </a:rPr>
              <a:t>Local hydrology experts (by region/state)</a:t>
            </a:r>
          </a:p>
          <a:p>
            <a:pPr marL="914400" lvl="1" indent="-3492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○"/>
            </a:pPr>
            <a:r>
              <a:rPr lang="en-US" sz="1900" b="1">
                <a:solidFill>
                  <a:schemeClr val="dk1"/>
                </a:solidFill>
              </a:rPr>
              <a:t>Stewards</a:t>
            </a:r>
          </a:p>
          <a:p>
            <a:pPr marL="914400" lvl="1" indent="-3492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○"/>
            </a:pPr>
            <a:r>
              <a:rPr lang="en-US" sz="1900" b="1">
                <a:solidFill>
                  <a:schemeClr val="dk1"/>
                </a:solidFill>
              </a:rPr>
              <a:t>StreamStats project staff</a:t>
            </a:r>
          </a:p>
          <a:p>
            <a:pPr marL="914400" lvl="1" indent="-3492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○"/>
            </a:pPr>
            <a:r>
              <a:rPr lang="en-US" sz="1900" b="1">
                <a:solidFill>
                  <a:schemeClr val="dk1"/>
                </a:solidFill>
              </a:rPr>
              <a:t>Water Science Centers staff</a:t>
            </a: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2400" b="1">
                <a:solidFill>
                  <a:schemeClr val="dk1"/>
                </a:solidFill>
              </a:rPr>
              <a:t>NHD and WBD editors</a:t>
            </a: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2400" b="1">
                <a:solidFill>
                  <a:schemeClr val="dk1"/>
                </a:solidFill>
              </a:rPr>
              <a:t>Vector Web Edit Development Team</a:t>
            </a:r>
          </a:p>
          <a:p>
            <a:pPr marL="914400" lvl="1" indent="-3492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○"/>
            </a:pPr>
            <a:r>
              <a:rPr lang="en-US" sz="1900" b="1">
                <a:solidFill>
                  <a:schemeClr val="dk1"/>
                </a:solidFill>
              </a:rPr>
              <a:t>Participate in / observe review process</a:t>
            </a:r>
          </a:p>
          <a:p>
            <a:pPr marL="914400" lvl="1" indent="-3492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○"/>
            </a:pPr>
            <a:r>
              <a:rPr lang="en-US" sz="1900" b="1">
                <a:solidFill>
                  <a:schemeClr val="dk1"/>
                </a:solidFill>
              </a:rPr>
              <a:t>Determine markup/edit tool requirements</a:t>
            </a:r>
          </a:p>
          <a:p>
            <a:pPr marL="914400" lvl="1" indent="-3492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○"/>
            </a:pPr>
            <a:r>
              <a:rPr lang="en-US" sz="1900" b="1">
                <a:solidFill>
                  <a:schemeClr val="dk1"/>
                </a:solidFill>
              </a:rPr>
              <a:t>Iterate toward optimal QC tools and workflow</a:t>
            </a:r>
          </a:p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Shape 1276"/>
          <p:cNvSpPr txBox="1">
            <a:spLocks noGrp="1"/>
          </p:cNvSpPr>
          <p:nvPr>
            <p:ph type="title"/>
          </p:nvPr>
        </p:nvSpPr>
        <p:spPr>
          <a:xfrm>
            <a:off x="381000" y="152400"/>
            <a:ext cx="8229600" cy="1143299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lang="en-US" sz="3600" b="1" i="0" u="none" strike="noStrike" cap="none" baseline="0" dirty="0" smtClean="0">
                <a:solidFill>
                  <a:srgbClr val="31AB00"/>
                </a:solidFill>
                <a:latin typeface="Arial"/>
                <a:ea typeface="Arial"/>
                <a:cs typeface="Arial"/>
                <a:sym typeface="Arial"/>
              </a:rPr>
              <a:t>NHD+HR</a:t>
            </a:r>
            <a:endParaRPr lang="en-US" sz="3600" b="1" i="0" u="none" strike="noStrike" cap="none" baseline="0" dirty="0">
              <a:solidFill>
                <a:srgbClr val="31AB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7" name="Shape 1277"/>
          <p:cNvSpPr txBox="1">
            <a:spLocks noGrp="1"/>
          </p:cNvSpPr>
          <p:nvPr>
            <p:ph type="body" idx="1"/>
          </p:nvPr>
        </p:nvSpPr>
        <p:spPr>
          <a:xfrm>
            <a:off x="381000" y="1371600"/>
            <a:ext cx="8305799" cy="4657500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/>
              <a:t>Questions….</a:t>
            </a:r>
          </a:p>
          <a:p>
            <a: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/>
              <a:t>Alan Rea, P.E., Hydrologist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 dirty="0"/>
              <a:t>National Hydrography Dataset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 dirty="0"/>
              <a:t>U.S. Geological Survey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 dirty="0"/>
              <a:t>230 Collins Road, Boise ID 83702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 dirty="0"/>
              <a:t>(208)387-1323  </a:t>
            </a:r>
            <a:r>
              <a:rPr lang="en-US" sz="1800" dirty="0">
                <a:solidFill>
                  <a:srgbClr val="0000FF"/>
                </a:solidFill>
              </a:rPr>
              <a:t>ahrea@usgs.gov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6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 b="1" dirty="0">
                <a:solidFill>
                  <a:schemeClr val="dk1"/>
                </a:solidFill>
              </a:rPr>
              <a:t>Ellen </a:t>
            </a:r>
            <a:r>
              <a:rPr lang="en-US" sz="1800" b="1" dirty="0" err="1">
                <a:solidFill>
                  <a:schemeClr val="dk1"/>
                </a:solidFill>
              </a:rPr>
              <a:t>Finelli</a:t>
            </a:r>
            <a:r>
              <a:rPr lang="en-US" sz="1800" b="1" dirty="0">
                <a:solidFill>
                  <a:schemeClr val="dk1"/>
                </a:solidFill>
              </a:rPr>
              <a:t>, </a:t>
            </a:r>
            <a:r>
              <a:rPr lang="en-US" sz="1800" b="1" dirty="0">
                <a:solidFill>
                  <a:srgbClr val="222222"/>
                </a:solidFill>
              </a:rPr>
              <a:t>Cartograp</a:t>
            </a:r>
            <a:r>
              <a:rPr lang="en-US" sz="1800" b="1" dirty="0"/>
              <a:t>her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 dirty="0"/>
              <a:t>Senior Hydrography Project Lead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 dirty="0">
                <a:solidFill>
                  <a:srgbClr val="222222"/>
                </a:solidFill>
              </a:rPr>
              <a:t>National Geospatial Technical Operations Center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 dirty="0">
                <a:solidFill>
                  <a:srgbClr val="222222"/>
                </a:solidFill>
              </a:rPr>
              <a:t>U.S.  Geological Survey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-US" sz="1800" dirty="0">
                <a:solidFill>
                  <a:srgbClr val="222222"/>
                </a:solidFill>
              </a:rPr>
              <a:t>303-202-4288</a:t>
            </a:r>
            <a:r>
              <a:rPr lang="en-US" sz="1800" dirty="0"/>
              <a:t>  </a:t>
            </a:r>
            <a:r>
              <a:rPr lang="en-US" sz="1800" dirty="0">
                <a:solidFill>
                  <a:srgbClr val="0000FF"/>
                </a:solidFill>
              </a:rPr>
              <a:t>elfinelli@usgs.gov   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50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155748" y="2258127"/>
            <a:ext cx="2094352" cy="1643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Shape 5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48679" y="2225909"/>
            <a:ext cx="2420802" cy="1675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Shape 5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53032" y="473377"/>
            <a:ext cx="1995647" cy="95104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Shape 506"/>
          <p:cNvCxnSpPr>
            <a:stCxn id="4" idx="2"/>
            <a:endCxn id="2" idx="0"/>
          </p:cNvCxnSpPr>
          <p:nvPr/>
        </p:nvCxnSpPr>
        <p:spPr>
          <a:xfrm flipH="1">
            <a:off x="3202924" y="1424423"/>
            <a:ext cx="2247932" cy="833704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6" name="Shape 507"/>
          <p:cNvCxnSpPr>
            <a:stCxn id="4" idx="2"/>
            <a:endCxn id="3" idx="0"/>
          </p:cNvCxnSpPr>
          <p:nvPr/>
        </p:nvCxnSpPr>
        <p:spPr>
          <a:xfrm>
            <a:off x="5450856" y="1424423"/>
            <a:ext cx="2208224" cy="801486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48" name="TextBox 47"/>
          <p:cNvSpPr txBox="1"/>
          <p:nvPr/>
        </p:nvSpPr>
        <p:spPr>
          <a:xfrm>
            <a:off x="679029" y="473377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anose="020B0A04020102020204" pitchFamily="34" charset="0"/>
              </a:rPr>
              <a:t>NHD History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3592530" y="2387249"/>
            <a:ext cx="3569864" cy="135297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962400" y="2548590"/>
            <a:ext cx="2666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 Black" panose="020B0A04020102020204" pitchFamily="34" charset="0"/>
              </a:rPr>
              <a:t>Choose one</a:t>
            </a:r>
            <a:endParaRPr lang="en-US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88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60" cy="685800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3" name="Isosceles Triangle 2"/>
          <p:cNvSpPr/>
          <p:nvPr/>
        </p:nvSpPr>
        <p:spPr bwMode="auto">
          <a:xfrm>
            <a:off x="3600450" y="3438525"/>
            <a:ext cx="304800" cy="228600"/>
          </a:xfrm>
          <a:prstGeom prst="triangle">
            <a:avLst/>
          </a:prstGeom>
          <a:solidFill>
            <a:srgbClr val="00B050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214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50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155748" y="2258127"/>
            <a:ext cx="2094352" cy="1643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Shape 5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48679" y="2225909"/>
            <a:ext cx="2420802" cy="1675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Shape 5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53032" y="473377"/>
            <a:ext cx="1995647" cy="95104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Shape 506"/>
          <p:cNvCxnSpPr>
            <a:stCxn id="4" idx="2"/>
            <a:endCxn id="2" idx="0"/>
          </p:cNvCxnSpPr>
          <p:nvPr/>
        </p:nvCxnSpPr>
        <p:spPr>
          <a:xfrm flipH="1">
            <a:off x="3202924" y="1424423"/>
            <a:ext cx="2247932" cy="833704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6" name="Shape 507"/>
          <p:cNvCxnSpPr>
            <a:stCxn id="4" idx="2"/>
            <a:endCxn id="3" idx="0"/>
          </p:cNvCxnSpPr>
          <p:nvPr/>
        </p:nvCxnSpPr>
        <p:spPr>
          <a:xfrm>
            <a:off x="5450856" y="1424423"/>
            <a:ext cx="2208224" cy="801486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7" name="Shape 508"/>
          <p:cNvCxnSpPr>
            <a:stCxn id="2" idx="2"/>
            <a:endCxn id="9" idx="0"/>
          </p:cNvCxnSpPr>
          <p:nvPr/>
        </p:nvCxnSpPr>
        <p:spPr>
          <a:xfrm>
            <a:off x="3202924" y="3901561"/>
            <a:ext cx="2247931" cy="67043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8" name="Shape 510"/>
          <p:cNvCxnSpPr>
            <a:stCxn id="3" idx="2"/>
            <a:endCxn id="9" idx="0"/>
          </p:cNvCxnSpPr>
          <p:nvPr/>
        </p:nvCxnSpPr>
        <p:spPr>
          <a:xfrm flipH="1">
            <a:off x="5450855" y="3901561"/>
            <a:ext cx="2208225" cy="67043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9" name="Shape 50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55231" y="4572000"/>
            <a:ext cx="2791247" cy="19812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TextBox 47"/>
          <p:cNvSpPr txBox="1"/>
          <p:nvPr/>
        </p:nvSpPr>
        <p:spPr>
          <a:xfrm>
            <a:off x="679029" y="473377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anose="020B0A04020102020204" pitchFamily="34" charset="0"/>
              </a:rPr>
              <a:t>NHD History</a:t>
            </a:r>
            <a:endParaRPr lang="en-US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499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Shape 489"/>
          <p:cNvSpPr txBox="1"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90" name="Shape 490"/>
          <p:cNvSpPr txBox="1">
            <a:spLocks noGrp="1"/>
          </p:cNvSpPr>
          <p:nvPr>
            <p:ph type="body" idx="1"/>
          </p:nvPr>
        </p:nvSpPr>
        <p:spPr>
          <a:xfrm>
            <a:off x="381000" y="1371600"/>
            <a:ext cx="83057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491" name="Shape 4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Shape 492"/>
          <p:cNvSpPr/>
          <p:nvPr/>
        </p:nvSpPr>
        <p:spPr>
          <a:xfrm>
            <a:off x="381000" y="4057600"/>
            <a:ext cx="1321499" cy="395399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 b="1" dirty="0" smtClean="0">
                <a:solidFill>
                  <a:srgbClr val="6AA84F"/>
                </a:solidFill>
              </a:rPr>
              <a:t>NHD+HR Development Process</a:t>
            </a:r>
            <a:endParaRPr lang="en-US" sz="3000" b="1" dirty="0">
              <a:solidFill>
                <a:srgbClr val="6AA84F"/>
              </a:solidFill>
            </a:endParaRPr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381000" y="1371600"/>
            <a:ext cx="8648699" cy="4759200"/>
          </a:xfrm>
          <a:prstGeom prst="rect">
            <a:avLst/>
          </a:prstGeom>
        </p:spPr>
        <p:txBody>
          <a:bodyPr lIns="91425" tIns="91425" rIns="91425" bIns="91425" anchor="t" anchorCtr="0">
            <a:normAutofit fontScale="92500" lnSpcReduction="10000"/>
          </a:bodyPr>
          <a:lstStyle/>
          <a:p>
            <a:pPr marL="457200" lvl="0" indent="-4064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2800" b="1" dirty="0" smtClean="0">
                <a:solidFill>
                  <a:schemeClr val="tx1"/>
                </a:solidFill>
              </a:rPr>
              <a:t>Development Team</a:t>
            </a:r>
            <a:endParaRPr lang="en-US" sz="2800" b="1" dirty="0">
              <a:solidFill>
                <a:schemeClr val="dk1"/>
              </a:solidFill>
            </a:endParaRP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○"/>
            </a:pPr>
            <a:r>
              <a:rPr lang="en-US" sz="1800" b="1" dirty="0" smtClean="0">
                <a:solidFill>
                  <a:schemeClr val="dk1"/>
                </a:solidFill>
              </a:rPr>
              <a:t>Horizon Systems—Vector tools and integration, initial production work</a:t>
            </a: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○"/>
            </a:pPr>
            <a:r>
              <a:rPr lang="en-US" sz="1800" b="1" dirty="0" smtClean="0">
                <a:solidFill>
                  <a:schemeClr val="dk1"/>
                </a:solidFill>
              </a:rPr>
              <a:t>USGS New England </a:t>
            </a:r>
            <a:r>
              <a:rPr lang="en-US" sz="1800" b="1" dirty="0" smtClean="0">
                <a:solidFill>
                  <a:schemeClr val="dk1"/>
                </a:solidFill>
              </a:rPr>
              <a:t>and SD WSCs: </a:t>
            </a:r>
            <a:r>
              <a:rPr lang="en-US" sz="1800" b="1" dirty="0" smtClean="0">
                <a:solidFill>
                  <a:schemeClr val="dk1"/>
                </a:solidFill>
              </a:rPr>
              <a:t>Rich Moore, Craig Johnston, </a:t>
            </a:r>
            <a:br>
              <a:rPr lang="en-US" sz="1800" b="1" dirty="0" smtClean="0">
                <a:solidFill>
                  <a:schemeClr val="dk1"/>
                </a:solidFill>
              </a:rPr>
            </a:br>
            <a:r>
              <a:rPr lang="en-US" sz="1800" b="1" dirty="0" smtClean="0">
                <a:solidFill>
                  <a:schemeClr val="dk1"/>
                </a:solidFill>
              </a:rPr>
              <a:t>Curtis </a:t>
            </a:r>
            <a:r>
              <a:rPr lang="en-US" sz="1800" b="1" dirty="0" smtClean="0">
                <a:solidFill>
                  <a:schemeClr val="dk1"/>
                </a:solidFill>
              </a:rPr>
              <a:t>Price—Raster tools</a:t>
            </a: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○"/>
            </a:pPr>
            <a:r>
              <a:rPr lang="en-US" sz="1800" b="1" dirty="0" smtClean="0">
                <a:solidFill>
                  <a:schemeClr val="dk1"/>
                </a:solidFill>
              </a:rPr>
              <a:t>USGS NGTOC—Data </a:t>
            </a:r>
            <a:r>
              <a:rPr lang="en-US" sz="1800" b="1" dirty="0" smtClean="0">
                <a:solidFill>
                  <a:schemeClr val="dk1"/>
                </a:solidFill>
              </a:rPr>
              <a:t>Prep, eventual data production and refresh</a:t>
            </a:r>
            <a:endParaRPr lang="en-US" sz="1800" b="1" dirty="0">
              <a:solidFill>
                <a:schemeClr val="dk1"/>
              </a:solidFill>
            </a:endParaRPr>
          </a:p>
          <a:p>
            <a:pPr marL="457200" lvl="0" indent="-4064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2800" b="1" dirty="0" smtClean="0">
                <a:solidFill>
                  <a:schemeClr val="dk1"/>
                </a:solidFill>
              </a:rPr>
              <a:t>Build/Refresh Tools</a:t>
            </a:r>
            <a:endParaRPr lang="en-US" sz="2800" b="1" dirty="0">
              <a:solidFill>
                <a:schemeClr val="dk1"/>
              </a:solidFill>
            </a:endParaRP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○"/>
            </a:pPr>
            <a:r>
              <a:rPr lang="en-US" sz="1800" b="1" dirty="0" smtClean="0">
                <a:solidFill>
                  <a:schemeClr val="dk1"/>
                </a:solidFill>
              </a:rPr>
              <a:t>Update to current ArcGIS versions, </a:t>
            </a:r>
            <a:r>
              <a:rPr lang="en-US" sz="1800" b="1" dirty="0" err="1" smtClean="0">
                <a:solidFill>
                  <a:schemeClr val="dk1"/>
                </a:solidFill>
              </a:rPr>
              <a:t>ArcPy</a:t>
            </a:r>
            <a:endParaRPr lang="en-US" sz="1800" b="1" dirty="0" smtClean="0">
              <a:solidFill>
                <a:schemeClr val="dk1"/>
              </a:solidFill>
            </a:endParaRP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○"/>
            </a:pPr>
            <a:r>
              <a:rPr lang="en-US" sz="1800" b="1" dirty="0" smtClean="0">
                <a:solidFill>
                  <a:schemeClr val="dk1"/>
                </a:solidFill>
              </a:rPr>
              <a:t>Adapt to HR data, current NHD schema</a:t>
            </a: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○"/>
            </a:pPr>
            <a:r>
              <a:rPr lang="en-US" sz="1800" b="1" dirty="0" smtClean="0">
                <a:solidFill>
                  <a:schemeClr val="dk1"/>
                </a:solidFill>
              </a:rPr>
              <a:t>New data formats (FGDB, TIFF)</a:t>
            </a:r>
            <a:endParaRPr lang="en-US" sz="1800" b="1" dirty="0">
              <a:solidFill>
                <a:schemeClr val="dk1"/>
              </a:solidFill>
            </a:endParaRPr>
          </a:p>
          <a:p>
            <a:pPr marL="457200" lvl="0" indent="-4064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2800" b="1" dirty="0" smtClean="0"/>
              <a:t>Initial production</a:t>
            </a:r>
          </a:p>
          <a:p>
            <a:pPr marL="457200" lvl="0" indent="-4064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2800" b="1" dirty="0" smtClean="0"/>
              <a:t>QC Review and Refresh</a:t>
            </a:r>
          </a:p>
          <a:p>
            <a:pPr marL="457200" lvl="0" indent="-4064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2800" b="1" dirty="0" smtClean="0"/>
              <a:t>Generalization capability</a:t>
            </a:r>
          </a:p>
          <a:p>
            <a:pPr marL="857250" lvl="1" indent="-4064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1800" b="1" dirty="0" smtClean="0">
                <a:solidFill>
                  <a:schemeClr val="dk1"/>
                </a:solidFill>
              </a:rPr>
              <a:t>Stream </a:t>
            </a:r>
            <a:r>
              <a:rPr lang="en-US" sz="1800" b="1" dirty="0">
                <a:solidFill>
                  <a:schemeClr val="dk1"/>
                </a:solidFill>
              </a:rPr>
              <a:t>network</a:t>
            </a:r>
          </a:p>
          <a:p>
            <a:pPr marL="857250" lvl="1" indent="-4064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1800" b="1" dirty="0">
                <a:solidFill>
                  <a:schemeClr val="dk1"/>
                </a:solidFill>
              </a:rPr>
              <a:t>Matching catchments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5" name="Shape 5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75" y="38125"/>
            <a:ext cx="9050850" cy="6781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Shape 516"/>
          <p:cNvSpPr txBox="1">
            <a:spLocks noGrp="1"/>
          </p:cNvSpPr>
          <p:nvPr>
            <p:ph type="title"/>
          </p:nvPr>
        </p:nvSpPr>
        <p:spPr>
          <a:xfrm>
            <a:off x="498474" y="134470"/>
            <a:ext cx="7556400" cy="995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3000" b="1" dirty="0" err="1">
                <a:solidFill>
                  <a:srgbClr val="6AA84F"/>
                </a:solidFill>
              </a:rPr>
              <a:t>NHD</a:t>
            </a:r>
            <a:r>
              <a:rPr lang="en-US" sz="3000" b="1" i="1" dirty="0" err="1">
                <a:solidFill>
                  <a:srgbClr val="6AA84F"/>
                </a:solidFill>
              </a:rPr>
              <a:t>Plus</a:t>
            </a:r>
            <a:r>
              <a:rPr lang="en-US" sz="3000" b="1" i="1" dirty="0">
                <a:solidFill>
                  <a:srgbClr val="6AA84F"/>
                </a:solidFill>
              </a:rPr>
              <a:t>-</a:t>
            </a:r>
            <a:r>
              <a:rPr lang="en-US" sz="3000" b="1" dirty="0">
                <a:solidFill>
                  <a:srgbClr val="6AA84F"/>
                </a:solidFill>
              </a:rPr>
              <a:t>MR  &amp;  </a:t>
            </a:r>
            <a:r>
              <a:rPr lang="en-US" sz="3000" b="1" dirty="0" smtClean="0">
                <a:solidFill>
                  <a:srgbClr val="6AA84F"/>
                </a:solidFill>
              </a:rPr>
              <a:t>NHD</a:t>
            </a:r>
            <a:r>
              <a:rPr lang="en-US" sz="3000" b="1" i="1" dirty="0" smtClean="0">
                <a:solidFill>
                  <a:srgbClr val="6AA84F"/>
                </a:solidFill>
              </a:rPr>
              <a:t>+</a:t>
            </a:r>
            <a:r>
              <a:rPr lang="en-US" sz="3000" b="1" dirty="0" smtClean="0">
                <a:solidFill>
                  <a:srgbClr val="6AA84F"/>
                </a:solidFill>
              </a:rPr>
              <a:t>HR</a:t>
            </a:r>
            <a:endParaRPr lang="en-US" sz="3000" b="1" dirty="0">
              <a:solidFill>
                <a:srgbClr val="6AA84F"/>
              </a:solidFill>
            </a:endParaRPr>
          </a:p>
        </p:txBody>
      </p:sp>
      <p:graphicFrame>
        <p:nvGraphicFramePr>
          <p:cNvPr id="517" name="Shape 517"/>
          <p:cNvGraphicFramePr/>
          <p:nvPr/>
        </p:nvGraphicFramePr>
        <p:xfrm>
          <a:off x="657175" y="1518900"/>
          <a:ext cx="7078725" cy="2970634"/>
        </p:xfrm>
        <a:graphic>
          <a:graphicData uri="http://schemas.openxmlformats.org/drawingml/2006/table">
            <a:tbl>
              <a:tblPr>
                <a:noFill/>
                <a:tableStyleId>{C835AB33-D095-43AC-82FD-D73748115E42}</a:tableStyleId>
              </a:tblPr>
              <a:tblGrid>
                <a:gridCol w="2092425"/>
                <a:gridCol w="2309950"/>
                <a:gridCol w="2676350"/>
              </a:tblGrid>
              <a:tr h="38100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endParaRPr dirty="0"/>
                    </a:p>
                  </a:txBody>
                  <a:tcPr marL="91425" marR="91425" marT="91425" marB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-US" b="1"/>
                        <a:t>NHDPlus - Med Res</a:t>
                      </a:r>
                    </a:p>
                  </a:txBody>
                  <a:tcPr marL="91425" marR="91425" marT="91425" marB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-US" b="1"/>
                        <a:t>NHDPlus - High Res</a:t>
                      </a:r>
                    </a:p>
                  </a:txBody>
                  <a:tcPr marL="91425" marR="91425" marT="91425" marB="91425">
                    <a:solidFill>
                      <a:srgbClr val="EFEFE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-US" b="1"/>
                        <a:t>Elevation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80000"/>
                        </a:lnSpc>
                        <a:spcBef>
                          <a:spcPts val="400"/>
                        </a:spcBef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National 1 Arc-Second Seamless DEM  </a:t>
                      </a:r>
                    </a:p>
                    <a:p>
                      <a:pPr rtl="0">
                        <a:lnSpc>
                          <a:spcPct val="80000"/>
                        </a:lnSpc>
                        <a:spcBef>
                          <a:spcPts val="400"/>
                        </a:spcBef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(30 meters)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80000"/>
                        </a:lnSpc>
                        <a:spcBef>
                          <a:spcPts val="40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-US" dirty="0">
                          <a:solidFill>
                            <a:schemeClr val="dk1"/>
                          </a:solidFill>
                        </a:rPr>
                        <a:t>National 1/3 Arc-Second Seamless DEM</a:t>
                      </a:r>
                    </a:p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-US" dirty="0"/>
                        <a:t>(10 meters)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-US" b="1"/>
                        <a:t>NHD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Medium Resolution NHD</a:t>
                      </a:r>
                    </a:p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100K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High Resolution NHD</a:t>
                      </a:r>
                    </a:p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Local, 24K, &amp; 63K (AK)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-US" b="1"/>
                        <a:t>File format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Shape file &amp; Grids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File GeoDatabase &amp; TIFF</a:t>
                      </a:r>
                    </a:p>
                    <a:p>
                      <a:pPr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-US" b="1"/>
                        <a:t>Tools (Build/Refresh)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Version 2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New High Res Process &amp; Tools</a:t>
                      </a:r>
                    </a:p>
                    <a:p>
                      <a:pPr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5" name="Shape 1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7050" y="0"/>
            <a:ext cx="9143998" cy="706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Advantage">
  <a:themeElements>
    <a:clrScheme name="Advantage">
      <a:dk1>
        <a:srgbClr val="000000"/>
      </a:dk1>
      <a:lt1>
        <a:srgbClr val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dvantage">
  <a:themeElements>
    <a:clrScheme name="Advantage">
      <a:dk1>
        <a:srgbClr val="000000"/>
      </a:dk1>
      <a:lt1>
        <a:srgbClr val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1302</TotalTime>
  <Words>391</Words>
  <Application>Microsoft Office PowerPoint</Application>
  <PresentationFormat>On-screen Show (4:3)</PresentationFormat>
  <Paragraphs>136</Paragraphs>
  <Slides>12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Advantage</vt:lpstr>
      <vt:lpstr>Advantage</vt:lpstr>
      <vt:lpstr>NHDPlus  High-Resolution   </vt:lpstr>
      <vt:lpstr>PowerPoint Presentation</vt:lpstr>
      <vt:lpstr>PowerPoint Presentation</vt:lpstr>
      <vt:lpstr>PowerPoint Presentation</vt:lpstr>
      <vt:lpstr>PowerPoint Presentation</vt:lpstr>
      <vt:lpstr>NHD+HR Development Process</vt:lpstr>
      <vt:lpstr>PowerPoint Presentation</vt:lpstr>
      <vt:lpstr>NHDPlus-MR  &amp;  NHD+HR</vt:lpstr>
      <vt:lpstr>PowerPoint Presentation</vt:lpstr>
      <vt:lpstr> HR NHDPlus Refresh Workflow </vt:lpstr>
      <vt:lpstr>NHDPlus Initial QC Review Review Team:</vt:lpstr>
      <vt:lpstr>NHD+HR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NHDPlus High-Resolution:   Overview for NGP Leadership Team</dc:title>
  <dc:creator>Rea, Alan H.</dc:creator>
  <cp:lastModifiedBy>Rea, Alan H.</cp:lastModifiedBy>
  <cp:revision>11</cp:revision>
  <dcterms:modified xsi:type="dcterms:W3CDTF">2015-07-20T06:19:06Z</dcterms:modified>
</cp:coreProperties>
</file>