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3"/>
  </p:notesMasterIdLst>
  <p:handoutMasterIdLst>
    <p:handoutMasterId r:id="rId34"/>
  </p:handoutMasterIdLst>
  <p:sldIdLst>
    <p:sldId id="256" r:id="rId3"/>
    <p:sldId id="301" r:id="rId4"/>
    <p:sldId id="294" r:id="rId5"/>
    <p:sldId id="264" r:id="rId6"/>
    <p:sldId id="295" r:id="rId7"/>
    <p:sldId id="292" r:id="rId8"/>
    <p:sldId id="315" r:id="rId9"/>
    <p:sldId id="265" r:id="rId10"/>
    <p:sldId id="300" r:id="rId11"/>
    <p:sldId id="302" r:id="rId12"/>
    <p:sldId id="320" r:id="rId13"/>
    <p:sldId id="303" r:id="rId14"/>
    <p:sldId id="282" r:id="rId15"/>
    <p:sldId id="284" r:id="rId16"/>
    <p:sldId id="269" r:id="rId17"/>
    <p:sldId id="311" r:id="rId18"/>
    <p:sldId id="323" r:id="rId19"/>
    <p:sldId id="275" r:id="rId20"/>
    <p:sldId id="324" r:id="rId21"/>
    <p:sldId id="276" r:id="rId22"/>
    <p:sldId id="314" r:id="rId23"/>
    <p:sldId id="277" r:id="rId24"/>
    <p:sldId id="279" r:id="rId25"/>
    <p:sldId id="318" r:id="rId26"/>
    <p:sldId id="313" r:id="rId27"/>
    <p:sldId id="312" r:id="rId28"/>
    <p:sldId id="272" r:id="rId29"/>
    <p:sldId id="309" r:id="rId30"/>
    <p:sldId id="304" r:id="rId31"/>
    <p:sldId id="273" r:id="rId32"/>
  </p:sldIdLst>
  <p:sldSz cx="9144000" cy="6858000" type="screen4x3"/>
  <p:notesSz cx="9236075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B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83" autoAdjust="0"/>
    <p:restoredTop sz="75042" autoAdjust="0"/>
  </p:normalViewPr>
  <p:slideViewPr>
    <p:cSldViewPr>
      <p:cViewPr varScale="1">
        <p:scale>
          <a:sx n="81" d="100"/>
          <a:sy n="81" d="100"/>
        </p:scale>
        <p:origin x="8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png"/><Relationship Id="rId4" Type="http://schemas.openxmlformats.org/officeDocument/2006/relationships/image" Target="../media/image21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image" Target="../media/image29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png"/><Relationship Id="rId4" Type="http://schemas.openxmlformats.org/officeDocument/2006/relationships/image" Target="../media/image21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image" Target="../media/image2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14BC8E-6AB7-4924-A3B9-8EE205BD8FA4}" type="doc">
      <dgm:prSet loTypeId="urn:microsoft.com/office/officeart/2011/layout/Radial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07AE65E-4228-4C5C-AA3F-1C0D7F928601}">
      <dgm:prSet phldrT="[Text]" custT="1"/>
      <dgm:spPr/>
      <dgm:t>
        <a:bodyPr/>
        <a:lstStyle/>
        <a:p>
          <a:r>
            <a:rPr lang="en-US" sz="1800" b="1" dirty="0" smtClean="0">
              <a:solidFill>
                <a:schemeClr val="tx1"/>
              </a:solidFill>
            </a:rPr>
            <a:t>How much surface water have we assessed in the continental United States?</a:t>
          </a:r>
          <a:endParaRPr lang="en-US" sz="1800" b="1" dirty="0">
            <a:solidFill>
              <a:schemeClr val="tx1"/>
            </a:solidFill>
          </a:endParaRPr>
        </a:p>
      </dgm:t>
    </dgm:pt>
    <dgm:pt modelId="{D4D42E9D-7C31-46D4-96FF-402DA496D6FC}" type="parTrans" cxnId="{46132C5A-1D38-4524-8318-2CE6D3FD6936}">
      <dgm:prSet/>
      <dgm:spPr/>
      <dgm:t>
        <a:bodyPr/>
        <a:lstStyle/>
        <a:p>
          <a:endParaRPr lang="en-US" sz="2000"/>
        </a:p>
      </dgm:t>
    </dgm:pt>
    <dgm:pt modelId="{F7BC589F-5674-4923-B7C4-D9F5008EE079}" type="sibTrans" cxnId="{46132C5A-1D38-4524-8318-2CE6D3FD6936}">
      <dgm:prSet/>
      <dgm:spPr/>
      <dgm:t>
        <a:bodyPr/>
        <a:lstStyle/>
        <a:p>
          <a:endParaRPr lang="en-US" sz="2000"/>
        </a:p>
      </dgm:t>
    </dgm:pt>
    <dgm:pt modelId="{00DF41FB-7619-40DB-8F29-8B38B22FF7C1}">
      <dgm:prSet phldrT="[Text]" custT="1"/>
      <dgm:spPr/>
      <dgm:t>
        <a:bodyPr/>
        <a:lstStyle/>
        <a:p>
          <a:r>
            <a:rPr lang="en-US" sz="1800" dirty="0" smtClean="0"/>
            <a:t>Coastal:  &gt;35,000 square miles</a:t>
          </a:r>
          <a:endParaRPr lang="en-US" sz="1800" dirty="0"/>
        </a:p>
      </dgm:t>
    </dgm:pt>
    <dgm:pt modelId="{795C2CD7-4888-4CDF-B5C2-E3975BD9C90E}" type="parTrans" cxnId="{B9DC968B-E9E8-460A-ADA6-782F5D736FD4}">
      <dgm:prSet/>
      <dgm:spPr/>
      <dgm:t>
        <a:bodyPr/>
        <a:lstStyle/>
        <a:p>
          <a:endParaRPr lang="en-US" sz="2000"/>
        </a:p>
      </dgm:t>
    </dgm:pt>
    <dgm:pt modelId="{30C51664-FDB0-485A-B3F6-68C8E8AB92ED}" type="sibTrans" cxnId="{B9DC968B-E9E8-460A-ADA6-782F5D736FD4}">
      <dgm:prSet/>
      <dgm:spPr/>
      <dgm:t>
        <a:bodyPr/>
        <a:lstStyle/>
        <a:p>
          <a:endParaRPr lang="en-US" sz="2000"/>
        </a:p>
      </dgm:t>
    </dgm:pt>
    <dgm:pt modelId="{E0ACBEBA-A32F-498C-A3B0-2CCFF6E97D0A}">
      <dgm:prSet phldrT="[Text]" custT="1"/>
      <dgm:spPr/>
      <dgm:t>
        <a:bodyPr/>
        <a:lstStyle/>
        <a:p>
          <a:r>
            <a:rPr lang="en-US" sz="1800" dirty="0" smtClean="0"/>
            <a:t>Lakes:  &gt;110,000 lakes</a:t>
          </a:r>
          <a:endParaRPr lang="en-US" sz="1800" dirty="0"/>
        </a:p>
      </dgm:t>
    </dgm:pt>
    <dgm:pt modelId="{367E936A-B885-423B-936B-7664F4ABFC2E}" type="parTrans" cxnId="{F9ED6DCB-4716-40D3-B4DB-324A497632FB}">
      <dgm:prSet/>
      <dgm:spPr/>
      <dgm:t>
        <a:bodyPr/>
        <a:lstStyle/>
        <a:p>
          <a:endParaRPr lang="en-US" sz="2000"/>
        </a:p>
      </dgm:t>
    </dgm:pt>
    <dgm:pt modelId="{8435558A-F111-49FC-9D00-E18FDA0D4D16}" type="sibTrans" cxnId="{F9ED6DCB-4716-40D3-B4DB-324A497632FB}">
      <dgm:prSet/>
      <dgm:spPr/>
      <dgm:t>
        <a:bodyPr/>
        <a:lstStyle/>
        <a:p>
          <a:endParaRPr lang="en-US" sz="2000"/>
        </a:p>
      </dgm:t>
    </dgm:pt>
    <dgm:pt modelId="{6224DA0E-CB7C-4A2A-BB44-C483E349FE7E}">
      <dgm:prSet phldrT="[Text]" custT="1"/>
      <dgm:spPr/>
      <dgm:t>
        <a:bodyPr/>
        <a:lstStyle/>
        <a:p>
          <a:r>
            <a:rPr lang="en-US" sz="1800" dirty="0" smtClean="0"/>
            <a:t>Rivers/streams: &gt;1.9 million miles</a:t>
          </a:r>
          <a:endParaRPr lang="en-US" sz="1800" dirty="0"/>
        </a:p>
      </dgm:t>
    </dgm:pt>
    <dgm:pt modelId="{2026D9C2-6E35-4CE3-BC69-5FB8C5E6D44E}" type="parTrans" cxnId="{212D7C39-7945-4C20-A3C8-ADB842A2E352}">
      <dgm:prSet/>
      <dgm:spPr/>
      <dgm:t>
        <a:bodyPr/>
        <a:lstStyle/>
        <a:p>
          <a:endParaRPr lang="en-US" sz="2000"/>
        </a:p>
      </dgm:t>
    </dgm:pt>
    <dgm:pt modelId="{A524A953-D02E-4B23-9774-6FFC985B9430}" type="sibTrans" cxnId="{212D7C39-7945-4C20-A3C8-ADB842A2E352}">
      <dgm:prSet/>
      <dgm:spPr/>
      <dgm:t>
        <a:bodyPr/>
        <a:lstStyle/>
        <a:p>
          <a:endParaRPr lang="en-US" sz="2000"/>
        </a:p>
      </dgm:t>
    </dgm:pt>
    <dgm:pt modelId="{0EEDE97D-5A12-4DC8-A805-E3B794C71FD8}">
      <dgm:prSet phldrT="[Text]" custT="1"/>
      <dgm:spPr/>
      <dgm:t>
        <a:bodyPr/>
        <a:lstStyle/>
        <a:p>
          <a:r>
            <a:rPr lang="en-US" sz="1800" dirty="0" smtClean="0"/>
            <a:t>Wetlands: &gt;62,000,000 acres</a:t>
          </a:r>
          <a:endParaRPr lang="en-US" sz="1800" dirty="0"/>
        </a:p>
      </dgm:t>
    </dgm:pt>
    <dgm:pt modelId="{CDEA7C3A-17BA-4DD6-89FB-7E54D9365312}" type="parTrans" cxnId="{BC8BFF1E-209A-4F91-8BCD-F7CDFC3B2183}">
      <dgm:prSet/>
      <dgm:spPr/>
      <dgm:t>
        <a:bodyPr/>
        <a:lstStyle/>
        <a:p>
          <a:endParaRPr lang="en-US" sz="2000"/>
        </a:p>
      </dgm:t>
    </dgm:pt>
    <dgm:pt modelId="{F7271F41-DDC0-41F3-A321-ECDF31D1F1D4}" type="sibTrans" cxnId="{BC8BFF1E-209A-4F91-8BCD-F7CDFC3B2183}">
      <dgm:prSet/>
      <dgm:spPr/>
      <dgm:t>
        <a:bodyPr/>
        <a:lstStyle/>
        <a:p>
          <a:endParaRPr lang="en-US" sz="2000"/>
        </a:p>
      </dgm:t>
    </dgm:pt>
    <dgm:pt modelId="{5E062801-6FCE-45AE-A08A-90FFCEA0FD98}" type="pres">
      <dgm:prSet presAssocID="{3714BC8E-6AB7-4924-A3B9-8EE205BD8FA4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3C614E86-588F-478D-9BA6-C99B01E891E4}" type="pres">
      <dgm:prSet presAssocID="{607AE65E-4228-4C5C-AA3F-1C0D7F928601}" presName="Parent" presStyleLbl="node1" presStyleIdx="0" presStyleCnt="2" custScaleX="133113" custScaleY="129830">
        <dgm:presLayoutVars>
          <dgm:chMax val="4"/>
          <dgm:chPref val="3"/>
        </dgm:presLayoutVars>
      </dgm:prSet>
      <dgm:spPr/>
      <dgm:t>
        <a:bodyPr/>
        <a:lstStyle/>
        <a:p>
          <a:endParaRPr lang="en-US"/>
        </a:p>
      </dgm:t>
    </dgm:pt>
    <dgm:pt modelId="{C2C3923D-D33A-4CB3-B3F2-7FBD4CC57C13}" type="pres">
      <dgm:prSet presAssocID="{00DF41FB-7619-40DB-8F29-8B38B22FF7C1}" presName="Accent" presStyleLbl="node1" presStyleIdx="1" presStyleCnt="2"/>
      <dgm:spPr/>
    </dgm:pt>
    <dgm:pt modelId="{D1037BF4-EF23-42CA-AA05-F75B562410C2}" type="pres">
      <dgm:prSet presAssocID="{00DF41FB-7619-40DB-8F29-8B38B22FF7C1}" presName="Image1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E318C43-08EB-431B-BBBB-6DF00E2B3DB1}" type="pres">
      <dgm:prSet presAssocID="{00DF41FB-7619-40DB-8F29-8B38B22FF7C1}" presName="Child1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C3EF14-1300-4B10-86DE-28ABB0B3FEED}" type="pres">
      <dgm:prSet presAssocID="{E0ACBEBA-A32F-498C-A3B0-2CCFF6E97D0A}" presName="Image2" presStyleCnt="0"/>
      <dgm:spPr/>
    </dgm:pt>
    <dgm:pt modelId="{07DC818D-7371-4D80-BC0C-4B9C7DA43625}" type="pres">
      <dgm:prSet presAssocID="{E0ACBEBA-A32F-498C-A3B0-2CCFF6E97D0A}" presName="Image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7174FBA-4278-45B4-BBD3-F5986B61CE27}" type="pres">
      <dgm:prSet presAssocID="{E0ACBEBA-A32F-498C-A3B0-2CCFF6E97D0A}" presName="Child2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F43D46-128E-49CE-B1D3-3B9C627FCA24}" type="pres">
      <dgm:prSet presAssocID="{6224DA0E-CB7C-4A2A-BB44-C483E349FE7E}" presName="Image3" presStyleCnt="0"/>
      <dgm:spPr/>
    </dgm:pt>
    <dgm:pt modelId="{F5D7A858-1582-4A80-A99B-CA6B6D9D4BCF}" type="pres">
      <dgm:prSet presAssocID="{6224DA0E-CB7C-4A2A-BB44-C483E349FE7E}" presName="Image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A327E6DB-1635-4B14-A3C8-BA5AA8A25A6B}" type="pres">
      <dgm:prSet presAssocID="{6224DA0E-CB7C-4A2A-BB44-C483E349FE7E}" presName="Child3" presStyleLbl="revTx" presStyleIdx="2" presStyleCnt="4" custScaleX="12018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E60827-EF3B-4C1B-9518-593B21F914D6}" type="pres">
      <dgm:prSet presAssocID="{0EEDE97D-5A12-4DC8-A805-E3B794C71FD8}" presName="Image4" presStyleCnt="0"/>
      <dgm:spPr/>
    </dgm:pt>
    <dgm:pt modelId="{7401903C-F450-4FD8-A1C1-909713CAD3A2}" type="pres">
      <dgm:prSet presAssocID="{0EEDE97D-5A12-4DC8-A805-E3B794C71FD8}" presName="Image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73BE0834-964A-49BE-9AC7-66015C2324BC}" type="pres">
      <dgm:prSet presAssocID="{0EEDE97D-5A12-4DC8-A805-E3B794C71FD8}" presName="Child4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3E9CF0D-CB30-41D6-977E-6CC3B1EC3639}" type="presOf" srcId="{00DF41FB-7619-40DB-8F29-8B38B22FF7C1}" destId="{CE318C43-08EB-431B-BBBB-6DF00E2B3DB1}" srcOrd="0" destOrd="0" presId="urn:microsoft.com/office/officeart/2011/layout/RadialPictureList"/>
    <dgm:cxn modelId="{B9DC968B-E9E8-460A-ADA6-782F5D736FD4}" srcId="{607AE65E-4228-4C5C-AA3F-1C0D7F928601}" destId="{00DF41FB-7619-40DB-8F29-8B38B22FF7C1}" srcOrd="0" destOrd="0" parTransId="{795C2CD7-4888-4CDF-B5C2-E3975BD9C90E}" sibTransId="{30C51664-FDB0-485A-B3F6-68C8E8AB92ED}"/>
    <dgm:cxn modelId="{F9ED6DCB-4716-40D3-B4DB-324A497632FB}" srcId="{607AE65E-4228-4C5C-AA3F-1C0D7F928601}" destId="{E0ACBEBA-A32F-498C-A3B0-2CCFF6E97D0A}" srcOrd="1" destOrd="0" parTransId="{367E936A-B885-423B-936B-7664F4ABFC2E}" sibTransId="{8435558A-F111-49FC-9D00-E18FDA0D4D16}"/>
    <dgm:cxn modelId="{C19205D9-AD8A-46D3-BBF7-8D0C7A6BDB9E}" type="presOf" srcId="{E0ACBEBA-A32F-498C-A3B0-2CCFF6E97D0A}" destId="{67174FBA-4278-45B4-BBD3-F5986B61CE27}" srcOrd="0" destOrd="0" presId="urn:microsoft.com/office/officeart/2011/layout/RadialPictureList"/>
    <dgm:cxn modelId="{50370D28-BC01-4513-9E0D-C4FB11304149}" type="presOf" srcId="{0EEDE97D-5A12-4DC8-A805-E3B794C71FD8}" destId="{73BE0834-964A-49BE-9AC7-66015C2324BC}" srcOrd="0" destOrd="0" presId="urn:microsoft.com/office/officeart/2011/layout/RadialPictureList"/>
    <dgm:cxn modelId="{212D7C39-7945-4C20-A3C8-ADB842A2E352}" srcId="{607AE65E-4228-4C5C-AA3F-1C0D7F928601}" destId="{6224DA0E-CB7C-4A2A-BB44-C483E349FE7E}" srcOrd="2" destOrd="0" parTransId="{2026D9C2-6E35-4CE3-BC69-5FB8C5E6D44E}" sibTransId="{A524A953-D02E-4B23-9774-6FFC985B9430}"/>
    <dgm:cxn modelId="{0012D7B0-11C3-4C8C-8300-C44076A0051D}" type="presOf" srcId="{6224DA0E-CB7C-4A2A-BB44-C483E349FE7E}" destId="{A327E6DB-1635-4B14-A3C8-BA5AA8A25A6B}" srcOrd="0" destOrd="0" presId="urn:microsoft.com/office/officeart/2011/layout/RadialPictureList"/>
    <dgm:cxn modelId="{46132C5A-1D38-4524-8318-2CE6D3FD6936}" srcId="{3714BC8E-6AB7-4924-A3B9-8EE205BD8FA4}" destId="{607AE65E-4228-4C5C-AA3F-1C0D7F928601}" srcOrd="0" destOrd="0" parTransId="{D4D42E9D-7C31-46D4-96FF-402DA496D6FC}" sibTransId="{F7BC589F-5674-4923-B7C4-D9F5008EE079}"/>
    <dgm:cxn modelId="{BC8BFF1E-209A-4F91-8BCD-F7CDFC3B2183}" srcId="{607AE65E-4228-4C5C-AA3F-1C0D7F928601}" destId="{0EEDE97D-5A12-4DC8-A805-E3B794C71FD8}" srcOrd="3" destOrd="0" parTransId="{CDEA7C3A-17BA-4DD6-89FB-7E54D9365312}" sibTransId="{F7271F41-DDC0-41F3-A321-ECDF31D1F1D4}"/>
    <dgm:cxn modelId="{06ED7436-9B35-49E7-9806-FC536DF32B32}" type="presOf" srcId="{3714BC8E-6AB7-4924-A3B9-8EE205BD8FA4}" destId="{5E062801-6FCE-45AE-A08A-90FFCEA0FD98}" srcOrd="0" destOrd="0" presId="urn:microsoft.com/office/officeart/2011/layout/RadialPictureList"/>
    <dgm:cxn modelId="{38389D8F-9ACF-47AC-8166-6B383DD7CC1E}" type="presOf" srcId="{607AE65E-4228-4C5C-AA3F-1C0D7F928601}" destId="{3C614E86-588F-478D-9BA6-C99B01E891E4}" srcOrd="0" destOrd="0" presId="urn:microsoft.com/office/officeart/2011/layout/RadialPictureList"/>
    <dgm:cxn modelId="{ACEA0616-B56D-4614-9F2E-CF5D903C27FD}" type="presParOf" srcId="{5E062801-6FCE-45AE-A08A-90FFCEA0FD98}" destId="{3C614E86-588F-478D-9BA6-C99B01E891E4}" srcOrd="0" destOrd="0" presId="urn:microsoft.com/office/officeart/2011/layout/RadialPictureList"/>
    <dgm:cxn modelId="{423D8CEB-398D-4B5F-B710-FB7173FF277D}" type="presParOf" srcId="{5E062801-6FCE-45AE-A08A-90FFCEA0FD98}" destId="{C2C3923D-D33A-4CB3-B3F2-7FBD4CC57C13}" srcOrd="1" destOrd="0" presId="urn:microsoft.com/office/officeart/2011/layout/RadialPictureList"/>
    <dgm:cxn modelId="{7ED1B4E5-38AD-4CA4-9CC4-C15359E7D0A2}" type="presParOf" srcId="{5E062801-6FCE-45AE-A08A-90FFCEA0FD98}" destId="{D1037BF4-EF23-42CA-AA05-F75B562410C2}" srcOrd="2" destOrd="0" presId="urn:microsoft.com/office/officeart/2011/layout/RadialPictureList"/>
    <dgm:cxn modelId="{9E2B490B-4FE9-4153-A92F-84EF0456A177}" type="presParOf" srcId="{5E062801-6FCE-45AE-A08A-90FFCEA0FD98}" destId="{CE318C43-08EB-431B-BBBB-6DF00E2B3DB1}" srcOrd="3" destOrd="0" presId="urn:microsoft.com/office/officeart/2011/layout/RadialPictureList"/>
    <dgm:cxn modelId="{23DDD8DF-BB16-478F-980C-473CD72993F0}" type="presParOf" srcId="{5E062801-6FCE-45AE-A08A-90FFCEA0FD98}" destId="{19C3EF14-1300-4B10-86DE-28ABB0B3FEED}" srcOrd="4" destOrd="0" presId="urn:microsoft.com/office/officeart/2011/layout/RadialPictureList"/>
    <dgm:cxn modelId="{6717761A-BF09-46CF-BC28-96071CD9CA2E}" type="presParOf" srcId="{19C3EF14-1300-4B10-86DE-28ABB0B3FEED}" destId="{07DC818D-7371-4D80-BC0C-4B9C7DA43625}" srcOrd="0" destOrd="0" presId="urn:microsoft.com/office/officeart/2011/layout/RadialPictureList"/>
    <dgm:cxn modelId="{2034CC76-E719-427D-949E-ED1865E8E1C4}" type="presParOf" srcId="{5E062801-6FCE-45AE-A08A-90FFCEA0FD98}" destId="{67174FBA-4278-45B4-BBD3-F5986B61CE27}" srcOrd="5" destOrd="0" presId="urn:microsoft.com/office/officeart/2011/layout/RadialPictureList"/>
    <dgm:cxn modelId="{2222D64D-4AD9-4476-AA33-7358198475C7}" type="presParOf" srcId="{5E062801-6FCE-45AE-A08A-90FFCEA0FD98}" destId="{16F43D46-128E-49CE-B1D3-3B9C627FCA24}" srcOrd="6" destOrd="0" presId="urn:microsoft.com/office/officeart/2011/layout/RadialPictureList"/>
    <dgm:cxn modelId="{C3A98995-A138-4FAD-9DF3-92B760ED4907}" type="presParOf" srcId="{16F43D46-128E-49CE-B1D3-3B9C627FCA24}" destId="{F5D7A858-1582-4A80-A99B-CA6B6D9D4BCF}" srcOrd="0" destOrd="0" presId="urn:microsoft.com/office/officeart/2011/layout/RadialPictureList"/>
    <dgm:cxn modelId="{144B308C-2B96-4F36-ACD6-D022C2DE0AB0}" type="presParOf" srcId="{5E062801-6FCE-45AE-A08A-90FFCEA0FD98}" destId="{A327E6DB-1635-4B14-A3C8-BA5AA8A25A6B}" srcOrd="7" destOrd="0" presId="urn:microsoft.com/office/officeart/2011/layout/RadialPictureList"/>
    <dgm:cxn modelId="{45C9844A-AAA2-404D-B5AB-028663FBC591}" type="presParOf" srcId="{5E062801-6FCE-45AE-A08A-90FFCEA0FD98}" destId="{5BE60827-EF3B-4C1B-9518-593B21F914D6}" srcOrd="8" destOrd="0" presId="urn:microsoft.com/office/officeart/2011/layout/RadialPictureList"/>
    <dgm:cxn modelId="{D8292FE0-3809-4B94-A065-4B2421AC0EEE}" type="presParOf" srcId="{5BE60827-EF3B-4C1B-9518-593B21F914D6}" destId="{7401903C-F450-4FD8-A1C1-909713CAD3A2}" srcOrd="0" destOrd="0" presId="urn:microsoft.com/office/officeart/2011/layout/RadialPictureList"/>
    <dgm:cxn modelId="{2B382BE4-99A9-4F13-BEC9-207B92DFB505}" type="presParOf" srcId="{5E062801-6FCE-45AE-A08A-90FFCEA0FD98}" destId="{73BE0834-964A-49BE-9AC7-66015C2324BC}" srcOrd="9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60702B-6571-4531-A019-C53E539B4167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A769FC70-B90D-405A-9618-49731EB3EDCA}">
      <dgm:prSet phldrT="[Text]"/>
      <dgm:spPr>
        <a:noFill/>
        <a:ln>
          <a:noFill/>
        </a:ln>
      </dgm:spPr>
      <dgm:t>
        <a:bodyPr/>
        <a:lstStyle/>
        <a:p>
          <a:pPr>
            <a:lnSpc>
              <a:spcPct val="90000"/>
            </a:lnSpc>
          </a:pPr>
          <a:r>
            <a:rPr lang="en-US" b="1" u="sng" dirty="0" smtClean="0">
              <a:solidFill>
                <a:srgbClr val="40458C"/>
              </a:solidFill>
            </a:rPr>
            <a:t>Use Case 1:</a:t>
          </a:r>
        </a:p>
        <a:p>
          <a:pPr>
            <a:lnSpc>
              <a:spcPct val="100000"/>
            </a:lnSpc>
          </a:pPr>
          <a:r>
            <a:rPr lang="en-US" dirty="0" smtClean="0">
              <a:solidFill>
                <a:srgbClr val="40458C"/>
              </a:solidFill>
            </a:rPr>
            <a:t>National Flood Interoperability Experiment</a:t>
          </a:r>
          <a:endParaRPr lang="en-US" dirty="0">
            <a:solidFill>
              <a:srgbClr val="40458C"/>
            </a:solidFill>
          </a:endParaRPr>
        </a:p>
      </dgm:t>
    </dgm:pt>
    <dgm:pt modelId="{6657D825-B2CA-4FD8-A848-6F7A8871CBAC}" type="parTrans" cxnId="{2AC95B9D-E0B9-4B85-9944-4FB4DB980BE4}">
      <dgm:prSet/>
      <dgm:spPr/>
      <dgm:t>
        <a:bodyPr/>
        <a:lstStyle/>
        <a:p>
          <a:endParaRPr lang="en-US"/>
        </a:p>
      </dgm:t>
    </dgm:pt>
    <dgm:pt modelId="{B5B6CA0D-F8B5-4D3A-9F7F-E5B12E95A435}" type="sibTrans" cxnId="{2AC95B9D-E0B9-4B85-9944-4FB4DB980BE4}">
      <dgm:prSet/>
      <dgm:spPr/>
      <dgm:t>
        <a:bodyPr/>
        <a:lstStyle/>
        <a:p>
          <a:endParaRPr lang="en-US"/>
        </a:p>
      </dgm:t>
    </dgm:pt>
    <dgm:pt modelId="{FD4705A6-9DC3-42D8-874E-ADC9CCB3ADC1}">
      <dgm:prSet phldrT="[Text]"/>
      <dgm:spPr>
        <a:noFill/>
        <a:ln>
          <a:noFill/>
        </a:ln>
      </dgm:spPr>
      <dgm:t>
        <a:bodyPr/>
        <a:lstStyle/>
        <a:p>
          <a:pPr>
            <a:lnSpc>
              <a:spcPct val="90000"/>
            </a:lnSpc>
          </a:pPr>
          <a:r>
            <a:rPr lang="en-US" b="1" u="sng" dirty="0" smtClean="0">
              <a:solidFill>
                <a:srgbClr val="40458C"/>
              </a:solidFill>
            </a:rPr>
            <a:t>Use Case 2:</a:t>
          </a:r>
        </a:p>
        <a:p>
          <a:pPr>
            <a:lnSpc>
              <a:spcPct val="100000"/>
            </a:lnSpc>
          </a:pPr>
          <a:r>
            <a:rPr lang="en-US" dirty="0" smtClean="0">
              <a:solidFill>
                <a:srgbClr val="40458C"/>
              </a:solidFill>
            </a:rPr>
            <a:t>Drought </a:t>
          </a:r>
          <a:br>
            <a:rPr lang="en-US" dirty="0" smtClean="0">
              <a:solidFill>
                <a:srgbClr val="40458C"/>
              </a:solidFill>
            </a:rPr>
          </a:br>
          <a:r>
            <a:rPr lang="en-US" dirty="0" smtClean="0">
              <a:solidFill>
                <a:srgbClr val="40458C"/>
              </a:solidFill>
            </a:rPr>
            <a:t>Water Supply Decision Support</a:t>
          </a:r>
          <a:endParaRPr lang="en-US" dirty="0">
            <a:solidFill>
              <a:srgbClr val="40458C"/>
            </a:solidFill>
          </a:endParaRPr>
        </a:p>
      </dgm:t>
    </dgm:pt>
    <dgm:pt modelId="{66D17DA5-1DEA-4D8B-9FBE-239D5CC58449}" type="parTrans" cxnId="{D2084618-3888-465E-A0BC-114FC04CFF3E}">
      <dgm:prSet/>
      <dgm:spPr/>
      <dgm:t>
        <a:bodyPr/>
        <a:lstStyle/>
        <a:p>
          <a:endParaRPr lang="en-US"/>
        </a:p>
      </dgm:t>
    </dgm:pt>
    <dgm:pt modelId="{7456FF23-F8BF-44C4-831D-F83D8FA4AC83}" type="sibTrans" cxnId="{D2084618-3888-465E-A0BC-114FC04CFF3E}">
      <dgm:prSet/>
      <dgm:spPr/>
      <dgm:t>
        <a:bodyPr/>
        <a:lstStyle/>
        <a:p>
          <a:endParaRPr lang="en-US"/>
        </a:p>
      </dgm:t>
    </dgm:pt>
    <dgm:pt modelId="{297529C0-E7CC-4ADB-9188-BD7502470289}">
      <dgm:prSet phldrT="[Text]"/>
      <dgm:spPr>
        <a:noFill/>
        <a:ln>
          <a:noFill/>
        </a:ln>
      </dgm:spPr>
      <dgm:t>
        <a:bodyPr/>
        <a:lstStyle/>
        <a:p>
          <a:pPr>
            <a:lnSpc>
              <a:spcPct val="90000"/>
            </a:lnSpc>
          </a:pPr>
          <a:r>
            <a:rPr lang="en-US" b="1" u="sng" dirty="0" smtClean="0">
              <a:solidFill>
                <a:srgbClr val="40458C"/>
              </a:solidFill>
            </a:rPr>
            <a:t>Use Case 3:</a:t>
          </a:r>
        </a:p>
        <a:p>
          <a:pPr>
            <a:lnSpc>
              <a:spcPct val="100000"/>
            </a:lnSpc>
          </a:pPr>
          <a:r>
            <a:rPr lang="en-US" dirty="0" smtClean="0">
              <a:solidFill>
                <a:srgbClr val="40458C"/>
              </a:solidFill>
            </a:rPr>
            <a:t>Spill Response</a:t>
          </a:r>
        </a:p>
      </dgm:t>
    </dgm:pt>
    <dgm:pt modelId="{82F70603-EF41-4A91-A30D-82C7B0CF159D}" type="parTrans" cxnId="{14C71709-60DC-4BCD-A80A-25E3791B71C6}">
      <dgm:prSet/>
      <dgm:spPr/>
      <dgm:t>
        <a:bodyPr/>
        <a:lstStyle/>
        <a:p>
          <a:endParaRPr lang="en-US"/>
        </a:p>
      </dgm:t>
    </dgm:pt>
    <dgm:pt modelId="{B7FF6927-7C12-4A2E-ADFC-C7E0F7C2E682}" type="sibTrans" cxnId="{14C71709-60DC-4BCD-A80A-25E3791B71C6}">
      <dgm:prSet/>
      <dgm:spPr/>
      <dgm:t>
        <a:bodyPr/>
        <a:lstStyle/>
        <a:p>
          <a:endParaRPr lang="en-US"/>
        </a:p>
      </dgm:t>
    </dgm:pt>
    <dgm:pt modelId="{B60AFA54-9945-4975-A795-939E0AB978FA}" type="pres">
      <dgm:prSet presAssocID="{4E60702B-6571-4531-A019-C53E539B4167}" presName="Name0" presStyleCnt="0">
        <dgm:presLayoutVars>
          <dgm:dir/>
          <dgm:resizeHandles val="exact"/>
        </dgm:presLayoutVars>
      </dgm:prSet>
      <dgm:spPr/>
    </dgm:pt>
    <dgm:pt modelId="{E94A5AD7-0A34-4B4C-A780-B7FE66243675}" type="pres">
      <dgm:prSet presAssocID="{4E60702B-6571-4531-A019-C53E539B4167}" presName="bkgdShp" presStyleLbl="alignAccFollowNode1" presStyleIdx="0" presStyleCnt="1" custLinFactNeighborX="4301"/>
      <dgm:spPr>
        <a:noFill/>
        <a:ln>
          <a:noFill/>
        </a:ln>
      </dgm:spPr>
    </dgm:pt>
    <dgm:pt modelId="{B1F3BE05-6DE1-4BBF-98A2-3AA60974613C}" type="pres">
      <dgm:prSet presAssocID="{4E60702B-6571-4531-A019-C53E539B4167}" presName="linComp" presStyleCnt="0"/>
      <dgm:spPr/>
    </dgm:pt>
    <dgm:pt modelId="{C8FCCA53-241E-47B2-A9E5-2045941A535B}" type="pres">
      <dgm:prSet presAssocID="{A769FC70-B90D-405A-9618-49731EB3EDCA}" presName="compNode" presStyleCnt="0"/>
      <dgm:spPr/>
    </dgm:pt>
    <dgm:pt modelId="{A8748188-7036-4CD3-A47B-D81AF11B690B}" type="pres">
      <dgm:prSet presAssocID="{A769FC70-B90D-405A-9618-49731EB3EDC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9F0502-2D6A-4D5A-8EE1-C6F155F2429A}" type="pres">
      <dgm:prSet presAssocID="{A769FC70-B90D-405A-9618-49731EB3EDCA}" presName="invisiNode" presStyleLbl="node1" presStyleIdx="0" presStyleCnt="3"/>
      <dgm:spPr/>
    </dgm:pt>
    <dgm:pt modelId="{149FE093-1158-4012-9B46-8768C52FCFD9}" type="pres">
      <dgm:prSet presAssocID="{A769FC70-B90D-405A-9618-49731EB3EDCA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</dgm:pt>
    <dgm:pt modelId="{5CE59ECC-9123-4579-A9D1-3D0949A623B7}" type="pres">
      <dgm:prSet presAssocID="{B5B6CA0D-F8B5-4D3A-9F7F-E5B12E95A43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A599E0B-BA27-470D-B54C-399AF515EAC5}" type="pres">
      <dgm:prSet presAssocID="{FD4705A6-9DC3-42D8-874E-ADC9CCB3ADC1}" presName="compNode" presStyleCnt="0"/>
      <dgm:spPr/>
    </dgm:pt>
    <dgm:pt modelId="{3EEEE0CF-4941-4F52-808F-925604E28207}" type="pres">
      <dgm:prSet presAssocID="{FD4705A6-9DC3-42D8-874E-ADC9CCB3ADC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735A37-A2E3-4831-8A22-F0F1E70E7FAE}" type="pres">
      <dgm:prSet presAssocID="{FD4705A6-9DC3-42D8-874E-ADC9CCB3ADC1}" presName="invisiNode" presStyleLbl="node1" presStyleIdx="1" presStyleCnt="3"/>
      <dgm:spPr/>
    </dgm:pt>
    <dgm:pt modelId="{E9D261AF-B06E-48FA-B2AF-9A6A65C29D80}" type="pres">
      <dgm:prSet presAssocID="{FD4705A6-9DC3-42D8-874E-ADC9CCB3ADC1}" presName="imagNode" presStyleLbl="fgImgPlace1" presStyleIdx="1" presStyleCnt="3" custLinFactNeighborY="-88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</dgm:pt>
    <dgm:pt modelId="{998EAC32-E4DA-4395-883D-114C07C1EDFE}" type="pres">
      <dgm:prSet presAssocID="{7456FF23-F8BF-44C4-831D-F83D8FA4AC8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0618325-7DE6-46C4-9EF0-D15714DC6165}" type="pres">
      <dgm:prSet presAssocID="{297529C0-E7CC-4ADB-9188-BD7502470289}" presName="compNode" presStyleCnt="0"/>
      <dgm:spPr/>
    </dgm:pt>
    <dgm:pt modelId="{75897DAD-AAFA-4788-BB0D-5BDB51231FD4}" type="pres">
      <dgm:prSet presAssocID="{297529C0-E7CC-4ADB-9188-BD7502470289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A9660B-6E16-4A82-B255-A76C4848332D}" type="pres">
      <dgm:prSet presAssocID="{297529C0-E7CC-4ADB-9188-BD7502470289}" presName="invisiNode" presStyleLbl="node1" presStyleIdx="2" presStyleCnt="3"/>
      <dgm:spPr/>
    </dgm:pt>
    <dgm:pt modelId="{C38171CB-E00C-45BA-B27A-D3BF645F83CA}" type="pres">
      <dgm:prSet presAssocID="{297529C0-E7CC-4ADB-9188-BD7502470289}" presName="imagNode" presStyleLbl="fgImgPlace1" presStyleIdx="2" presStyleCnt="3" custLinFactNeighborY="-880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</dgm:ptLst>
  <dgm:cxnLst>
    <dgm:cxn modelId="{0A0FB37C-4EF4-4758-B0C7-B880EB79EA19}" type="presOf" srcId="{4E60702B-6571-4531-A019-C53E539B4167}" destId="{B60AFA54-9945-4975-A795-939E0AB978FA}" srcOrd="0" destOrd="0" presId="urn:microsoft.com/office/officeart/2005/8/layout/pList2"/>
    <dgm:cxn modelId="{3D237B7F-AE1A-4F54-8D03-1F660D372A5D}" type="presOf" srcId="{7456FF23-F8BF-44C4-831D-F83D8FA4AC83}" destId="{998EAC32-E4DA-4395-883D-114C07C1EDFE}" srcOrd="0" destOrd="0" presId="urn:microsoft.com/office/officeart/2005/8/layout/pList2"/>
    <dgm:cxn modelId="{2AC95B9D-E0B9-4B85-9944-4FB4DB980BE4}" srcId="{4E60702B-6571-4531-A019-C53E539B4167}" destId="{A769FC70-B90D-405A-9618-49731EB3EDCA}" srcOrd="0" destOrd="0" parTransId="{6657D825-B2CA-4FD8-A848-6F7A8871CBAC}" sibTransId="{B5B6CA0D-F8B5-4D3A-9F7F-E5B12E95A435}"/>
    <dgm:cxn modelId="{8289E66E-FEAD-48A9-8326-F1051ABE1124}" type="presOf" srcId="{297529C0-E7CC-4ADB-9188-BD7502470289}" destId="{75897DAD-AAFA-4788-BB0D-5BDB51231FD4}" srcOrd="0" destOrd="0" presId="urn:microsoft.com/office/officeart/2005/8/layout/pList2"/>
    <dgm:cxn modelId="{727A04C8-96C0-40DA-8AC7-161CFA0BFB1B}" type="presOf" srcId="{B5B6CA0D-F8B5-4D3A-9F7F-E5B12E95A435}" destId="{5CE59ECC-9123-4579-A9D1-3D0949A623B7}" srcOrd="0" destOrd="0" presId="urn:microsoft.com/office/officeart/2005/8/layout/pList2"/>
    <dgm:cxn modelId="{9B3914B6-BCF5-44BF-9822-515A91215A52}" type="presOf" srcId="{FD4705A6-9DC3-42D8-874E-ADC9CCB3ADC1}" destId="{3EEEE0CF-4941-4F52-808F-925604E28207}" srcOrd="0" destOrd="0" presId="urn:microsoft.com/office/officeart/2005/8/layout/pList2"/>
    <dgm:cxn modelId="{D50CF6F8-2884-47C7-A981-A21F743D1B27}" type="presOf" srcId="{A769FC70-B90D-405A-9618-49731EB3EDCA}" destId="{A8748188-7036-4CD3-A47B-D81AF11B690B}" srcOrd="0" destOrd="0" presId="urn:microsoft.com/office/officeart/2005/8/layout/pList2"/>
    <dgm:cxn modelId="{14C71709-60DC-4BCD-A80A-25E3791B71C6}" srcId="{4E60702B-6571-4531-A019-C53E539B4167}" destId="{297529C0-E7CC-4ADB-9188-BD7502470289}" srcOrd="2" destOrd="0" parTransId="{82F70603-EF41-4A91-A30D-82C7B0CF159D}" sibTransId="{B7FF6927-7C12-4A2E-ADFC-C7E0F7C2E682}"/>
    <dgm:cxn modelId="{D2084618-3888-465E-A0BC-114FC04CFF3E}" srcId="{4E60702B-6571-4531-A019-C53E539B4167}" destId="{FD4705A6-9DC3-42D8-874E-ADC9CCB3ADC1}" srcOrd="1" destOrd="0" parTransId="{66D17DA5-1DEA-4D8B-9FBE-239D5CC58449}" sibTransId="{7456FF23-F8BF-44C4-831D-F83D8FA4AC83}"/>
    <dgm:cxn modelId="{EB7E5D0A-9306-46B1-8537-EFC150E99AC8}" type="presParOf" srcId="{B60AFA54-9945-4975-A795-939E0AB978FA}" destId="{E94A5AD7-0A34-4B4C-A780-B7FE66243675}" srcOrd="0" destOrd="0" presId="urn:microsoft.com/office/officeart/2005/8/layout/pList2"/>
    <dgm:cxn modelId="{7420E595-1F89-42CE-AC26-E50CB939096E}" type="presParOf" srcId="{B60AFA54-9945-4975-A795-939E0AB978FA}" destId="{B1F3BE05-6DE1-4BBF-98A2-3AA60974613C}" srcOrd="1" destOrd="0" presId="urn:microsoft.com/office/officeart/2005/8/layout/pList2"/>
    <dgm:cxn modelId="{8CFD12B2-8A24-4C86-9937-CF0723DC369A}" type="presParOf" srcId="{B1F3BE05-6DE1-4BBF-98A2-3AA60974613C}" destId="{C8FCCA53-241E-47B2-A9E5-2045941A535B}" srcOrd="0" destOrd="0" presId="urn:microsoft.com/office/officeart/2005/8/layout/pList2"/>
    <dgm:cxn modelId="{ECF03002-F71E-4EEC-BC05-CAD0CB592231}" type="presParOf" srcId="{C8FCCA53-241E-47B2-A9E5-2045941A535B}" destId="{A8748188-7036-4CD3-A47B-D81AF11B690B}" srcOrd="0" destOrd="0" presId="urn:microsoft.com/office/officeart/2005/8/layout/pList2"/>
    <dgm:cxn modelId="{7D4F3FEC-ECE5-431F-B851-943437A96A3B}" type="presParOf" srcId="{C8FCCA53-241E-47B2-A9E5-2045941A535B}" destId="{2F9F0502-2D6A-4D5A-8EE1-C6F155F2429A}" srcOrd="1" destOrd="0" presId="urn:microsoft.com/office/officeart/2005/8/layout/pList2"/>
    <dgm:cxn modelId="{B16955D3-8A60-4759-A0A1-4446FBA84277}" type="presParOf" srcId="{C8FCCA53-241E-47B2-A9E5-2045941A535B}" destId="{149FE093-1158-4012-9B46-8768C52FCFD9}" srcOrd="2" destOrd="0" presId="urn:microsoft.com/office/officeart/2005/8/layout/pList2"/>
    <dgm:cxn modelId="{E783C335-7475-4C09-B989-3F630314922F}" type="presParOf" srcId="{B1F3BE05-6DE1-4BBF-98A2-3AA60974613C}" destId="{5CE59ECC-9123-4579-A9D1-3D0949A623B7}" srcOrd="1" destOrd="0" presId="urn:microsoft.com/office/officeart/2005/8/layout/pList2"/>
    <dgm:cxn modelId="{45BB02A2-85BE-4162-8015-7ACE7253BE0A}" type="presParOf" srcId="{B1F3BE05-6DE1-4BBF-98A2-3AA60974613C}" destId="{6A599E0B-BA27-470D-B54C-399AF515EAC5}" srcOrd="2" destOrd="0" presId="urn:microsoft.com/office/officeart/2005/8/layout/pList2"/>
    <dgm:cxn modelId="{ABFCCC54-6E5A-437C-899C-DE3546B96923}" type="presParOf" srcId="{6A599E0B-BA27-470D-B54C-399AF515EAC5}" destId="{3EEEE0CF-4941-4F52-808F-925604E28207}" srcOrd="0" destOrd="0" presId="urn:microsoft.com/office/officeart/2005/8/layout/pList2"/>
    <dgm:cxn modelId="{CACCAC42-A7B4-4269-8BC6-4FBC3308B820}" type="presParOf" srcId="{6A599E0B-BA27-470D-B54C-399AF515EAC5}" destId="{C4735A37-A2E3-4831-8A22-F0F1E70E7FAE}" srcOrd="1" destOrd="0" presId="urn:microsoft.com/office/officeart/2005/8/layout/pList2"/>
    <dgm:cxn modelId="{D72BCB7C-E204-4268-BA70-048A4B7422A2}" type="presParOf" srcId="{6A599E0B-BA27-470D-B54C-399AF515EAC5}" destId="{E9D261AF-B06E-48FA-B2AF-9A6A65C29D80}" srcOrd="2" destOrd="0" presId="urn:microsoft.com/office/officeart/2005/8/layout/pList2"/>
    <dgm:cxn modelId="{CD38A039-A580-44DA-9EED-5AA3FE3737BA}" type="presParOf" srcId="{B1F3BE05-6DE1-4BBF-98A2-3AA60974613C}" destId="{998EAC32-E4DA-4395-883D-114C07C1EDFE}" srcOrd="3" destOrd="0" presId="urn:microsoft.com/office/officeart/2005/8/layout/pList2"/>
    <dgm:cxn modelId="{0DD3ED30-AE0B-4FCB-9878-F4EE46A73CEA}" type="presParOf" srcId="{B1F3BE05-6DE1-4BBF-98A2-3AA60974613C}" destId="{70618325-7DE6-46C4-9EF0-D15714DC6165}" srcOrd="4" destOrd="0" presId="urn:microsoft.com/office/officeart/2005/8/layout/pList2"/>
    <dgm:cxn modelId="{DB73319E-280F-461D-BC4D-29B4D2B3BC2C}" type="presParOf" srcId="{70618325-7DE6-46C4-9EF0-D15714DC6165}" destId="{75897DAD-AAFA-4788-BB0D-5BDB51231FD4}" srcOrd="0" destOrd="0" presId="urn:microsoft.com/office/officeart/2005/8/layout/pList2"/>
    <dgm:cxn modelId="{EC57A537-E93A-410C-BCD8-F7D814762135}" type="presParOf" srcId="{70618325-7DE6-46C4-9EF0-D15714DC6165}" destId="{54A9660B-6E16-4A82-B255-A76C4848332D}" srcOrd="1" destOrd="0" presId="urn:microsoft.com/office/officeart/2005/8/layout/pList2"/>
    <dgm:cxn modelId="{66771CCE-5970-4D8F-B876-25639CF9C19A}" type="presParOf" srcId="{70618325-7DE6-46C4-9EF0-D15714DC6165}" destId="{C38171CB-E00C-45BA-B27A-D3BF645F83C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614E86-588F-478D-9BA6-C99B01E891E4}">
      <dsp:nvSpPr>
        <dsp:cNvPr id="0" name=""/>
        <dsp:cNvSpPr/>
      </dsp:nvSpPr>
      <dsp:spPr>
        <a:xfrm>
          <a:off x="1819647" y="1050545"/>
          <a:ext cx="2857567" cy="27868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</a:rPr>
            <a:t>How much surface water have we assessed in the continental United States?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2238128" y="1458668"/>
        <a:ext cx="2020605" cy="1970595"/>
      </dsp:txXfrm>
    </dsp:sp>
    <dsp:sp modelId="{C2C3923D-D33A-4CB3-B3F2-7FBD4CC57C13}">
      <dsp:nvSpPr>
        <dsp:cNvPr id="0" name=""/>
        <dsp:cNvSpPr/>
      </dsp:nvSpPr>
      <dsp:spPr>
        <a:xfrm>
          <a:off x="1068303" y="177038"/>
          <a:ext cx="4326851" cy="4510315"/>
        </a:xfrm>
        <a:prstGeom prst="blockArc">
          <a:avLst>
            <a:gd name="adj1" fmla="val 16509444"/>
            <a:gd name="adj2" fmla="val 5088054"/>
            <a:gd name="adj3" fmla="val 52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037BF4-EF23-42CA-AA05-F75B562410C2}">
      <dsp:nvSpPr>
        <dsp:cNvPr id="0" name=""/>
        <dsp:cNvSpPr/>
      </dsp:nvSpPr>
      <dsp:spPr>
        <a:xfrm>
          <a:off x="3746980" y="0"/>
          <a:ext cx="1150255" cy="115001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318C43-08EB-431B-BBBB-6DF00E2B3DB1}">
      <dsp:nvSpPr>
        <dsp:cNvPr id="0" name=""/>
        <dsp:cNvSpPr/>
      </dsp:nvSpPr>
      <dsp:spPr>
        <a:xfrm>
          <a:off x="4984844" y="14712"/>
          <a:ext cx="1539766" cy="1113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1800" kern="1200" dirty="0" smtClean="0"/>
            <a:t>Coastal:  &gt;35,000 square miles</a:t>
          </a:r>
          <a:endParaRPr lang="en-US" sz="1800" kern="1200" dirty="0"/>
        </a:p>
      </dsp:txBody>
      <dsp:txXfrm>
        <a:off x="4984844" y="14712"/>
        <a:ext cx="1539766" cy="1113234"/>
      </dsp:txXfrm>
    </dsp:sp>
    <dsp:sp modelId="{07DC818D-7371-4D80-BC0C-4B9C7DA43625}">
      <dsp:nvSpPr>
        <dsp:cNvPr id="0" name=""/>
        <dsp:cNvSpPr/>
      </dsp:nvSpPr>
      <dsp:spPr>
        <a:xfrm>
          <a:off x="4596593" y="1071058"/>
          <a:ext cx="1150255" cy="1150015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174FBA-4278-45B4-BBD3-F5986B61CE27}">
      <dsp:nvSpPr>
        <dsp:cNvPr id="0" name=""/>
        <dsp:cNvSpPr/>
      </dsp:nvSpPr>
      <dsp:spPr>
        <a:xfrm>
          <a:off x="5831306" y="1091165"/>
          <a:ext cx="1539766" cy="1113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1800" kern="1200" dirty="0" smtClean="0"/>
            <a:t>Lakes:  &gt;110,000 lakes</a:t>
          </a:r>
          <a:endParaRPr lang="en-US" sz="1800" kern="1200" dirty="0"/>
        </a:p>
      </dsp:txBody>
      <dsp:txXfrm>
        <a:off x="5831306" y="1091165"/>
        <a:ext cx="1539766" cy="1113234"/>
      </dsp:txXfrm>
    </dsp:sp>
    <dsp:sp modelId="{F5D7A858-1582-4A80-A99B-CA6B6D9D4BCF}">
      <dsp:nvSpPr>
        <dsp:cNvPr id="0" name=""/>
        <dsp:cNvSpPr/>
      </dsp:nvSpPr>
      <dsp:spPr>
        <a:xfrm>
          <a:off x="4592181" y="2645770"/>
          <a:ext cx="1150255" cy="1150015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27E6DB-1635-4B14-A3C8-BA5AA8A25A6B}">
      <dsp:nvSpPr>
        <dsp:cNvPr id="0" name=""/>
        <dsp:cNvSpPr/>
      </dsp:nvSpPr>
      <dsp:spPr>
        <a:xfrm>
          <a:off x="5675897" y="2664406"/>
          <a:ext cx="1850583" cy="1113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1800" kern="1200" dirty="0" smtClean="0"/>
            <a:t>Rivers/streams: &gt;1.9 million miles</a:t>
          </a:r>
          <a:endParaRPr lang="en-US" sz="1800" kern="1200" dirty="0"/>
        </a:p>
      </dsp:txBody>
      <dsp:txXfrm>
        <a:off x="5675897" y="2664406"/>
        <a:ext cx="1850583" cy="1113234"/>
      </dsp:txXfrm>
    </dsp:sp>
    <dsp:sp modelId="{7401903C-F450-4FD8-A1C1-909713CAD3A2}">
      <dsp:nvSpPr>
        <dsp:cNvPr id="0" name=""/>
        <dsp:cNvSpPr/>
      </dsp:nvSpPr>
      <dsp:spPr>
        <a:xfrm>
          <a:off x="3746980" y="3754100"/>
          <a:ext cx="1150255" cy="1150015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BE0834-964A-49BE-9AC7-66015C2324BC}">
      <dsp:nvSpPr>
        <dsp:cNvPr id="0" name=""/>
        <dsp:cNvSpPr/>
      </dsp:nvSpPr>
      <dsp:spPr>
        <a:xfrm>
          <a:off x="4984844" y="3777640"/>
          <a:ext cx="1539766" cy="1113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1800" kern="1200" dirty="0" smtClean="0"/>
            <a:t>Wetlands: &gt;62,000,000 acres</a:t>
          </a:r>
          <a:endParaRPr lang="en-US" sz="1800" kern="1200" dirty="0"/>
        </a:p>
      </dsp:txBody>
      <dsp:txXfrm>
        <a:off x="4984844" y="3777640"/>
        <a:ext cx="1539766" cy="11132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4A5AD7-0A34-4B4C-A780-B7FE66243675}">
      <dsp:nvSpPr>
        <dsp:cNvPr id="0" name=""/>
        <dsp:cNvSpPr/>
      </dsp:nvSpPr>
      <dsp:spPr>
        <a:xfrm>
          <a:off x="0" y="0"/>
          <a:ext cx="7696200" cy="1754777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9FE093-1158-4012-9B46-8768C52FCFD9}">
      <dsp:nvSpPr>
        <dsp:cNvPr id="0" name=""/>
        <dsp:cNvSpPr/>
      </dsp:nvSpPr>
      <dsp:spPr>
        <a:xfrm>
          <a:off x="230886" y="233970"/>
          <a:ext cx="2260758" cy="128683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748188-7036-4CD3-A47B-D81AF11B690B}">
      <dsp:nvSpPr>
        <dsp:cNvPr id="0" name=""/>
        <dsp:cNvSpPr/>
      </dsp:nvSpPr>
      <dsp:spPr>
        <a:xfrm rot="10800000">
          <a:off x="230886" y="1754777"/>
          <a:ext cx="2260758" cy="2144727"/>
        </a:xfrm>
        <a:prstGeom prst="round2SameRect">
          <a:avLst>
            <a:gd name="adj1" fmla="val 10500"/>
            <a:gd name="adj2" fmla="val 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u="sng" kern="1200" dirty="0" smtClean="0">
              <a:solidFill>
                <a:srgbClr val="40458C"/>
              </a:solidFill>
            </a:rPr>
            <a:t>Use Case 1:</a:t>
          </a:r>
        </a:p>
        <a:p>
          <a:pPr lvl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rgbClr val="40458C"/>
              </a:solidFill>
            </a:rPr>
            <a:t>National Flood Interoperability Experiment</a:t>
          </a:r>
          <a:endParaRPr lang="en-US" sz="2100" kern="1200" dirty="0">
            <a:solidFill>
              <a:srgbClr val="40458C"/>
            </a:solidFill>
          </a:endParaRPr>
        </a:p>
      </dsp:txBody>
      <dsp:txXfrm rot="10800000">
        <a:off x="296844" y="1754777"/>
        <a:ext cx="2128842" cy="2078769"/>
      </dsp:txXfrm>
    </dsp:sp>
    <dsp:sp modelId="{E9D261AF-B06E-48FA-B2AF-9A6A65C29D80}">
      <dsp:nvSpPr>
        <dsp:cNvPr id="0" name=""/>
        <dsp:cNvSpPr/>
      </dsp:nvSpPr>
      <dsp:spPr>
        <a:xfrm>
          <a:off x="2717720" y="222646"/>
          <a:ext cx="2260758" cy="128683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EEE0CF-4941-4F52-808F-925604E28207}">
      <dsp:nvSpPr>
        <dsp:cNvPr id="0" name=""/>
        <dsp:cNvSpPr/>
      </dsp:nvSpPr>
      <dsp:spPr>
        <a:xfrm rot="10800000">
          <a:off x="2717720" y="1754777"/>
          <a:ext cx="2260758" cy="2144727"/>
        </a:xfrm>
        <a:prstGeom prst="round2SameRect">
          <a:avLst>
            <a:gd name="adj1" fmla="val 10500"/>
            <a:gd name="adj2" fmla="val 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u="sng" kern="1200" dirty="0" smtClean="0">
              <a:solidFill>
                <a:srgbClr val="40458C"/>
              </a:solidFill>
            </a:rPr>
            <a:t>Use Case 2:</a:t>
          </a:r>
        </a:p>
        <a:p>
          <a:pPr lvl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rgbClr val="40458C"/>
              </a:solidFill>
            </a:rPr>
            <a:t>Drought </a:t>
          </a:r>
          <a:br>
            <a:rPr lang="en-US" sz="2100" kern="1200" dirty="0" smtClean="0">
              <a:solidFill>
                <a:srgbClr val="40458C"/>
              </a:solidFill>
            </a:rPr>
          </a:br>
          <a:r>
            <a:rPr lang="en-US" sz="2100" kern="1200" dirty="0" smtClean="0">
              <a:solidFill>
                <a:srgbClr val="40458C"/>
              </a:solidFill>
            </a:rPr>
            <a:t>Water Supply Decision Support</a:t>
          </a:r>
          <a:endParaRPr lang="en-US" sz="2100" kern="1200" dirty="0">
            <a:solidFill>
              <a:srgbClr val="40458C"/>
            </a:solidFill>
          </a:endParaRPr>
        </a:p>
      </dsp:txBody>
      <dsp:txXfrm rot="10800000">
        <a:off x="2783678" y="1754777"/>
        <a:ext cx="2128842" cy="2078769"/>
      </dsp:txXfrm>
    </dsp:sp>
    <dsp:sp modelId="{C38171CB-E00C-45BA-B27A-D3BF645F83CA}">
      <dsp:nvSpPr>
        <dsp:cNvPr id="0" name=""/>
        <dsp:cNvSpPr/>
      </dsp:nvSpPr>
      <dsp:spPr>
        <a:xfrm>
          <a:off x="5204555" y="222646"/>
          <a:ext cx="2260758" cy="128683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897DAD-AAFA-4788-BB0D-5BDB51231FD4}">
      <dsp:nvSpPr>
        <dsp:cNvPr id="0" name=""/>
        <dsp:cNvSpPr/>
      </dsp:nvSpPr>
      <dsp:spPr>
        <a:xfrm rot="10800000">
          <a:off x="5204555" y="1754777"/>
          <a:ext cx="2260758" cy="2144727"/>
        </a:xfrm>
        <a:prstGeom prst="round2SameRect">
          <a:avLst>
            <a:gd name="adj1" fmla="val 10500"/>
            <a:gd name="adj2" fmla="val 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u="sng" kern="1200" dirty="0" smtClean="0">
              <a:solidFill>
                <a:srgbClr val="40458C"/>
              </a:solidFill>
            </a:rPr>
            <a:t>Use Case 3:</a:t>
          </a:r>
        </a:p>
        <a:p>
          <a:pPr lvl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rgbClr val="40458C"/>
              </a:solidFill>
            </a:rPr>
            <a:t>Spill Response</a:t>
          </a:r>
        </a:p>
      </dsp:txBody>
      <dsp:txXfrm rot="10800000">
        <a:off x="5270513" y="1754777"/>
        <a:ext cx="2128842" cy="20787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299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31639" y="0"/>
            <a:ext cx="4002299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789E85E-1641-4247-B123-AC61B125ACA5}" type="datetimeFigureOut">
              <a:rPr lang="en-US" smtClean="0"/>
              <a:pPr/>
              <a:t>7/29/2015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02299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31639" y="6658664"/>
            <a:ext cx="4002299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C7306D3-3B77-43C6-A68C-6879FC506C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836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003136" cy="3519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0849" y="1"/>
            <a:ext cx="4003136" cy="3519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F59CF3-C6DD-4834-A7ED-236666BC2A34}" type="datetimeFigureOut">
              <a:rPr lang="en-US" smtClean="0"/>
              <a:t>7/29/2015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41650" y="876300"/>
            <a:ext cx="3152775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4444" y="3373516"/>
            <a:ext cx="7387187" cy="276058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58445"/>
            <a:ext cx="4003136" cy="351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0849" y="6658445"/>
            <a:ext cx="4003136" cy="351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3AA23-0145-4AFE-BA77-27874DAF2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132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04C91-09D5-4779-BFB3-49DF39F13E8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4971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BB4E6-623D-4237-B94F-3271E117FCF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814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04C91-09D5-4779-BFB3-49DF39F13E8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2075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3AA23-0145-4AFE-BA77-27874DAF2D2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6402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3AA23-0145-4AFE-BA77-27874DAF2D2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4434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04C91-09D5-4779-BFB3-49DF39F13E8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9191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A9467-50C1-4CEE-ABCE-59D3F73E3C6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9146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04C91-09D5-4779-BFB3-49DF39F13E8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2845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3AA23-0145-4AFE-BA77-27874DAF2D2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018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04C91-09D5-4779-BFB3-49DF39F13E8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1632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3AA23-0145-4AFE-BA77-27874DAF2D2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40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04C91-09D5-4779-BFB3-49DF39F13E8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65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9450A-CA39-4878-AD15-84760AB77579}" type="slidenum">
              <a:rPr lang="en-US" altLang="en-US" smtClean="0">
                <a:solidFill>
                  <a:srgbClr val="000000"/>
                </a:solidFill>
              </a:rPr>
              <a:pPr/>
              <a:t>24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9009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3AA23-0145-4AFE-BA77-27874DAF2D2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2348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3AA23-0145-4AFE-BA77-27874DAF2D2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667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04C91-09D5-4779-BFB3-49DF39F13E8C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3664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3AA23-0145-4AFE-BA77-27874DAF2D2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3840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04C91-09D5-4779-BFB3-49DF39F13E8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928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1508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>
                <a:cs typeface="Arial" pitchFamily="34" charset="0"/>
              </a:rPr>
              <a:t>Day of Week, time am/pm</a:t>
            </a:r>
          </a:p>
        </p:txBody>
      </p:sp>
      <p:sp>
        <p:nvSpPr>
          <p:cNvPr id="2150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940DBE-2B15-4AA3-AC74-74ACA41184A9}" type="slidenum">
              <a:rPr lang="en-US" smtClean="0">
                <a:cs typeface="Arial" pitchFamily="34" charset="0"/>
              </a:rPr>
              <a:pPr/>
              <a:t>30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318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04C91-09D5-4779-BFB3-49DF39F13E8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530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D7D5C-FA24-4384-A23C-5E3D7C467D8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074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04C91-09D5-4779-BFB3-49DF39F13E8C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222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6709D07-EFE5-4637-AE12-C09D822B1DC5}" type="slidenum">
              <a:rPr lang="en-US" smtClean="0">
                <a:latin typeface="Calibri" panose="020F0502020204030204" pitchFamily="34" charset="0"/>
              </a:rPr>
              <a:pPr/>
              <a:t>9</a:t>
            </a:fld>
            <a:endParaRPr 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2192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04C91-09D5-4779-BFB3-49DF39F13E8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977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3AA23-0145-4AFE-BA77-27874DAF2D2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235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04C91-09D5-4779-BFB3-49DF39F13E8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429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F767DFA-380C-4D83-BBAC-4ACB7D82BB64}" type="datetimeFigureOut">
              <a:rPr lang="en-US" smtClean="0"/>
              <a:pPr/>
              <a:t>7/29/2015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2E4544E-872D-47C4-B6EA-CDF45227CB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F767DFA-380C-4D83-BBAC-4ACB7D82BB64}" type="datetimeFigureOut">
              <a:rPr lang="en-US" smtClean="0"/>
              <a:pPr/>
              <a:t>7/29/2015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E4544E-872D-47C4-B6EA-CDF45227CB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F767DFA-380C-4D83-BBAC-4ACB7D82BB64}" type="datetimeFigureOut">
              <a:rPr lang="en-US" smtClean="0"/>
              <a:pPr/>
              <a:t>7/29/2015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E4544E-872D-47C4-B6EA-CDF45227CB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Subcommittee on Spatial Water Data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4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F767DFA-380C-4D83-BBAC-4ACB7D82BB64}" type="datetimeFigureOut">
              <a:rPr lang="en-US" smtClean="0"/>
              <a:pPr/>
              <a:t>7/29/2015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E4544E-872D-47C4-B6EA-CDF45227CBF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F767DFA-380C-4D83-BBAC-4ACB7D82BB64}" type="datetimeFigureOut">
              <a:rPr lang="en-US" smtClean="0"/>
              <a:pPr/>
              <a:t>7/29/2015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E4544E-872D-47C4-B6EA-CDF45227CBF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F767DFA-380C-4D83-BBAC-4ACB7D82BB64}" type="datetimeFigureOut">
              <a:rPr lang="en-US" smtClean="0"/>
              <a:pPr/>
              <a:t>7/29/2015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E4544E-872D-47C4-B6EA-CDF45227CBF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F767DFA-380C-4D83-BBAC-4ACB7D82BB64}" type="datetimeFigureOut">
              <a:rPr lang="en-US" smtClean="0"/>
              <a:pPr/>
              <a:t>7/29/2015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E4544E-872D-47C4-B6EA-CDF45227CB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F767DFA-380C-4D83-BBAC-4ACB7D82BB64}" type="datetimeFigureOut">
              <a:rPr lang="en-US" smtClean="0"/>
              <a:pPr/>
              <a:t>7/29/2015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E4544E-872D-47C4-B6EA-CDF45227CBF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F767DFA-380C-4D83-BBAC-4ACB7D82BB64}" type="datetimeFigureOut">
              <a:rPr lang="en-US" smtClean="0"/>
              <a:pPr/>
              <a:t>7/29/2015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E4544E-872D-47C4-B6EA-CDF45227CB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3F767DFA-380C-4D83-BBAC-4ACB7D82BB64}" type="datetimeFigureOut">
              <a:rPr lang="en-US" smtClean="0"/>
              <a:pPr/>
              <a:t>7/29/2015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E4544E-872D-47C4-B6EA-CDF45227CB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F767DFA-380C-4D83-BBAC-4ACB7D82BB64}" type="datetimeFigureOut">
              <a:rPr lang="en-US" smtClean="0"/>
              <a:pPr/>
              <a:t>7/29/2015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2E4544E-872D-47C4-B6EA-CDF45227CBF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3F767DFA-380C-4D83-BBAC-4ACB7D82BB64}" type="datetimeFigureOut">
              <a:rPr lang="en-US" smtClean="0"/>
              <a:pPr/>
              <a:t>7/29/2015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02E4544E-872D-47C4-B6EA-CDF45227CBF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7"/>
          <p:cNvSpPr>
            <a:spLocks noChangeArrowheads="1"/>
          </p:cNvSpPr>
          <p:nvPr/>
        </p:nvSpPr>
        <p:spPr bwMode="ltGray">
          <a:xfrm>
            <a:off x="0" y="0"/>
            <a:ext cx="9144000" cy="1524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rgbClr val="0099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10000"/>
              <a:buFont typeface="Wingdings" pitchFamily="2" charset="2"/>
              <a:buChar char="w"/>
              <a:defRPr sz="3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10000"/>
              <a:buFont typeface="Wingdings" pitchFamily="2" charset="2"/>
              <a:buChar char="w"/>
              <a:defRPr sz="3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10000"/>
              <a:buFont typeface="Wingdings" pitchFamily="2" charset="2"/>
              <a:buChar char="w"/>
              <a:defRPr sz="3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10000"/>
              <a:buFont typeface="Wingdings" pitchFamily="2" charset="2"/>
              <a:buChar char="w"/>
              <a:defRPr sz="3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F89F7"/>
              </a:buClr>
              <a:buSzPct val="110000"/>
              <a:buFont typeface="Wingdings" panose="05000000000000000000" pitchFamily="2" charset="2"/>
              <a:buChar char="w"/>
              <a:defRPr/>
            </a:pPr>
            <a:endParaRPr lang="en-US" altLang="en-US" smtClean="0">
              <a:solidFill>
                <a:srgbClr val="40458C"/>
              </a:solidFill>
            </a:endParaRPr>
          </a:p>
        </p:txBody>
      </p:sp>
      <p:sp>
        <p:nvSpPr>
          <p:cNvPr id="2051" name="Rectangle 6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2" name="Rectangle 64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3988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93" name="Rectangle 6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248400"/>
            <a:ext cx="396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800">
                <a:solidFill>
                  <a:srgbClr val="40458C"/>
                </a:solidFill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 dirty="0" smtClean="0"/>
              <a:t>Subcommittee on Spatial Water Data</a:t>
            </a:r>
            <a:endParaRPr lang="en-US" dirty="0"/>
          </a:p>
        </p:txBody>
      </p:sp>
      <p:pic>
        <p:nvPicPr>
          <p:cNvPr id="2056" name="Picture 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26050"/>
            <a:ext cx="24384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68889" y="6119258"/>
            <a:ext cx="1352550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00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10000"/>
        <a:buFont typeface="Wingdings" panose="05000000000000000000" pitchFamily="2" charset="2"/>
        <a:buBlip>
          <a:blip r:embed="rId5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95000"/>
        <a:buFont typeface="Wingdings" panose="05000000000000000000" pitchFamily="2" charset="2"/>
        <a:buChar char="w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533400"/>
            <a:ext cx="8915400" cy="2819400"/>
          </a:xfrm>
        </p:spPr>
        <p:txBody>
          <a:bodyPr>
            <a:normAutofit/>
          </a:bodyPr>
          <a:lstStyle/>
          <a:p>
            <a:pPr algn="l"/>
            <a:r>
              <a:rPr lang="en-US" sz="5400" dirty="0" err="1" smtClean="0"/>
              <a:t>NHD</a:t>
            </a:r>
            <a:r>
              <a:rPr lang="en-US" sz="5400" i="1" dirty="0" err="1" smtClean="0"/>
              <a:t>Plus</a:t>
            </a:r>
            <a:r>
              <a:rPr lang="en-US" sz="5400" dirty="0" smtClean="0"/>
              <a:t> –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/>
              <a:t>the Evolution of a</a:t>
            </a:r>
            <a:br>
              <a:rPr lang="en-US" sz="4000" dirty="0" smtClean="0"/>
            </a:br>
            <a:r>
              <a:rPr lang="en-US" sz="4000" dirty="0" smtClean="0"/>
              <a:t>Surface Water </a:t>
            </a:r>
            <a:r>
              <a:rPr lang="en-US" sz="4000" dirty="0" err="1" smtClean="0"/>
              <a:t>Geofabric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July 22, 2015</a:t>
            </a:r>
          </a:p>
          <a:p>
            <a:r>
              <a:rPr lang="en-US" dirty="0" smtClean="0"/>
              <a:t>ESRI User Conference</a:t>
            </a:r>
          </a:p>
          <a:p>
            <a:r>
              <a:rPr lang="en-US" dirty="0" smtClean="0"/>
              <a:t>San Diego, CA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71439" y="6096000"/>
            <a:ext cx="4754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National </a:t>
            </a:r>
            <a:r>
              <a:rPr lang="en-US" dirty="0">
                <a:solidFill>
                  <a:schemeClr val="bg1"/>
                </a:solidFill>
              </a:rPr>
              <a:t>Hydrography Dataset </a:t>
            </a:r>
            <a:r>
              <a:rPr lang="en-US" i="1" dirty="0" smtClean="0">
                <a:solidFill>
                  <a:schemeClr val="bg1"/>
                </a:solidFill>
              </a:rPr>
              <a:t>Plus </a:t>
            </a:r>
            <a:r>
              <a:rPr lang="en-US" dirty="0" smtClean="0">
                <a:solidFill>
                  <a:schemeClr val="bg1"/>
                </a:solidFill>
              </a:rPr>
              <a:t>News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8470-30A6-4478-840C-0A4094834E0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672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4400" dirty="0" err="1" smtClean="0">
                <a:solidFill>
                  <a:schemeClr val="bg1"/>
                </a:solidFill>
              </a:rPr>
              <a:t>NHD</a:t>
            </a:r>
            <a:r>
              <a:rPr lang="en-US" sz="4400" i="1" dirty="0" err="1" smtClean="0">
                <a:solidFill>
                  <a:schemeClr val="bg1"/>
                </a:solidFill>
              </a:rPr>
              <a:t>Plus</a:t>
            </a:r>
            <a:r>
              <a:rPr lang="en-US" sz="4400" dirty="0" smtClean="0">
                <a:solidFill>
                  <a:schemeClr val="bg1"/>
                </a:solidFill>
              </a:rPr>
              <a:t> – Data News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412229" y="1447800"/>
            <a:ext cx="8565931" cy="4572000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Completed – HI, USVI, Puerto Rico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Under development </a:t>
            </a:r>
          </a:p>
          <a:p>
            <a:pPr lvl="1"/>
            <a:r>
              <a:rPr lang="en-US" sz="2400" dirty="0" smtClean="0">
                <a:solidFill>
                  <a:schemeClr val="accent1"/>
                </a:solidFill>
              </a:rPr>
              <a:t>Pacific Trust Territories (Guam, American Samoa, Northern </a:t>
            </a:r>
            <a:r>
              <a:rPr lang="en-US" sz="2400" dirty="0" err="1" smtClean="0">
                <a:solidFill>
                  <a:schemeClr val="accent1"/>
                </a:solidFill>
              </a:rPr>
              <a:t>Mariannas</a:t>
            </a:r>
            <a:r>
              <a:rPr lang="en-US" sz="2400" dirty="0" smtClean="0">
                <a:solidFill>
                  <a:schemeClr val="accent1"/>
                </a:solidFill>
              </a:rPr>
              <a:t>)</a:t>
            </a:r>
          </a:p>
          <a:p>
            <a:pPr lvl="1"/>
            <a:r>
              <a:rPr lang="en-US" sz="2400" dirty="0" smtClean="0">
                <a:solidFill>
                  <a:schemeClr val="accent1"/>
                </a:solidFill>
              </a:rPr>
              <a:t>Time </a:t>
            </a:r>
            <a:r>
              <a:rPr lang="en-US" sz="2400" dirty="0">
                <a:solidFill>
                  <a:schemeClr val="accent1"/>
                </a:solidFill>
              </a:rPr>
              <a:t>of travel </a:t>
            </a:r>
            <a:r>
              <a:rPr lang="en-US" sz="2400" dirty="0" smtClean="0">
                <a:solidFill>
                  <a:schemeClr val="accent1"/>
                </a:solidFill>
              </a:rPr>
              <a:t>estimates</a:t>
            </a:r>
          </a:p>
          <a:p>
            <a:pPr lvl="1"/>
            <a:r>
              <a:rPr lang="en-US" sz="2400" dirty="0" err="1">
                <a:solidFill>
                  <a:schemeClr val="accent1"/>
                </a:solidFill>
              </a:rPr>
              <a:t>Denormalized</a:t>
            </a:r>
            <a:r>
              <a:rPr lang="en-US" sz="2400" dirty="0">
                <a:solidFill>
                  <a:schemeClr val="accent1"/>
                </a:solidFill>
              </a:rPr>
              <a:t> Vector National Seamless FGDB pilot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Assessing feasibility – Alaska for Matsu, Kenai and other areas with water quality impairments </a:t>
            </a:r>
          </a:p>
        </p:txBody>
      </p:sp>
    </p:spTree>
    <p:extLst>
      <p:ext uri="{BB962C8B-B14F-4D97-AF65-F5344CB8AC3E}">
        <p14:creationId xmlns:p14="http://schemas.microsoft.com/office/powerpoint/2010/main" val="245260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</p:spPr>
        <p:txBody>
          <a:bodyPr/>
          <a:lstStyle/>
          <a:p>
            <a:fld id="{45B78470-30A6-4478-840C-0A4094834E0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Title 2"/>
          <p:cNvSpPr txBox="1">
            <a:spLocks/>
          </p:cNvSpPr>
          <p:nvPr/>
        </p:nvSpPr>
        <p:spPr>
          <a:xfrm>
            <a:off x="37761" y="51028"/>
            <a:ext cx="8991600" cy="107394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… Streamflow Estimates</a:t>
            </a:r>
            <a:endParaRPr lang="en-US" sz="4400" i="1" dirty="0">
              <a:solidFill>
                <a:schemeClr val="tx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74171" y="734786"/>
            <a:ext cx="8991600" cy="55081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731520" lvl="1" indent="-27432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</a:pPr>
            <a:r>
              <a:rPr lang="en-US" sz="2400" dirty="0" smtClean="0"/>
              <a:t>Completed</a:t>
            </a:r>
          </a:p>
          <a:p>
            <a:pPr marL="1188720" lvl="2" indent="-27432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</a:pPr>
            <a:r>
              <a:rPr lang="en-US" sz="2400" dirty="0" smtClean="0"/>
              <a:t>30Yr mean annual flow and velocity</a:t>
            </a:r>
            <a:endParaRPr kumimoji="0" lang="en-US" sz="2400" b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1188720" lvl="2" indent="-27432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</a:pPr>
            <a:r>
              <a:rPr kumimoji="0" lang="en-US" sz="2400" b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30Yr mean monthly </a:t>
            </a:r>
            <a:r>
              <a:rPr kumimoji="0" lang="en-US" sz="2400" b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flow </a:t>
            </a:r>
            <a:r>
              <a:rPr kumimoji="0" lang="en-US" sz="2400" b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and</a:t>
            </a:r>
            <a:r>
              <a:rPr kumimoji="0" lang="en-US" sz="2400" b="0" u="none" strike="noStrike" kern="1200" cap="none" spc="0" normalizeH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 velocity</a:t>
            </a:r>
            <a:endParaRPr lang="en-US" sz="2400" dirty="0" smtClean="0">
              <a:solidFill>
                <a:schemeClr val="accent1"/>
              </a:solidFill>
            </a:endParaRPr>
          </a:p>
          <a:p>
            <a:pPr marL="731520" lvl="1" indent="-27432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</a:pPr>
            <a:r>
              <a:rPr kumimoji="0" lang="en-US" sz="2400" b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Under development</a:t>
            </a:r>
          </a:p>
          <a:p>
            <a:pPr marL="1188720" lvl="2" indent="-27432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</a:pPr>
            <a:r>
              <a:rPr kumimoji="0" lang="en-US" sz="2400" b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7Q10 flows (evaluating</a:t>
            </a:r>
            <a:r>
              <a:rPr kumimoji="0" lang="en-US" sz="2400" b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different regionalized estimation techniques in FY15-16)</a:t>
            </a:r>
          </a:p>
          <a:p>
            <a:pPr marL="1188720" lvl="2" indent="-27432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</a:pPr>
            <a:r>
              <a:rPr lang="en-US" sz="2400" dirty="0" smtClean="0">
                <a:solidFill>
                  <a:schemeClr val="accent1"/>
                </a:solidFill>
              </a:rPr>
              <a:t>Mean daily flows (planned by USGS Water Census)</a:t>
            </a:r>
          </a:p>
          <a:p>
            <a:pPr marL="1188720" lvl="2" indent="-27432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</a:pPr>
            <a:r>
              <a:rPr kumimoji="0" lang="en-US" sz="2400" b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Forecasting future flows (substituting </a:t>
            </a:r>
            <a:r>
              <a:rPr kumimoji="0" lang="en-US" sz="2400" b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</a:rPr>
              <a:t>forecasted streamflow estimation model inputs</a:t>
            </a:r>
            <a:r>
              <a:rPr kumimoji="0" lang="en-US" sz="2400" b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)</a:t>
            </a:r>
          </a:p>
          <a:p>
            <a:pPr marL="1188720" lvl="2" indent="-27432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</a:pPr>
            <a:r>
              <a:rPr kumimoji="0" lang="en-US" sz="2400" b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Open Water Data Initiative – National Flood Interoperability</a:t>
            </a:r>
            <a:r>
              <a:rPr kumimoji="0" lang="en-US" sz="2400" b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 Experiment pilot</a:t>
            </a:r>
          </a:p>
          <a:p>
            <a:pPr marL="731520" lvl="1" indent="-27432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</a:pPr>
            <a:r>
              <a:rPr lang="en-US" sz="2400" dirty="0" smtClean="0"/>
              <a:t>Open for discussion</a:t>
            </a:r>
          </a:p>
          <a:p>
            <a:pPr marL="1188720" lvl="2" indent="-27432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</a:pPr>
            <a:r>
              <a:rPr lang="en-US" sz="2400" dirty="0" smtClean="0"/>
              <a:t>How </a:t>
            </a:r>
            <a:r>
              <a:rPr lang="en-US" sz="2400" dirty="0"/>
              <a:t>can we improve our stream </a:t>
            </a:r>
            <a:r>
              <a:rPr lang="en-US" sz="2400" dirty="0" smtClean="0"/>
              <a:t>characteristics?</a:t>
            </a:r>
            <a:r>
              <a:rPr lang="en-US" sz="2400" noProof="0" dirty="0" smtClean="0"/>
              <a:t>        </a:t>
            </a:r>
            <a:endParaRPr kumimoji="0" lang="en-US" sz="2400" b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17672" y="0"/>
            <a:ext cx="8229600" cy="2057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36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8470-30A6-4478-840C-0A4094834E0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386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4400" dirty="0" err="1" smtClean="0">
                <a:solidFill>
                  <a:schemeClr val="bg1"/>
                </a:solidFill>
              </a:rPr>
              <a:t>NHD</a:t>
            </a:r>
            <a:r>
              <a:rPr lang="en-US" sz="4400" i="1" dirty="0" err="1" smtClean="0">
                <a:solidFill>
                  <a:schemeClr val="bg1"/>
                </a:solidFill>
              </a:rPr>
              <a:t>Plus</a:t>
            </a:r>
            <a:r>
              <a:rPr lang="en-US" sz="4400" dirty="0" smtClean="0">
                <a:solidFill>
                  <a:schemeClr val="bg1"/>
                </a:solidFill>
              </a:rPr>
              <a:t> – Tool News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432386" y="997744"/>
            <a:ext cx="8565931" cy="5410200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Script that confirms available updates to your local </a:t>
            </a:r>
            <a:r>
              <a:rPr lang="en-US" dirty="0" err="1" smtClean="0">
                <a:solidFill>
                  <a:schemeClr val="bg1"/>
                </a:solidFill>
              </a:rPr>
              <a:t>NHDPlus</a:t>
            </a:r>
            <a:r>
              <a:rPr lang="en-US" dirty="0" smtClean="0">
                <a:solidFill>
                  <a:schemeClr val="bg1"/>
                </a:solidFill>
              </a:rPr>
              <a:t> holdings</a:t>
            </a:r>
          </a:p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Desktop tools – data prep script, navigation, watershed delineation, and catchment attribute allocation and accumulation (CA3T)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Web Services</a:t>
            </a:r>
          </a:p>
          <a:p>
            <a:pPr lvl="1"/>
            <a:r>
              <a:rPr lang="en-US" sz="2400" dirty="0" smtClean="0">
                <a:solidFill>
                  <a:schemeClr val="accent1"/>
                </a:solidFill>
              </a:rPr>
              <a:t>EPA – ESRI mapping and analytical services including </a:t>
            </a:r>
            <a:r>
              <a:rPr lang="en-US" sz="2400" dirty="0">
                <a:solidFill>
                  <a:schemeClr val="accent1"/>
                </a:solidFill>
              </a:rPr>
              <a:t>navigation, watershed </a:t>
            </a:r>
            <a:r>
              <a:rPr lang="en-US" sz="2400" dirty="0" smtClean="0">
                <a:solidFill>
                  <a:schemeClr val="accent1"/>
                </a:solidFill>
              </a:rPr>
              <a:t>delineation and report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Open Water Data Initiative pilot</a:t>
            </a:r>
          </a:p>
          <a:p>
            <a:pPr lvl="2"/>
            <a:r>
              <a:rPr lang="en-US" dirty="0" smtClean="0">
                <a:solidFill>
                  <a:schemeClr val="accent1"/>
                </a:solidFill>
              </a:rPr>
              <a:t>ESRI and open source mapping </a:t>
            </a:r>
            <a:r>
              <a:rPr lang="en-US" dirty="0">
                <a:solidFill>
                  <a:schemeClr val="accent1"/>
                </a:solidFill>
              </a:rPr>
              <a:t>services with flow direction and network/non-network </a:t>
            </a:r>
            <a:r>
              <a:rPr lang="en-US" dirty="0" err="1">
                <a:solidFill>
                  <a:schemeClr val="accent1"/>
                </a:solidFill>
              </a:rPr>
              <a:t>flowline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smtClean="0">
                <a:solidFill>
                  <a:schemeClr val="accent1"/>
                </a:solidFill>
              </a:rPr>
              <a:t>breakout for </a:t>
            </a:r>
            <a:r>
              <a:rPr lang="en-US" dirty="0" err="1" smtClean="0">
                <a:solidFill>
                  <a:schemeClr val="accent1"/>
                </a:solidFill>
              </a:rPr>
              <a:t>denormalized</a:t>
            </a:r>
            <a:r>
              <a:rPr lang="en-US" dirty="0" smtClean="0">
                <a:solidFill>
                  <a:schemeClr val="accent1"/>
                </a:solidFill>
              </a:rPr>
              <a:t> vector seamless FGDB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Analytical services are up next</a:t>
            </a: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34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5715000"/>
          </a:xfrm>
          <a:prstGeom prst="rect">
            <a:avLst/>
          </a:prstGeom>
        </p:spPr>
      </p:pic>
      <p:pic>
        <p:nvPicPr>
          <p:cNvPr id="5" name="Picture 6" descr="MyWATER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53326" y="1219200"/>
            <a:ext cx="2901693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600200" y="-10886"/>
            <a:ext cx="6781800" cy="847725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err="1" smtClean="0"/>
              <a:t>MyWATERS</a:t>
            </a:r>
            <a:r>
              <a:rPr lang="en-US" dirty="0" smtClean="0"/>
              <a:t> Google KMZ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00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0"/>
            <a:ext cx="9144000" cy="5715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52400" y="66675"/>
            <a:ext cx="9144000" cy="847725"/>
          </a:xfrm>
          <a:prstGeom prst="rect">
            <a:avLst/>
          </a:prstGeom>
        </p:spPr>
        <p:txBody>
          <a:bodyPr vert="horz" anchor="ctr">
            <a:normAutofit fontScale="775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/>
              <a:t>Planned Cloud-based Scalable Performance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86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8470-30A6-4478-840C-0A4094834E08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447800" y="236151"/>
            <a:ext cx="6248400" cy="1252538"/>
          </a:xfrm>
        </p:spPr>
        <p:txBody>
          <a:bodyPr/>
          <a:lstStyle/>
          <a:p>
            <a:r>
              <a:rPr lang="en-US" dirty="0" smtClean="0"/>
              <a:t>Who’s Using </a:t>
            </a:r>
            <a:r>
              <a:rPr lang="en-US" i="1" dirty="0" err="1" smtClean="0"/>
              <a:t>NHDPlus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38013" y="1470966"/>
            <a:ext cx="452448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Email poll (4/17/2013)</a:t>
            </a:r>
          </a:p>
          <a:p>
            <a:pPr algn="ctr"/>
            <a:endParaRPr lang="en-US" dirty="0" smtClean="0">
              <a:solidFill>
                <a:schemeClr val="tx2"/>
              </a:solidFill>
            </a:endParaRP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Please </a:t>
            </a:r>
            <a:r>
              <a:rPr lang="en-US" dirty="0">
                <a:solidFill>
                  <a:schemeClr val="tx2"/>
                </a:solidFill>
              </a:rPr>
              <a:t>send </a:t>
            </a:r>
            <a:r>
              <a:rPr lang="en-US" dirty="0" smtClean="0">
                <a:solidFill>
                  <a:schemeClr val="tx2"/>
                </a:solidFill>
              </a:rPr>
              <a:t>us a simple one </a:t>
            </a:r>
            <a:r>
              <a:rPr lang="en-US" dirty="0">
                <a:solidFill>
                  <a:schemeClr val="tx2"/>
                </a:solidFill>
              </a:rPr>
              <a:t>line description for each of your </a:t>
            </a:r>
            <a:r>
              <a:rPr lang="en-US" dirty="0" err="1">
                <a:solidFill>
                  <a:schemeClr val="tx2"/>
                </a:solidFill>
              </a:rPr>
              <a:t>NHD</a:t>
            </a:r>
            <a:r>
              <a:rPr lang="en-US" i="1" dirty="0" err="1">
                <a:solidFill>
                  <a:schemeClr val="tx2"/>
                </a:solidFill>
              </a:rPr>
              <a:t>Plus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applications.  Within a week, we received </a:t>
            </a:r>
            <a:r>
              <a:rPr lang="en-US" u="sng" dirty="0" smtClean="0">
                <a:solidFill>
                  <a:schemeClr val="tx2"/>
                </a:solidFill>
              </a:rPr>
              <a:t>50 responses </a:t>
            </a:r>
            <a:r>
              <a:rPr lang="en-US" dirty="0" smtClean="0">
                <a:solidFill>
                  <a:schemeClr val="tx2"/>
                </a:solidFill>
              </a:rPr>
              <a:t>from the following organizations describing over </a:t>
            </a:r>
            <a:r>
              <a:rPr lang="en-US" u="sng" dirty="0" smtClean="0">
                <a:solidFill>
                  <a:schemeClr val="tx2"/>
                </a:solidFill>
              </a:rPr>
              <a:t>100 applications</a:t>
            </a:r>
            <a:r>
              <a:rPr lang="en-US" dirty="0" smtClean="0">
                <a:solidFill>
                  <a:schemeClr val="tx2"/>
                </a:solidFill>
              </a:rPr>
              <a:t>.</a:t>
            </a:r>
          </a:p>
          <a:p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38100" y="3810000"/>
            <a:ext cx="4800600" cy="2111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1520" lvl="1" indent="-27432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</a:pPr>
            <a:r>
              <a:rPr lang="en-US" sz="1600" dirty="0" smtClean="0">
                <a:solidFill>
                  <a:schemeClr val="tx2"/>
                </a:solidFill>
              </a:rPr>
              <a:t>EPA – HQ (6), regions (6), labs (4)</a:t>
            </a:r>
          </a:p>
          <a:p>
            <a:pPr marL="731520" lvl="1" indent="-27432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</a:pPr>
            <a:r>
              <a:rPr lang="en-US" sz="1600" dirty="0" smtClean="0">
                <a:solidFill>
                  <a:schemeClr val="tx2"/>
                </a:solidFill>
              </a:rPr>
              <a:t>USGS – HQ &amp; Water Science Centers (6)</a:t>
            </a:r>
          </a:p>
          <a:p>
            <a:pPr marL="731520" lvl="1" indent="-27432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</a:pPr>
            <a:r>
              <a:rPr lang="en-US" sz="1600" dirty="0" smtClean="0">
                <a:solidFill>
                  <a:schemeClr val="tx2"/>
                </a:solidFill>
              </a:rPr>
              <a:t>Other feds – COE, NOAA, USFS, NPS, </a:t>
            </a:r>
          </a:p>
          <a:p>
            <a:pPr marL="731520" lvl="1" indent="-27432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</a:pPr>
            <a:r>
              <a:rPr lang="en-US" sz="1600" dirty="0" smtClean="0">
                <a:solidFill>
                  <a:schemeClr val="tx2"/>
                </a:solidFill>
              </a:rPr>
              <a:t>States (6)</a:t>
            </a:r>
          </a:p>
          <a:p>
            <a:pPr marL="731520" lvl="1" indent="-27432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</a:pPr>
            <a:r>
              <a:rPr lang="en-US" sz="1600" dirty="0" smtClean="0">
                <a:solidFill>
                  <a:schemeClr val="tx2"/>
                </a:solidFill>
              </a:rPr>
              <a:t>NGO - Nature Conservancy (4 offices), </a:t>
            </a:r>
          </a:p>
          <a:p>
            <a:pPr lvl="1">
              <a:spcBef>
                <a:spcPct val="20000"/>
              </a:spcBef>
              <a:buClr>
                <a:schemeClr val="accent1"/>
              </a:buClr>
              <a:buSzPct val="100000"/>
            </a:pP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smtClean="0">
                <a:solidFill>
                  <a:schemeClr val="tx2"/>
                </a:solidFill>
              </a:rPr>
              <a:t>    Conservation Fund Institute</a:t>
            </a:r>
          </a:p>
          <a:p>
            <a:pPr marL="731520" lvl="1" indent="-27432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</a:pPr>
            <a:r>
              <a:rPr lang="en-US" sz="1600" dirty="0" smtClean="0">
                <a:solidFill>
                  <a:schemeClr val="tx2"/>
                </a:solidFill>
              </a:rPr>
              <a:t>ESRI</a:t>
            </a:r>
            <a:endParaRPr lang="en-US" sz="1600" dirty="0"/>
          </a:p>
        </p:txBody>
      </p:sp>
      <p:sp>
        <p:nvSpPr>
          <p:cNvPr id="2" name="Rectangle 1"/>
          <p:cNvSpPr/>
          <p:nvPr/>
        </p:nvSpPr>
        <p:spPr>
          <a:xfrm>
            <a:off x="5543364" y="1959591"/>
            <a:ext cx="28352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Technical support requests</a:t>
            </a:r>
          </a:p>
          <a:p>
            <a:pPr algn="ctr"/>
            <a:r>
              <a:rPr lang="en-US" b="1" dirty="0" smtClean="0">
                <a:solidFill>
                  <a:schemeClr val="tx2"/>
                </a:solidFill>
              </a:rPr>
              <a:t>(5/2013 - 9/2014)</a:t>
            </a:r>
            <a:endParaRPr lang="en-US" b="1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4953000" y="1676400"/>
            <a:ext cx="0" cy="476017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8632043"/>
              </p:ext>
            </p:extLst>
          </p:nvPr>
        </p:nvGraphicFramePr>
        <p:xfrm>
          <a:off x="5562600" y="2895600"/>
          <a:ext cx="2667000" cy="2971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47165"/>
                <a:gridCol w="1619835"/>
              </a:tblGrid>
              <a:tr h="5347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domain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#  organizations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954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solidFill>
                            <a:schemeClr val="tx2"/>
                          </a:solidFill>
                          <a:effectLst/>
                        </a:rPr>
                        <a:t>gov</a:t>
                      </a:r>
                      <a:endParaRPr lang="en-US" sz="16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6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954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solidFill>
                            <a:schemeClr val="tx2"/>
                          </a:solidFill>
                          <a:effectLst/>
                        </a:rPr>
                        <a:t>com</a:t>
                      </a:r>
                      <a:endParaRPr lang="en-US" sz="16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23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954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solidFill>
                            <a:schemeClr val="tx2"/>
                          </a:solidFill>
                          <a:effectLst/>
                        </a:rPr>
                        <a:t>edu</a:t>
                      </a:r>
                      <a:endParaRPr lang="en-US" sz="16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27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954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solidFill>
                            <a:schemeClr val="tx2"/>
                          </a:solidFill>
                          <a:effectLst/>
                        </a:rPr>
                        <a:t>us (state)</a:t>
                      </a:r>
                      <a:endParaRPr lang="en-US" sz="16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10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954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solidFill>
                            <a:schemeClr val="tx2"/>
                          </a:solidFill>
                          <a:effectLst/>
                        </a:rPr>
                        <a:t>org</a:t>
                      </a:r>
                      <a:endParaRPr lang="en-US" sz="16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11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954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solidFill>
                            <a:schemeClr val="tx2"/>
                          </a:solidFill>
                          <a:effectLst/>
                        </a:rPr>
                        <a:t>mil</a:t>
                      </a:r>
                      <a:endParaRPr lang="en-US" sz="16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954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net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6916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r>
                        <a:rPr lang="en-US" sz="1600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total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81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828800"/>
            <a:ext cx="7802880" cy="487680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28600" y="0"/>
            <a:ext cx="9144000" cy="4876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3700" b="0" dirty="0">
                <a:solidFill>
                  <a:schemeClr val="tx1"/>
                </a:solidFill>
                <a:effectLst/>
              </a:rPr>
              <a:t>Google </a:t>
            </a:r>
            <a:r>
              <a:rPr lang="en-US" sz="3700" b="0" dirty="0" smtClean="0">
                <a:solidFill>
                  <a:schemeClr val="tx1"/>
                </a:solidFill>
                <a:effectLst/>
              </a:rPr>
              <a:t>It!</a:t>
            </a:r>
          </a:p>
          <a:p>
            <a:endParaRPr lang="en-US" sz="1400" b="0" dirty="0" smtClean="0">
              <a:solidFill>
                <a:schemeClr val="tx1"/>
              </a:solidFill>
              <a:effectLst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500" b="0" dirty="0" smtClean="0">
                <a:solidFill>
                  <a:schemeClr val="tx1"/>
                </a:solidFill>
                <a:effectLst/>
              </a:rPr>
              <a:t>Text search for '</a:t>
            </a:r>
            <a:r>
              <a:rPr lang="en-US" sz="2500" b="0" dirty="0" err="1" smtClean="0">
                <a:solidFill>
                  <a:schemeClr val="tx1"/>
                </a:solidFill>
                <a:effectLst/>
              </a:rPr>
              <a:t>nhdplus</a:t>
            </a:r>
            <a:r>
              <a:rPr lang="en-US" sz="2500" b="0" dirty="0">
                <a:solidFill>
                  <a:schemeClr val="tx1"/>
                </a:solidFill>
                <a:effectLst/>
              </a:rPr>
              <a:t>' found 'About 15,400 </a:t>
            </a:r>
            <a:r>
              <a:rPr lang="en-US" sz="2500" b="0" dirty="0" smtClean="0">
                <a:solidFill>
                  <a:schemeClr val="tx1"/>
                </a:solidFill>
                <a:effectLst/>
              </a:rPr>
              <a:t>results’</a:t>
            </a:r>
          </a:p>
          <a:p>
            <a:endParaRPr lang="en-US" sz="1200" b="0" dirty="0">
              <a:solidFill>
                <a:schemeClr val="tx1"/>
              </a:solidFill>
              <a:effectLst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500" b="0" dirty="0" smtClean="0">
                <a:solidFill>
                  <a:schemeClr val="tx1"/>
                </a:solidFill>
                <a:effectLst/>
              </a:rPr>
              <a:t>Images search for ’</a:t>
            </a:r>
            <a:r>
              <a:rPr lang="en-US" sz="2500" b="0" dirty="0" err="1" smtClean="0">
                <a:solidFill>
                  <a:schemeClr val="tx1"/>
                </a:solidFill>
                <a:effectLst/>
              </a:rPr>
              <a:t>nhdplus</a:t>
            </a:r>
            <a:r>
              <a:rPr lang="en-US" sz="2500" b="0" dirty="0" smtClean="0">
                <a:solidFill>
                  <a:schemeClr val="tx1"/>
                </a:solidFill>
                <a:effectLst/>
              </a:rPr>
              <a:t>’ found a rich collection …</a:t>
            </a:r>
            <a:endParaRPr lang="en-US" sz="2700" b="0" dirty="0">
              <a:solidFill>
                <a:schemeClr val="tx1"/>
              </a:solidFill>
              <a:effectLst/>
            </a:endParaRPr>
          </a:p>
        </p:txBody>
      </p:sp>
      <p:sp>
        <p:nvSpPr>
          <p:cNvPr id="4" name="Oval 3"/>
          <p:cNvSpPr/>
          <p:nvPr/>
        </p:nvSpPr>
        <p:spPr>
          <a:xfrm>
            <a:off x="8229600" y="304800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</p:spPr>
        <p:txBody>
          <a:bodyPr/>
          <a:lstStyle/>
          <a:p>
            <a:fld id="{45B78470-30A6-4478-840C-0A4094834E0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Title 2"/>
          <p:cNvSpPr txBox="1">
            <a:spLocks/>
          </p:cNvSpPr>
          <p:nvPr/>
        </p:nvSpPr>
        <p:spPr>
          <a:xfrm>
            <a:off x="59532" y="214201"/>
            <a:ext cx="8991600" cy="107394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4400" b="0" dirty="0" smtClean="0">
                <a:solidFill>
                  <a:schemeClr val="tx1"/>
                </a:solidFill>
              </a:rPr>
              <a:t>How is </a:t>
            </a:r>
            <a:r>
              <a:rPr lang="en-US" sz="4400" b="0" dirty="0" err="1" smtClean="0">
                <a:solidFill>
                  <a:schemeClr val="tx1"/>
                </a:solidFill>
              </a:rPr>
              <a:t>NHD</a:t>
            </a:r>
            <a:r>
              <a:rPr lang="en-US" sz="4400" b="0" i="1" dirty="0" err="1" smtClean="0">
                <a:solidFill>
                  <a:schemeClr val="tx1"/>
                </a:solidFill>
              </a:rPr>
              <a:t>Plus</a:t>
            </a:r>
            <a:r>
              <a:rPr lang="en-US" sz="4400" b="0" i="1" dirty="0" smtClean="0">
                <a:solidFill>
                  <a:schemeClr val="tx1"/>
                </a:solidFill>
              </a:rPr>
              <a:t> </a:t>
            </a:r>
            <a:r>
              <a:rPr lang="en-US" sz="4400" b="0" dirty="0" smtClean="0">
                <a:solidFill>
                  <a:schemeClr val="tx1"/>
                </a:solidFill>
              </a:rPr>
              <a:t>Being Used? </a:t>
            </a:r>
            <a:endParaRPr lang="en-US" sz="4400" b="0" dirty="0">
              <a:solidFill>
                <a:schemeClr val="tx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4800" y="1028700"/>
            <a:ext cx="8342472" cy="5119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731520" lvl="1" indent="-27432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</a:pPr>
            <a:r>
              <a:rPr lang="en-US" sz="2800" dirty="0" smtClean="0"/>
              <a:t>Classic applications</a:t>
            </a:r>
          </a:p>
          <a:p>
            <a:pPr marL="1188720" lvl="2" indent="-27432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</a:pPr>
            <a:r>
              <a:rPr lang="en-US" sz="2800" dirty="0" smtClean="0"/>
              <a:t>EPA National Aquatic Resource Surveys</a:t>
            </a:r>
          </a:p>
          <a:p>
            <a:pPr marL="1188720" lvl="2" indent="-27432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</a:pPr>
            <a:r>
              <a:rPr lang="en-US" sz="2800" dirty="0" smtClean="0"/>
              <a:t>EPA Reporting on water quality </a:t>
            </a:r>
          </a:p>
          <a:p>
            <a:pPr marL="1188720" lvl="2" indent="-27432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</a:pPr>
            <a:r>
              <a:rPr lang="en-US" sz="2800" dirty="0" smtClean="0"/>
              <a:t>EPA Pesticide risk assessments</a:t>
            </a:r>
          </a:p>
          <a:p>
            <a:pPr marL="1188720" lvl="2" indent="-27432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</a:pPr>
            <a:r>
              <a:rPr lang="en-US" sz="2800" dirty="0" smtClean="0"/>
              <a:t>USGS SPARROW water quality modeling</a:t>
            </a:r>
          </a:p>
          <a:p>
            <a:pPr marL="1188720" lvl="2" indent="-27432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</a:pPr>
            <a:r>
              <a:rPr kumimoji="0" lang="en-US" sz="2800" b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DTRA </a:t>
            </a:r>
            <a:r>
              <a:rPr lang="en-US" sz="2800" dirty="0" err="1"/>
              <a:t>ICWater</a:t>
            </a:r>
            <a:r>
              <a:rPr lang="en-US" sz="2800" dirty="0"/>
              <a:t> spill </a:t>
            </a:r>
            <a:r>
              <a:rPr lang="en-US" sz="2800" dirty="0" smtClean="0"/>
              <a:t>response</a:t>
            </a:r>
          </a:p>
          <a:p>
            <a:pPr marL="731520" lvl="1" indent="-27432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</a:pPr>
            <a:r>
              <a:rPr lang="en-US" sz="2800" dirty="0" smtClean="0"/>
              <a:t>Others</a:t>
            </a:r>
          </a:p>
          <a:p>
            <a:pPr marL="1188720" lvl="2" indent="-27432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</a:pPr>
            <a:r>
              <a:rPr lang="en-US" sz="2800" dirty="0" smtClean="0"/>
              <a:t>Open Water Data Initiative</a:t>
            </a:r>
          </a:p>
          <a:p>
            <a:pPr marL="1188720" lvl="2" indent="-27432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</a:pPr>
            <a:r>
              <a:rPr lang="en-US" sz="2800" dirty="0" smtClean="0"/>
              <a:t>South Carolina Stream Assessment</a:t>
            </a:r>
          </a:p>
          <a:p>
            <a:pPr marL="1188720" lvl="2" indent="-27432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</a:pPr>
            <a:r>
              <a:rPr lang="en-US" sz="2800" dirty="0" smtClean="0"/>
              <a:t>Idaho Lake Monitoring Plan</a:t>
            </a:r>
            <a:endParaRPr lang="en-US" sz="28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17672" y="0"/>
            <a:ext cx="8229600" cy="2057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58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819150"/>
          </a:xfrm>
        </p:spPr>
        <p:txBody>
          <a:bodyPr>
            <a:normAutofit fontScale="90000"/>
          </a:bodyPr>
          <a:lstStyle/>
          <a:p>
            <a:r>
              <a:rPr lang="en-US" sz="4000" b="0" dirty="0">
                <a:solidFill>
                  <a:schemeClr val="bg1"/>
                </a:solidFill>
              </a:rPr>
              <a:t>EPA National Aquatic Resource Surveys</a:t>
            </a:r>
          </a:p>
        </p:txBody>
      </p:sp>
      <p:sp>
        <p:nvSpPr>
          <p:cNvPr id="23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4143488" y="6021563"/>
            <a:ext cx="1161826" cy="365125"/>
          </a:xfrm>
        </p:spPr>
        <p:txBody>
          <a:bodyPr/>
          <a:lstStyle/>
          <a:p>
            <a:fld id="{45B78470-30A6-4478-840C-0A4094834E08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7" name="Picture 4" descr="SiteMap"/>
          <p:cNvPicPr>
            <a:picLocks noChangeAspect="1" noChangeArrowheads="1"/>
          </p:cNvPicPr>
          <p:nvPr/>
        </p:nvPicPr>
        <p:blipFill>
          <a:blip r:embed="rId3" cstate="print"/>
          <a:srcRect l="6546" t="16470" r="7545" b="12706"/>
          <a:stretch>
            <a:fillRect/>
          </a:stretch>
        </p:blipFill>
        <p:spPr bwMode="auto">
          <a:xfrm>
            <a:off x="4267200" y="1295400"/>
            <a:ext cx="4572000" cy="2913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5457714" y="4544235"/>
            <a:ext cx="3429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  <a:cs typeface="Arial" charset="0"/>
              </a:rPr>
              <a:t>&lt;&lt;   </a:t>
            </a:r>
            <a:r>
              <a:rPr lang="en-US" dirty="0" err="1" smtClean="0">
                <a:solidFill>
                  <a:schemeClr val="bg1"/>
                </a:solidFill>
                <a:cs typeface="Arial" charset="0"/>
              </a:rPr>
              <a:t>NHD</a:t>
            </a:r>
            <a:r>
              <a:rPr lang="en-US" i="1" dirty="0" err="1" smtClean="0">
                <a:solidFill>
                  <a:schemeClr val="bg1"/>
                </a:solidFill>
                <a:cs typeface="Arial" charset="0"/>
              </a:rPr>
              <a:t>Plus</a:t>
            </a:r>
            <a:r>
              <a:rPr lang="en-US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dirty="0">
                <a:solidFill>
                  <a:schemeClr val="bg1"/>
                </a:solidFill>
                <a:cs typeface="Arial" charset="0"/>
              </a:rPr>
              <a:t>is also </a:t>
            </a:r>
            <a:r>
              <a:rPr lang="en-US" dirty="0" smtClean="0">
                <a:solidFill>
                  <a:schemeClr val="bg1"/>
                </a:solidFill>
                <a:cs typeface="Arial" charset="0"/>
              </a:rPr>
              <a:t>used </a:t>
            </a:r>
            <a:r>
              <a:rPr lang="en-US" dirty="0">
                <a:solidFill>
                  <a:schemeClr val="bg1"/>
                </a:solidFill>
                <a:cs typeface="Arial" charset="0"/>
              </a:rPr>
              <a:t>to </a:t>
            </a:r>
            <a:r>
              <a:rPr lang="en-US" dirty="0" smtClean="0">
                <a:solidFill>
                  <a:schemeClr val="bg1"/>
                </a:solidFill>
                <a:cs typeface="Arial" charset="0"/>
              </a:rPr>
              <a:t>support data analysis, such as delineating </a:t>
            </a:r>
            <a:r>
              <a:rPr lang="en-US" dirty="0">
                <a:solidFill>
                  <a:schemeClr val="bg1"/>
                </a:solidFill>
                <a:cs typeface="Arial" charset="0"/>
              </a:rPr>
              <a:t>drainage </a:t>
            </a:r>
            <a:r>
              <a:rPr lang="en-US" dirty="0" smtClean="0">
                <a:solidFill>
                  <a:schemeClr val="bg1"/>
                </a:solidFill>
                <a:cs typeface="Arial" charset="0"/>
              </a:rPr>
              <a:t>areas and associated attributes for sampled sites.</a:t>
            </a:r>
            <a:endParaRPr lang="en-US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3429000" y="6555205"/>
            <a:ext cx="58782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cs typeface="Arial" charset="0"/>
              </a:rPr>
              <a:t>(epa.gov/type/watersheds/monitoring/</a:t>
            </a:r>
            <a:r>
              <a:rPr lang="en-US" sz="1400" dirty="0" err="1" smtClean="0">
                <a:solidFill>
                  <a:schemeClr val="bg1"/>
                </a:solidFill>
                <a:cs typeface="Arial" charset="0"/>
              </a:rPr>
              <a:t>aquaticsurvey_index.cfm</a:t>
            </a:r>
            <a:r>
              <a:rPr lang="en-US" sz="1400" dirty="0">
                <a:solidFill>
                  <a:schemeClr val="bg1"/>
                </a:solidFill>
                <a:cs typeface="Arial" charset="0"/>
              </a:rPr>
              <a:t>)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rot="10800000" flipV="1">
            <a:off x="4495800" y="4724400"/>
            <a:ext cx="6096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7" descr="lakebasin3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0314" y="3352800"/>
            <a:ext cx="4033085" cy="31086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5" name="Rectangle 24"/>
          <p:cNvSpPr/>
          <p:nvPr/>
        </p:nvSpPr>
        <p:spPr bwMode="auto">
          <a:xfrm>
            <a:off x="3109864" y="4967007"/>
            <a:ext cx="2467070" cy="1328747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Drainage  Area = 114.24 km</a:t>
            </a:r>
            <a:r>
              <a:rPr lang="en-US" sz="1200" baseline="30000" dirty="0" smtClean="0">
                <a:solidFill>
                  <a:schemeClr val="bg1"/>
                </a:solidFill>
              </a:rPr>
              <a:t>2</a:t>
            </a:r>
            <a:endParaRPr lang="en-US" sz="1200" dirty="0" smtClean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NLCD </a:t>
            </a:r>
            <a:r>
              <a:rPr lang="en-US" sz="1200" dirty="0">
                <a:solidFill>
                  <a:schemeClr val="bg1"/>
                </a:solidFill>
              </a:rPr>
              <a:t>2001 Land </a:t>
            </a:r>
            <a:r>
              <a:rPr lang="en-US" sz="1200" dirty="0" smtClean="0">
                <a:solidFill>
                  <a:schemeClr val="bg1"/>
                </a:solidFill>
              </a:rPr>
              <a:t>Cover : </a:t>
            </a:r>
            <a:endParaRPr lang="en-US" sz="12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- Residential </a:t>
            </a:r>
            <a:r>
              <a:rPr lang="en-US" sz="1200" dirty="0">
                <a:solidFill>
                  <a:schemeClr val="bg1"/>
                </a:solidFill>
              </a:rPr>
              <a:t>= 7.86 km</a:t>
            </a:r>
            <a:r>
              <a:rPr lang="en-US" sz="1200" baseline="30000" dirty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- Forest </a:t>
            </a:r>
            <a:r>
              <a:rPr lang="en-US" sz="1200" dirty="0">
                <a:solidFill>
                  <a:schemeClr val="bg1"/>
                </a:solidFill>
              </a:rPr>
              <a:t>= 86.42 km</a:t>
            </a:r>
            <a:r>
              <a:rPr lang="en-US" sz="1200" baseline="30000" dirty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- Agriculture </a:t>
            </a:r>
            <a:r>
              <a:rPr lang="en-US" sz="1200" dirty="0">
                <a:solidFill>
                  <a:schemeClr val="bg1"/>
                </a:solidFill>
              </a:rPr>
              <a:t>= 12.64 km</a:t>
            </a:r>
            <a:r>
              <a:rPr lang="en-US" sz="1200" baseline="30000" dirty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- Wetlands </a:t>
            </a:r>
            <a:r>
              <a:rPr lang="en-US" sz="1200" dirty="0">
                <a:solidFill>
                  <a:schemeClr val="bg1"/>
                </a:solidFill>
              </a:rPr>
              <a:t>= 7.32 km</a:t>
            </a:r>
            <a:r>
              <a:rPr lang="en-US" sz="1200" baseline="30000" dirty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24130" y="2895600"/>
            <a:ext cx="638270" cy="3882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421856" y="1399582"/>
            <a:ext cx="3810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cs typeface="Arial" charset="0"/>
              </a:rPr>
              <a:t>NHD</a:t>
            </a:r>
            <a:r>
              <a:rPr lang="en-US" i="1" dirty="0" err="1">
                <a:solidFill>
                  <a:schemeClr val="bg1"/>
                </a:solidFill>
                <a:cs typeface="Arial" charset="0"/>
              </a:rPr>
              <a:t>Plus</a:t>
            </a:r>
            <a:r>
              <a:rPr lang="en-US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cs typeface="Arial" charset="0"/>
              </a:rPr>
              <a:t>serves as </a:t>
            </a:r>
            <a:r>
              <a:rPr lang="en-US" dirty="0">
                <a:solidFill>
                  <a:schemeClr val="bg1"/>
                </a:solidFill>
                <a:cs typeface="Arial" charset="0"/>
              </a:rPr>
              <a:t>the basis for </a:t>
            </a:r>
          </a:p>
          <a:p>
            <a:r>
              <a:rPr lang="en-US" dirty="0">
                <a:solidFill>
                  <a:schemeClr val="bg1"/>
                </a:solidFill>
                <a:cs typeface="Arial" charset="0"/>
              </a:rPr>
              <a:t>establishing the </a:t>
            </a:r>
            <a:r>
              <a:rPr lang="en-US" dirty="0" smtClean="0">
                <a:solidFill>
                  <a:schemeClr val="bg1"/>
                </a:solidFill>
                <a:cs typeface="Arial" charset="0"/>
              </a:rPr>
              <a:t>NRSA and NLA survey sample frames – </a:t>
            </a:r>
            <a:r>
              <a:rPr lang="en-US" dirty="0">
                <a:solidFill>
                  <a:schemeClr val="bg1"/>
                </a:solidFill>
                <a:cs typeface="Arial" charset="0"/>
              </a:rPr>
              <a:t>from which a representative set of sample sites </a:t>
            </a:r>
            <a:r>
              <a:rPr lang="en-US" dirty="0" smtClean="0">
                <a:solidFill>
                  <a:schemeClr val="bg1"/>
                </a:solidFill>
                <a:cs typeface="Arial" charset="0"/>
              </a:rPr>
              <a:t>are randomly </a:t>
            </a:r>
            <a:r>
              <a:rPr lang="en-US" dirty="0">
                <a:solidFill>
                  <a:schemeClr val="bg1"/>
                </a:solidFill>
                <a:cs typeface="Arial" charset="0"/>
              </a:rPr>
              <a:t>selected</a:t>
            </a:r>
            <a:r>
              <a:rPr lang="en-US" dirty="0" smtClean="0">
                <a:solidFill>
                  <a:schemeClr val="bg1"/>
                </a:solidFill>
                <a:cs typeface="Arial" charset="0"/>
              </a:rPr>
              <a:t>.  &gt;&gt;</a:t>
            </a:r>
            <a:endParaRPr lang="en-US" dirty="0">
              <a:solidFill>
                <a:schemeClr val="bg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48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85800"/>
            <a:ext cx="4347713" cy="2743200"/>
          </a:xfrm>
        </p:spPr>
        <p:txBody>
          <a:bodyPr>
            <a:noAutofit/>
          </a:bodyPr>
          <a:lstStyle/>
          <a:p>
            <a:r>
              <a:rPr lang="en-US" sz="3200" dirty="0" smtClean="0">
                <a:effectLst/>
              </a:rPr>
              <a:t>Comprehensive, consistent, and statistically-valid assessments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620964901"/>
              </p:ext>
            </p:extLst>
          </p:nvPr>
        </p:nvGraphicFramePr>
        <p:xfrm>
          <a:off x="1524000" y="1273578"/>
          <a:ext cx="8594785" cy="4904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04800" y="152400"/>
            <a:ext cx="9144000" cy="819150"/>
          </a:xfrm>
          <a:prstGeom prst="rect">
            <a:avLst/>
          </a:prstGeom>
        </p:spPr>
        <p:txBody>
          <a:bodyPr vert="horz" rtlCol="0" anchor="ctr">
            <a:normAutofit fontScale="9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4000" b="0" dirty="0" smtClean="0">
                <a:solidFill>
                  <a:schemeClr val="tx1"/>
                </a:solidFill>
              </a:rPr>
              <a:t>EPA National Aquatic Resource Surveys</a:t>
            </a:r>
            <a:endParaRPr lang="en-US" sz="4000" b="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6396139"/>
            <a:ext cx="841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2015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89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8470-30A6-4478-840C-0A4094834E08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effectLst/>
              </a:rPr>
              <a:t>Overview</a:t>
            </a:r>
            <a:endParaRPr lang="en-US" sz="4400" dirty="0">
              <a:solidFill>
                <a:schemeClr val="bg1"/>
              </a:solidFill>
              <a:effectLst/>
            </a:endParaRP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762000" y="1441084"/>
            <a:ext cx="8565931" cy="3807482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 smtClean="0">
                <a:solidFill>
                  <a:schemeClr val="bg1"/>
                </a:solidFill>
              </a:rPr>
              <a:t>Concepts</a:t>
            </a:r>
          </a:p>
          <a:p>
            <a:r>
              <a:rPr lang="en-US" sz="4400" dirty="0" smtClean="0">
                <a:solidFill>
                  <a:schemeClr val="bg1"/>
                </a:solidFill>
              </a:rPr>
              <a:t>Data</a:t>
            </a:r>
          </a:p>
          <a:p>
            <a:r>
              <a:rPr lang="en-US" sz="4400" dirty="0" smtClean="0">
                <a:solidFill>
                  <a:schemeClr val="bg1"/>
                </a:solidFill>
              </a:rPr>
              <a:t>Tools</a:t>
            </a:r>
          </a:p>
          <a:p>
            <a:r>
              <a:rPr lang="en-US" sz="4400" dirty="0" smtClean="0">
                <a:solidFill>
                  <a:schemeClr val="bg1"/>
                </a:solidFill>
              </a:rPr>
              <a:t>Applications</a:t>
            </a:r>
          </a:p>
          <a:p>
            <a:r>
              <a:rPr lang="en-US" sz="4400" dirty="0" smtClean="0">
                <a:solidFill>
                  <a:schemeClr val="bg1"/>
                </a:solidFill>
              </a:rPr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316189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0" y="225004"/>
            <a:ext cx="8947379" cy="6328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324600" y="6519446"/>
            <a:ext cx="25934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(rmoore@usgs.gov)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8596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66800"/>
            <a:ext cx="7336717" cy="566928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58458" y="10886"/>
            <a:ext cx="7848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/>
              <a:t>Clean Water Act Section 303(d)</a:t>
            </a:r>
          </a:p>
          <a:p>
            <a:pPr algn="ctr"/>
            <a:r>
              <a:rPr lang="en-US" sz="3600" dirty="0" smtClean="0"/>
              <a:t>Performance Measures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0485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35983"/>
            <a:ext cx="6728749" cy="459039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308928"/>
            <a:ext cx="8229600" cy="12527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Modeling Possible Effects on Endangered Species from Pesticide Use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71149" y="5436143"/>
            <a:ext cx="685800" cy="685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78036" y="5376760"/>
            <a:ext cx="3578224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Chemical X Input (any stream with use)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78036" y="5625154"/>
            <a:ext cx="4062331" cy="30777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Chemical X Downstream (exceeds threshold)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78036" y="5882744"/>
            <a:ext cx="1149674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Chemical X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77247" y="6582327"/>
            <a:ext cx="29667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(</a:t>
            </a:r>
            <a:r>
              <a:rPr lang="en-US" sz="1600" dirty="0">
                <a:solidFill>
                  <a:schemeClr val="bg1"/>
                </a:solidFill>
              </a:rPr>
              <a:t>t</a:t>
            </a:r>
            <a:r>
              <a:rPr lang="en-US" sz="1600" dirty="0" smtClean="0">
                <a:solidFill>
                  <a:schemeClr val="bg1"/>
                </a:solidFill>
              </a:rPr>
              <a:t>hawley.michelle@epa.gov)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46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" y="507088"/>
            <a:ext cx="9144000" cy="58291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152" y="-37454"/>
            <a:ext cx="3943350" cy="27760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37454"/>
            <a:ext cx="3486150" cy="244469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9" y="4817035"/>
            <a:ext cx="69913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V="1">
            <a:off x="1447800" y="3733800"/>
            <a:ext cx="1600200" cy="28956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048000" y="2362200"/>
            <a:ext cx="0" cy="12192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3200400" y="2514600"/>
            <a:ext cx="2590800" cy="1066800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1590675" y="81366"/>
            <a:ext cx="480286" cy="22343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3520214" y="5257800"/>
            <a:ext cx="518386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4152900" y="4961217"/>
            <a:ext cx="685800" cy="440765"/>
          </a:xfrm>
          <a:prstGeom prst="wedgeRectCallout">
            <a:avLst>
              <a:gd name="adj1" fmla="val -73940"/>
              <a:gd name="adj2" fmla="val 273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</a:rPr>
              <a:t>Model velocity</a:t>
            </a:r>
            <a:endParaRPr lang="en-US" sz="1000" dirty="0">
              <a:solidFill>
                <a:srgbClr val="FFFFFF"/>
              </a:solidFill>
            </a:endParaRPr>
          </a:p>
        </p:txBody>
      </p:sp>
      <p:sp>
        <p:nvSpPr>
          <p:cNvPr id="19" name="Rectangular Callout 18"/>
          <p:cNvSpPr/>
          <p:nvPr/>
        </p:nvSpPr>
        <p:spPr>
          <a:xfrm>
            <a:off x="3200400" y="-824"/>
            <a:ext cx="838200" cy="440765"/>
          </a:xfrm>
          <a:prstGeom prst="wedgeRectCallout">
            <a:avLst>
              <a:gd name="adj1" fmla="val -188064"/>
              <a:gd name="adj2" fmla="val 97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</a:rPr>
              <a:t>Measured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</a:rPr>
              <a:t>velocity</a:t>
            </a:r>
            <a:endParaRPr lang="en-US" sz="1000" dirty="0">
              <a:solidFill>
                <a:srgbClr val="FFFFFF"/>
              </a:solidFill>
            </a:endParaRPr>
          </a:p>
        </p:txBody>
      </p:sp>
      <p:sp>
        <p:nvSpPr>
          <p:cNvPr id="20" name="Rectangular Callout 19"/>
          <p:cNvSpPr/>
          <p:nvPr/>
        </p:nvSpPr>
        <p:spPr>
          <a:xfrm>
            <a:off x="5638800" y="3361017"/>
            <a:ext cx="685800" cy="440765"/>
          </a:xfrm>
          <a:prstGeom prst="wedgeRectCallout">
            <a:avLst>
              <a:gd name="adj1" fmla="val -73940"/>
              <a:gd name="adj2" fmla="val 273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</a:rPr>
              <a:t>Spill site</a:t>
            </a:r>
            <a:endParaRPr lang="en-US" sz="1000" dirty="0">
              <a:solidFill>
                <a:srgbClr val="FFFFFF"/>
              </a:solidFill>
            </a:endParaRPr>
          </a:p>
        </p:txBody>
      </p:sp>
      <p:sp>
        <p:nvSpPr>
          <p:cNvPr id="21" name="Rectangular Callout 20"/>
          <p:cNvSpPr/>
          <p:nvPr/>
        </p:nvSpPr>
        <p:spPr>
          <a:xfrm>
            <a:off x="4619786" y="2980890"/>
            <a:ext cx="685800" cy="440765"/>
          </a:xfrm>
          <a:prstGeom prst="wedgeRectCallout">
            <a:avLst>
              <a:gd name="adj1" fmla="val -26483"/>
              <a:gd name="adj2" fmla="val 1609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</a:rPr>
              <a:t>Intake</a:t>
            </a:r>
            <a:endParaRPr lang="en-US" sz="1000" dirty="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72200" y="3984505"/>
            <a:ext cx="275482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West Virginia Chemical </a:t>
            </a:r>
            <a:br>
              <a:rPr lang="en-US" dirty="0"/>
            </a:br>
            <a:r>
              <a:rPr lang="en-US" dirty="0"/>
              <a:t>Spill Response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17813" y="6505295"/>
            <a:ext cx="343163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 smtClean="0"/>
              <a:t>(william.b.samuels@leidos.com)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5956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Subcommittee on Spatial Water Data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88668"/>
            <a:ext cx="673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fld id="{C82C3CAB-5DAE-364E-A5B2-3FA4B22A277F}" type="slidenum">
              <a:rPr lang="en-US" smtClean="0">
                <a:solidFill>
                  <a:srgbClr val="40458C"/>
                </a:solidFill>
                <a:latin typeface="Arial"/>
              </a:rPr>
              <a:pPr algn="ctr" defTabSz="457200"/>
              <a:t>24</a:t>
            </a:fld>
            <a:endParaRPr lang="en-US" dirty="0">
              <a:solidFill>
                <a:srgbClr val="40458C"/>
              </a:solidFill>
              <a:latin typeface="Arial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1404999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rgbClr val="40458C"/>
                </a:solidFill>
                <a:uFill>
                  <a:solidFill>
                    <a:srgbClr val="FFFFFF"/>
                  </a:solidFill>
                </a:uFill>
              </a:rPr>
              <a:t>Open Water Data Initiative</a:t>
            </a:r>
            <a:br>
              <a:rPr lang="en-US" sz="4000" dirty="0" smtClean="0">
                <a:solidFill>
                  <a:srgbClr val="40458C"/>
                </a:solidFill>
                <a:uFill>
                  <a:solidFill>
                    <a:srgbClr val="FFFFFF"/>
                  </a:solidFill>
                </a:uFill>
              </a:rPr>
            </a:br>
            <a:r>
              <a:rPr lang="en-US" sz="4000" dirty="0" smtClean="0">
                <a:solidFill>
                  <a:srgbClr val="40458C"/>
                </a:solidFill>
                <a:uFill>
                  <a:solidFill>
                    <a:srgbClr val="FFFFFF"/>
                  </a:solidFill>
                </a:uFill>
              </a:rPr>
              <a:t>- Use Cases -</a:t>
            </a:r>
            <a:endParaRPr lang="en-US" sz="4000" dirty="0"/>
          </a:p>
        </p:txBody>
      </p:sp>
      <p:grpSp>
        <p:nvGrpSpPr>
          <p:cNvPr id="8" name="Group 7"/>
          <p:cNvGrpSpPr/>
          <p:nvPr/>
        </p:nvGrpSpPr>
        <p:grpSpPr>
          <a:xfrm>
            <a:off x="673854" y="1727724"/>
            <a:ext cx="7696200" cy="3962400"/>
            <a:chOff x="990600" y="1219199"/>
            <a:chExt cx="7086600" cy="4800600"/>
          </a:xfrm>
        </p:grpSpPr>
        <p:graphicFrame>
          <p:nvGraphicFramePr>
            <p:cNvPr id="10" name="Diagram 9"/>
            <p:cNvGraphicFramePr/>
            <p:nvPr>
              <p:extLst>
                <p:ext uri="{D42A27DB-BD31-4B8C-83A1-F6EECF244321}">
                  <p14:modId xmlns:p14="http://schemas.microsoft.com/office/powerpoint/2010/main" val="2625331191"/>
                </p:ext>
              </p:extLst>
            </p:nvPr>
          </p:nvGraphicFramePr>
          <p:xfrm>
            <a:off x="990600" y="1295399"/>
            <a:ext cx="7086600" cy="47244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>
              <a:off x="5867400" y="3137358"/>
              <a:ext cx="2057400" cy="2154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latinLnBrk="1" hangingPunct="0"/>
              <a:r>
                <a:rPr lang="en-US" sz="800" b="1" i="1" dirty="0" smtClean="0">
                  <a:solidFill>
                    <a:srgbClr val="40458C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Chemical Spill – Charleston, WV</a:t>
              </a:r>
              <a:endParaRPr lang="en-US" sz="800" b="1" i="1" dirty="0">
                <a:solidFill>
                  <a:srgbClr val="40458C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95400" y="3137358"/>
              <a:ext cx="1905000" cy="2154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latinLnBrk="1" hangingPunct="0"/>
              <a:r>
                <a:rPr lang="en-US" sz="800" b="1" i="1" dirty="0" smtClean="0">
                  <a:solidFill>
                    <a:srgbClr val="40458C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Flood - Jefferson City, MO</a:t>
              </a:r>
              <a:endParaRPr lang="en-US" sz="800" b="1" i="1" dirty="0">
                <a:solidFill>
                  <a:srgbClr val="40458C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657600" y="3137358"/>
              <a:ext cx="2057400" cy="2154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latinLnBrk="1" hangingPunct="0"/>
              <a:r>
                <a:rPr lang="en-US" sz="800" b="1" i="1" dirty="0" smtClean="0">
                  <a:solidFill>
                    <a:srgbClr val="40458C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Drought - Texas</a:t>
              </a:r>
              <a:endParaRPr lang="en-US" sz="800" b="1" i="1" dirty="0">
                <a:solidFill>
                  <a:srgbClr val="40458C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438400" y="1219200"/>
              <a:ext cx="1905000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ctr" latinLnBrk="1" hangingPunct="0"/>
              <a:r>
                <a:rPr lang="en-US" sz="1200" b="1" i="1" dirty="0" smtClean="0">
                  <a:solidFill>
                    <a:srgbClr val="40458C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Water Supply</a:t>
              </a:r>
              <a:endParaRPr lang="en-US" sz="1200" b="1" i="1" dirty="0">
                <a:solidFill>
                  <a:srgbClr val="40458C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19800" y="1219199"/>
              <a:ext cx="1905000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ctr" latinLnBrk="1" hangingPunct="0"/>
              <a:r>
                <a:rPr lang="en-US" sz="1200" b="1" i="1" dirty="0" smtClean="0">
                  <a:solidFill>
                    <a:srgbClr val="40458C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Water Quality</a:t>
              </a:r>
              <a:endParaRPr lang="en-US" sz="1200" b="1" i="1" dirty="0">
                <a:solidFill>
                  <a:srgbClr val="40458C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542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" t="14446" r="11299" b="3332"/>
          <a:stretch/>
        </p:blipFill>
        <p:spPr>
          <a:xfrm>
            <a:off x="533400" y="914400"/>
            <a:ext cx="7924800" cy="5638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" y="204635"/>
            <a:ext cx="86868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South Carolina Stream Assessment</a:t>
            </a:r>
          </a:p>
          <a:p>
            <a:pPr algn="ctr"/>
            <a:r>
              <a:rPr lang="en-US" b="1" dirty="0" smtClean="0"/>
              <a:t>Conservation </a:t>
            </a:r>
            <a:r>
              <a:rPr lang="en-US" b="1" dirty="0"/>
              <a:t>Planning </a:t>
            </a:r>
            <a:r>
              <a:rPr lang="en-US" b="1" dirty="0" smtClean="0"/>
              <a:t>Tool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953000" y="308746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Downstream Cumulative </a:t>
            </a:r>
            <a:r>
              <a:rPr lang="en-US" b="1" dirty="0" smtClean="0"/>
              <a:t>Effects</a:t>
            </a:r>
          </a:p>
          <a:p>
            <a:pPr algn="ctr"/>
            <a:r>
              <a:rPr lang="en-US" b="1" dirty="0" smtClean="0"/>
              <a:t>(Spatial View)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6858000" y="6519446"/>
            <a:ext cx="2286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(scottm@sc.dnr.gov)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7823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751" t="14000" r="6875" b="5000"/>
          <a:stretch/>
        </p:blipFill>
        <p:spPr>
          <a:xfrm>
            <a:off x="174953" y="1144488"/>
            <a:ext cx="8903734" cy="5105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6230" y="228600"/>
            <a:ext cx="861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Calibri,Bold"/>
              </a:rPr>
              <a:t>Developing a Strategic Lake Monitoring Plan </a:t>
            </a:r>
            <a:endParaRPr lang="en-US" sz="2400" b="1" dirty="0" smtClean="0">
              <a:latin typeface="Calibri,Bold"/>
            </a:endParaRPr>
          </a:p>
          <a:p>
            <a:pPr algn="ctr"/>
            <a:r>
              <a:rPr lang="en-US" sz="2000" b="1" dirty="0" smtClean="0">
                <a:latin typeface="Calibri,Bold"/>
              </a:rPr>
              <a:t>Idaho </a:t>
            </a:r>
            <a:r>
              <a:rPr lang="en-US" sz="2000" b="1" dirty="0">
                <a:latin typeface="Calibri,Bold"/>
              </a:rPr>
              <a:t>Department of Environmental </a:t>
            </a:r>
            <a:r>
              <a:rPr lang="en-US" sz="2000" b="1" dirty="0" smtClean="0">
                <a:latin typeface="Calibri,Bold"/>
              </a:rPr>
              <a:t>Quality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5979351" y="6488668"/>
            <a:ext cx="29674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(jim.szpara@deq.idaho.gov)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8983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8470-30A6-4478-840C-0A4094834E08}" type="slidenum">
              <a:rPr lang="en-US" smtClean="0">
                <a:solidFill>
                  <a:schemeClr val="bg1"/>
                </a:solidFill>
              </a:rPr>
              <a:pPr/>
              <a:t>27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0"/>
            <a:ext cx="5181600" cy="1143000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NHD</a:t>
            </a:r>
            <a:r>
              <a:rPr lang="en-US" i="1" dirty="0" err="1" smtClean="0">
                <a:solidFill>
                  <a:schemeClr val="bg1"/>
                </a:solidFill>
              </a:rPr>
              <a:t>Plus</a:t>
            </a:r>
            <a:r>
              <a:rPr lang="en-US" dirty="0" smtClean="0">
                <a:solidFill>
                  <a:schemeClr val="bg1"/>
                </a:solidFill>
              </a:rPr>
              <a:t> Resources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1143000"/>
            <a:ext cx="8458200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Web site (</a:t>
            </a:r>
            <a:r>
              <a:rPr lang="en-US" sz="2000" i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on the move </a:t>
            </a:r>
            <a:r>
              <a:rPr lang="en-US" sz="20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to EPA Drupal environment)</a:t>
            </a:r>
          </a:p>
          <a:p>
            <a:pPr marL="5143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User </a:t>
            </a:r>
            <a:r>
              <a:rPr lang="en-US" sz="2000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Guide</a:t>
            </a:r>
          </a:p>
          <a:p>
            <a:pPr marL="5143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Exercises</a:t>
            </a:r>
          </a:p>
          <a:p>
            <a:pPr marL="5143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Web-based training (under development) </a:t>
            </a:r>
            <a:endParaRPr lang="en-US" sz="2000" dirty="0">
              <a:solidFill>
                <a:schemeClr val="accent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Data and metadata</a:t>
            </a:r>
          </a:p>
          <a:p>
            <a:pPr marL="5143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Core tools and web </a:t>
            </a:r>
            <a:r>
              <a:rPr lang="en-US" sz="2000" dirty="0" smtClean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services</a:t>
            </a:r>
          </a:p>
          <a:p>
            <a:pPr marL="5143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Applications directory with contacts (share your work!)</a:t>
            </a:r>
            <a:endParaRPr lang="en-US" sz="20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Presentations </a:t>
            </a:r>
          </a:p>
          <a:p>
            <a:pPr marL="5143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Technical </a:t>
            </a:r>
            <a:r>
              <a:rPr lang="en-U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support and application </a:t>
            </a:r>
            <a:r>
              <a:rPr lang="en-US" sz="20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consultation</a:t>
            </a:r>
          </a:p>
          <a:p>
            <a:pPr marL="5143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43200" y="5244972"/>
            <a:ext cx="7315200" cy="11866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On the Web – Google …</a:t>
            </a:r>
            <a:endParaRPr lang="en-US" sz="2800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715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‘</a:t>
            </a:r>
            <a:r>
              <a:rPr lang="en-US" b="1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nhdplus</a:t>
            </a:r>
            <a:r>
              <a:rPr lang="en-US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’ for data, tools, documentation</a:t>
            </a:r>
            <a:endParaRPr lang="en-US" sz="2800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715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‘</a:t>
            </a:r>
            <a:r>
              <a:rPr lang="en-US" b="1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epa</a:t>
            </a:r>
            <a:r>
              <a:rPr lang="en-US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waters’ for EPA applications, web services</a:t>
            </a:r>
            <a:endParaRPr lang="en-US" sz="2800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22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</p:spPr>
        <p:txBody>
          <a:bodyPr/>
          <a:lstStyle/>
          <a:p>
            <a:fld id="{45B78470-30A6-4478-840C-0A4094834E08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3" name="Title 2"/>
          <p:cNvSpPr txBox="1">
            <a:spLocks/>
          </p:cNvSpPr>
          <p:nvPr/>
        </p:nvSpPr>
        <p:spPr>
          <a:xfrm>
            <a:off x="36672" y="231322"/>
            <a:ext cx="8991600" cy="8382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4000" dirty="0" err="1">
                <a:solidFill>
                  <a:schemeClr val="tx1"/>
                </a:solidFill>
              </a:rPr>
              <a:t>NHD</a:t>
            </a:r>
            <a:r>
              <a:rPr lang="en-US" sz="4000" i="1" dirty="0" err="1">
                <a:solidFill>
                  <a:schemeClr val="tx1"/>
                </a:solidFill>
              </a:rPr>
              <a:t>Plus</a:t>
            </a:r>
            <a:r>
              <a:rPr lang="en-US" sz="4000" dirty="0">
                <a:solidFill>
                  <a:schemeClr val="tx1"/>
                </a:solidFill>
              </a:rPr>
              <a:t> – </a:t>
            </a:r>
            <a:r>
              <a:rPr lang="en-US" dirty="0" smtClean="0">
                <a:solidFill>
                  <a:schemeClr val="tx1"/>
                </a:solidFill>
              </a:rPr>
              <a:t>Other News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-223836" y="1134608"/>
            <a:ext cx="9512616" cy="54776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731520" lvl="1" indent="-27432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</a:pPr>
            <a:r>
              <a:rPr lang="en-US" sz="2400" dirty="0" smtClean="0"/>
              <a:t>New USGS-EPA Memorandum of Understanding formalizes shared maintenance of NHD, </a:t>
            </a:r>
            <a:r>
              <a:rPr lang="en-US" sz="2400" dirty="0" err="1" smtClean="0"/>
              <a:t>NHD</a:t>
            </a:r>
            <a:r>
              <a:rPr lang="en-US" sz="2400" i="1" dirty="0" err="1" smtClean="0"/>
              <a:t>Plus</a:t>
            </a:r>
            <a:r>
              <a:rPr lang="en-US" sz="2400" dirty="0" smtClean="0"/>
              <a:t> &amp; WBD</a:t>
            </a:r>
          </a:p>
          <a:p>
            <a:pPr marL="731520" lvl="1" indent="-27432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</a:pPr>
            <a:r>
              <a:rPr kumimoji="0" lang="en-US" sz="2400" b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Leveraging partner</a:t>
            </a:r>
            <a:r>
              <a:rPr kumimoji="0" lang="en-US" sz="2400" b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 contributions</a:t>
            </a:r>
          </a:p>
          <a:p>
            <a:pPr marL="1188720" lvl="2" indent="-27432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</a:pPr>
            <a:r>
              <a:rPr lang="en-US" sz="2400" dirty="0">
                <a:solidFill>
                  <a:schemeClr val="accent1"/>
                </a:solidFill>
              </a:rPr>
              <a:t>EPA Office of R&amp;D catchment attributes</a:t>
            </a:r>
          </a:p>
          <a:p>
            <a:pPr marL="1188720" lvl="2" indent="-27432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</a:pPr>
            <a:r>
              <a:rPr lang="en-US" sz="2400" baseline="0" dirty="0" smtClean="0">
                <a:solidFill>
                  <a:schemeClr val="accent1"/>
                </a:solidFill>
              </a:rPr>
              <a:t>USGS-W</a:t>
            </a:r>
            <a:r>
              <a:rPr lang="en-US" sz="2400" dirty="0" smtClean="0">
                <a:solidFill>
                  <a:schemeClr val="accent1"/>
                </a:solidFill>
              </a:rPr>
              <a:t>ater network updates</a:t>
            </a:r>
          </a:p>
          <a:p>
            <a:pPr marL="1188720" lvl="2" indent="-27432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</a:pPr>
            <a:r>
              <a:rPr kumimoji="0" lang="en-US" sz="2400" b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USGS-NGP</a:t>
            </a:r>
            <a:r>
              <a:rPr kumimoji="0" lang="en-US" sz="2400" b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 production tool improvements</a:t>
            </a:r>
          </a:p>
          <a:p>
            <a:pPr marL="731520" lvl="1" indent="-27432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</a:pPr>
            <a:r>
              <a:rPr lang="en-US" sz="2400" dirty="0" smtClean="0"/>
              <a:t>Medium and High Resolution </a:t>
            </a:r>
            <a:r>
              <a:rPr lang="en-US" sz="2400" dirty="0" err="1" smtClean="0"/>
              <a:t>NHD</a:t>
            </a:r>
            <a:r>
              <a:rPr lang="en-US" sz="2400" i="1" dirty="0" err="1" smtClean="0"/>
              <a:t>Plus</a:t>
            </a:r>
            <a:endParaRPr lang="en-US" sz="2400" i="1" dirty="0" smtClean="0"/>
          </a:p>
          <a:p>
            <a:pPr marL="1188720" lvl="2" indent="-27432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</a:pPr>
            <a:r>
              <a:rPr kumimoji="0" lang="en-US" sz="2400" b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Same </a:t>
            </a:r>
            <a:r>
              <a:rPr lang="en-US" sz="2400" dirty="0" smtClean="0"/>
              <a:t>core production </a:t>
            </a:r>
            <a:r>
              <a:rPr kumimoji="0" lang="en-US" sz="2400" b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team </a:t>
            </a:r>
          </a:p>
          <a:p>
            <a:pPr marL="1188720" lvl="2" indent="-27432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</a:pPr>
            <a:r>
              <a:rPr lang="en-US" sz="2400" dirty="0" smtClean="0"/>
              <a:t>Improvements to existing production tools (including data model) for high res </a:t>
            </a:r>
            <a:r>
              <a:rPr lang="en-US" sz="2400" dirty="0" err="1" smtClean="0"/>
              <a:t>NHD</a:t>
            </a:r>
            <a:r>
              <a:rPr lang="en-US" sz="2400" i="1" dirty="0" err="1" smtClean="0"/>
              <a:t>Plu</a:t>
            </a:r>
            <a:r>
              <a:rPr lang="en-US" sz="2400" dirty="0" err="1" smtClean="0"/>
              <a:t>s</a:t>
            </a:r>
            <a:r>
              <a:rPr lang="en-US" sz="2400" dirty="0" smtClean="0"/>
              <a:t> will benefit any future medium res production</a:t>
            </a:r>
          </a:p>
          <a:p>
            <a:pPr marL="1188720" lvl="2" indent="-27432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</a:pPr>
            <a:r>
              <a:rPr kumimoji="0" lang="en-US" sz="2400" b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Planning for same data model</a:t>
            </a:r>
          </a:p>
          <a:p>
            <a:pPr marL="731520" lvl="1" indent="-274320">
              <a:spcBef>
                <a:spcPct val="20000"/>
              </a:spcBef>
              <a:buClr>
                <a:schemeClr val="accent1"/>
              </a:buClr>
              <a:buSzPct val="100000"/>
            </a:pPr>
            <a:endParaRPr lang="en-US" sz="2400" noProof="0" dirty="0" smtClean="0"/>
          </a:p>
          <a:p>
            <a:pPr marL="731520" lvl="1" indent="-274320">
              <a:spcBef>
                <a:spcPct val="20000"/>
              </a:spcBef>
              <a:buClr>
                <a:schemeClr val="accent1"/>
              </a:buClr>
              <a:buSzPct val="100000"/>
            </a:pPr>
            <a:r>
              <a:rPr lang="en-US" sz="2400" noProof="0" dirty="0" smtClean="0"/>
              <a:t>               </a:t>
            </a:r>
            <a:endParaRPr kumimoji="0" lang="en-US" sz="2400" b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17672" y="0"/>
            <a:ext cx="8229600" cy="2057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72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8470-30A6-4478-840C-0A4094834E08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807" y="7262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Upcoming Events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578069" y="1066800"/>
            <a:ext cx="8565931" cy="4267200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bg1"/>
                </a:solidFill>
              </a:rPr>
              <a:t>JAWRA </a:t>
            </a:r>
            <a:r>
              <a:rPr lang="en-US" sz="2800" dirty="0">
                <a:solidFill>
                  <a:schemeClr val="bg1"/>
                </a:solidFill>
              </a:rPr>
              <a:t>Issue </a:t>
            </a:r>
            <a:r>
              <a:rPr lang="en-US" sz="2800" dirty="0" smtClean="0">
                <a:solidFill>
                  <a:schemeClr val="bg1"/>
                </a:solidFill>
              </a:rPr>
              <a:t>on Open Water Data Initiative</a:t>
            </a:r>
          </a:p>
          <a:p>
            <a:pPr lvl="2"/>
            <a:r>
              <a:rPr lang="en-US" sz="2400" dirty="0" smtClean="0">
                <a:solidFill>
                  <a:schemeClr val="bg1"/>
                </a:solidFill>
              </a:rPr>
              <a:t>Fall 2015</a:t>
            </a:r>
          </a:p>
          <a:p>
            <a:r>
              <a:rPr lang="en-US" sz="2800" dirty="0" smtClean="0">
                <a:solidFill>
                  <a:schemeClr val="accent1"/>
                </a:solidFill>
              </a:rPr>
              <a:t>National Water Quality Monitoring Conference</a:t>
            </a:r>
          </a:p>
          <a:p>
            <a:pPr lvl="2"/>
            <a:r>
              <a:rPr lang="en-US" sz="2400" dirty="0" smtClean="0">
                <a:solidFill>
                  <a:schemeClr val="accent1"/>
                </a:solidFill>
              </a:rPr>
              <a:t>May 2016 – Tampa, FL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EPA Total Maximum Daily Load Workshop</a:t>
            </a:r>
          </a:p>
          <a:p>
            <a:pPr lvl="2"/>
            <a:r>
              <a:rPr lang="en-US" sz="2400" dirty="0" smtClean="0">
                <a:solidFill>
                  <a:schemeClr val="bg1"/>
                </a:solidFill>
              </a:rPr>
              <a:t>Jun 2016 – </a:t>
            </a:r>
            <a:r>
              <a:rPr lang="en-US" sz="2400" dirty="0" err="1" smtClean="0">
                <a:solidFill>
                  <a:schemeClr val="bg1"/>
                </a:solidFill>
              </a:rPr>
              <a:t>Shephardstown</a:t>
            </a:r>
            <a:r>
              <a:rPr lang="en-US" sz="2400" dirty="0" smtClean="0">
                <a:solidFill>
                  <a:schemeClr val="bg1"/>
                </a:solidFill>
              </a:rPr>
              <a:t>, WV</a:t>
            </a:r>
          </a:p>
          <a:p>
            <a:r>
              <a:rPr lang="en-US" sz="2800" dirty="0" smtClean="0">
                <a:solidFill>
                  <a:schemeClr val="accent1"/>
                </a:solidFill>
              </a:rPr>
              <a:t>ESRI User Conference</a:t>
            </a:r>
          </a:p>
          <a:p>
            <a:pPr lvl="2"/>
            <a:r>
              <a:rPr lang="en-US" sz="2400" dirty="0" smtClean="0">
                <a:solidFill>
                  <a:schemeClr val="accent1"/>
                </a:solidFill>
              </a:rPr>
              <a:t>Jun-Jul 2016 – San Diego, CA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AWRA Specialty Conference on GIS and Water Resources</a:t>
            </a:r>
          </a:p>
          <a:p>
            <a:pPr lvl="2"/>
            <a:r>
              <a:rPr lang="en-US" sz="2400" dirty="0" smtClean="0">
                <a:solidFill>
                  <a:schemeClr val="bg1"/>
                </a:solidFill>
              </a:rPr>
              <a:t>Jul 2016 – Sacramento, CA</a:t>
            </a:r>
          </a:p>
        </p:txBody>
      </p:sp>
    </p:spTree>
    <p:extLst>
      <p:ext uri="{BB962C8B-B14F-4D97-AF65-F5344CB8AC3E}">
        <p14:creationId xmlns:p14="http://schemas.microsoft.com/office/powerpoint/2010/main" val="136820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8470-30A6-4478-840C-0A4094834E0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221" y="0"/>
            <a:ext cx="8565931" cy="1447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/>
              </a:rPr>
              <a:t>But first, some fun with water …</a:t>
            </a:r>
            <a:endParaRPr lang="en-US" dirty="0">
              <a:solidFill>
                <a:schemeClr val="bg1"/>
              </a:solidFill>
              <a:effectLst/>
            </a:endParaRP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447101" y="1143000"/>
            <a:ext cx="8565931" cy="5264944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u="sng" dirty="0" smtClean="0">
                <a:solidFill>
                  <a:schemeClr val="bg1"/>
                </a:solidFill>
              </a:rPr>
              <a:t>Question</a:t>
            </a:r>
            <a:r>
              <a:rPr lang="en-US" sz="2000" dirty="0" smtClean="0">
                <a:solidFill>
                  <a:schemeClr val="bg1"/>
                </a:solidFill>
              </a:rPr>
              <a:t>:  Explain one of the processes by which water can be made safe to drink.</a:t>
            </a:r>
          </a:p>
          <a:p>
            <a:pPr marL="301943" lvl="1" indent="0">
              <a:buNone/>
            </a:pPr>
            <a:r>
              <a:rPr lang="en-US" sz="1800" b="1" u="sng" dirty="0" smtClean="0">
                <a:solidFill>
                  <a:schemeClr val="tx2">
                    <a:lumMod val="50000"/>
                  </a:schemeClr>
                </a:solidFill>
              </a:rPr>
              <a:t>Answer</a:t>
            </a:r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: “Flirtation make water safe to drink because it removes larger pollutants like grit, sand, dead sheep and canoeists.”</a:t>
            </a:r>
          </a:p>
          <a:p>
            <a:pPr marL="0" indent="0">
              <a:buNone/>
            </a:pPr>
            <a:endParaRPr lang="en-US" sz="1000" u="sng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b="1" u="sng" dirty="0" smtClean="0">
                <a:solidFill>
                  <a:schemeClr val="bg1"/>
                </a:solidFill>
              </a:rPr>
              <a:t>Question</a:t>
            </a:r>
            <a:r>
              <a:rPr lang="en-US" sz="2000" dirty="0" smtClean="0">
                <a:solidFill>
                  <a:schemeClr val="bg1"/>
                </a:solidFill>
              </a:rPr>
              <a:t>:  How is dew formed?</a:t>
            </a:r>
          </a:p>
          <a:p>
            <a:pPr marL="301943" lvl="1" indent="0">
              <a:buNone/>
            </a:pPr>
            <a:r>
              <a:rPr lang="en-US" sz="1800" b="1" u="sng" dirty="0" smtClean="0">
                <a:solidFill>
                  <a:schemeClr val="tx2">
                    <a:lumMod val="50000"/>
                  </a:schemeClr>
                </a:solidFill>
              </a:rPr>
              <a:t>Answer</a:t>
            </a:r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:  “The sun shines down on the leaves and make them perspire.”</a:t>
            </a:r>
          </a:p>
          <a:p>
            <a:pPr marL="0" indent="0">
              <a:buNone/>
            </a:pPr>
            <a:endParaRPr lang="en-US" sz="1000" u="sng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b="1" u="sng" dirty="0" smtClean="0">
                <a:solidFill>
                  <a:schemeClr val="bg1"/>
                </a:solidFill>
              </a:rPr>
              <a:t>Question</a:t>
            </a:r>
            <a:r>
              <a:rPr lang="en-US" sz="2000" dirty="0" smtClean="0">
                <a:solidFill>
                  <a:schemeClr val="bg1"/>
                </a:solidFill>
              </a:rPr>
              <a:t>:  What causes the tides in the oceans?</a:t>
            </a:r>
          </a:p>
          <a:p>
            <a:pPr marL="301943" lvl="1" indent="0">
              <a:buNone/>
            </a:pPr>
            <a:r>
              <a:rPr lang="en-US" sz="1800" b="1" u="sng" dirty="0" smtClean="0">
                <a:solidFill>
                  <a:schemeClr val="tx2">
                    <a:lumMod val="50000"/>
                  </a:schemeClr>
                </a:solidFill>
              </a:rPr>
              <a:t>Answer</a:t>
            </a:r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:  “The tides are a fight between the earth and the moon.  All water tends to flow towards the moon, because there is no water on the moon, and nature hates a vacuum.  I forget where the sun joins in this fight.”</a:t>
            </a:r>
          </a:p>
          <a:p>
            <a:pPr marL="301943" lvl="1" indent="0">
              <a:buNone/>
            </a:pPr>
            <a:endParaRPr lang="en-US" sz="1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b="1" u="sng" dirty="0">
                <a:solidFill>
                  <a:schemeClr val="bg1"/>
                </a:solidFill>
              </a:rPr>
              <a:t>Question</a:t>
            </a:r>
            <a:r>
              <a:rPr lang="en-US" sz="2000" dirty="0">
                <a:solidFill>
                  <a:schemeClr val="bg1"/>
                </a:solidFill>
              </a:rPr>
              <a:t>:  </a:t>
            </a:r>
            <a:r>
              <a:rPr lang="en-US" sz="2000" dirty="0" smtClean="0">
                <a:solidFill>
                  <a:schemeClr val="bg1"/>
                </a:solidFill>
              </a:rPr>
              <a:t>Where is the water at any point in time?</a:t>
            </a:r>
            <a:endParaRPr lang="en-US" sz="2000" dirty="0">
              <a:solidFill>
                <a:schemeClr val="bg1"/>
              </a:solidFill>
            </a:endParaRPr>
          </a:p>
          <a:p>
            <a:pPr marL="301943" lvl="1" indent="0">
              <a:buNone/>
            </a:pPr>
            <a:r>
              <a:rPr lang="en-US" sz="1800" b="1" u="sng" dirty="0">
                <a:solidFill>
                  <a:schemeClr val="tx2">
                    <a:lumMod val="50000"/>
                  </a:schemeClr>
                </a:solidFill>
              </a:rPr>
              <a:t>Answer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:  </a:t>
            </a:r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“We’re still working on that … here’s what we have so far.”</a:t>
            </a:r>
            <a:endParaRPr lang="en-US" sz="1800" dirty="0">
              <a:solidFill>
                <a:schemeClr val="tx2">
                  <a:lumMod val="50000"/>
                </a:schemeClr>
              </a:solidFill>
            </a:endParaRPr>
          </a:p>
          <a:p>
            <a:pPr marL="301943" lvl="1" indent="0">
              <a:buNone/>
            </a:pP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93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599" y="5569466"/>
            <a:ext cx="3200400" cy="939800"/>
          </a:xfrm>
        </p:spPr>
        <p:txBody>
          <a:bodyPr>
            <a:noAutofit/>
          </a:bodyPr>
          <a:lstStyle/>
          <a:p>
            <a:pPr algn="l"/>
            <a:r>
              <a:rPr lang="en-US" sz="1800" dirty="0" smtClean="0">
                <a:solidFill>
                  <a:schemeClr val="bg1"/>
                </a:solidFill>
              </a:rPr>
              <a:t>Tommy Dewald</a:t>
            </a:r>
          </a:p>
          <a:p>
            <a:pPr algn="l"/>
            <a:r>
              <a:rPr lang="en-US" sz="1800" dirty="0" smtClean="0">
                <a:solidFill>
                  <a:schemeClr val="bg1"/>
                </a:solidFill>
              </a:rPr>
              <a:t>EPA Office of Water</a:t>
            </a:r>
          </a:p>
          <a:p>
            <a:pPr algn="l"/>
            <a:r>
              <a:rPr lang="en-US" sz="1800" dirty="0" smtClean="0">
                <a:solidFill>
                  <a:schemeClr val="bg1"/>
                </a:solidFill>
              </a:rPr>
              <a:t>dewald.tommy@epa.gov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19400" y="3426233"/>
            <a:ext cx="34483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</a:t>
            </a:r>
          </a:p>
        </p:txBody>
      </p:sp>
      <p:sp>
        <p:nvSpPr>
          <p:cNvPr id="4" name="Rectangle 3"/>
          <p:cNvSpPr/>
          <p:nvPr/>
        </p:nvSpPr>
        <p:spPr>
          <a:xfrm>
            <a:off x="5378144" y="6324600"/>
            <a:ext cx="3828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(On the Web - Google ‘</a:t>
            </a:r>
            <a:r>
              <a:rPr lang="en-US" dirty="0" err="1">
                <a:solidFill>
                  <a:schemeClr val="bg1"/>
                </a:solidFill>
              </a:rPr>
              <a:t>nhdplus</a:t>
            </a:r>
            <a:r>
              <a:rPr lang="en-US" dirty="0">
                <a:solidFill>
                  <a:schemeClr val="bg1"/>
                </a:solidFill>
              </a:rPr>
              <a:t>’)</a:t>
            </a:r>
          </a:p>
        </p:txBody>
      </p:sp>
      <p:sp>
        <p:nvSpPr>
          <p:cNvPr id="5" name="Rectangle 4"/>
          <p:cNvSpPr/>
          <p:nvPr/>
        </p:nvSpPr>
        <p:spPr>
          <a:xfrm>
            <a:off x="2219491" y="4286313"/>
            <a:ext cx="4876801" cy="372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(We </a:t>
            </a:r>
            <a:r>
              <a:rPr lang="en-US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welcome your ideas and </a:t>
            </a:r>
            <a:r>
              <a:rPr lang="en-US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feedback)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3591" y="517537"/>
            <a:ext cx="7848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Ruth Patrick (1908-2013) was </a:t>
            </a:r>
            <a:r>
              <a:rPr lang="en-US" sz="2000" dirty="0"/>
              <a:t>a pioneer in studying the health of freshwater streams and rivers who laid the scientific groundwork for modern pollution control efforts</a:t>
            </a:r>
            <a:r>
              <a:rPr lang="en-US" sz="2000" dirty="0" smtClean="0"/>
              <a:t>. She </a:t>
            </a:r>
            <a:r>
              <a:rPr lang="en-US" sz="2000" dirty="0"/>
              <a:t>thought that, ultimately, the reason for studying all this was to help to improve human life and the life of the natural world</a:t>
            </a:r>
            <a:r>
              <a:rPr lang="en-US" sz="2000" dirty="0" smtClean="0"/>
              <a:t>.</a:t>
            </a:r>
            <a:endParaRPr lang="en-US" sz="2000" dirty="0"/>
          </a:p>
          <a:p>
            <a:endParaRPr lang="en-US" sz="20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428999" y="2743200"/>
            <a:ext cx="21336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8470-30A6-4478-840C-0A4094834E0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Acknowledgements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485201" y="1676400"/>
            <a:ext cx="8565931" cy="3807482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>
                <a:solidFill>
                  <a:schemeClr val="bg1"/>
                </a:solidFill>
              </a:rPr>
              <a:t>NHD</a:t>
            </a:r>
            <a:r>
              <a:rPr lang="en-US" i="1" dirty="0" err="1" smtClean="0">
                <a:solidFill>
                  <a:schemeClr val="bg1"/>
                </a:solidFill>
              </a:rPr>
              <a:t>Plus</a:t>
            </a:r>
            <a:r>
              <a:rPr lang="en-US" dirty="0" smtClean="0">
                <a:solidFill>
                  <a:schemeClr val="bg1"/>
                </a:solidFill>
              </a:rPr>
              <a:t> Team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Tommy Dewald / EPA Office of Water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Cindy McKay / Horizon Systems Corporation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Tim Bondelid / Consultant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Al Rea / USGS National Geospatial Program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Craig Johnston, Rich Moore / USGS Water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(Greg Schwarz, Kernell Ries, Dave Wolock / USGS Water)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19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NHD</a:t>
            </a:r>
            <a:r>
              <a:rPr lang="en-US" i="1" dirty="0" err="1" smtClean="0"/>
              <a:t>Plus</a:t>
            </a:r>
            <a:r>
              <a:rPr lang="en-US" dirty="0" smtClean="0"/>
              <a:t> Team (with friends)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17778" r="10834" b="4444"/>
          <a:stretch/>
        </p:blipFill>
        <p:spPr>
          <a:xfrm>
            <a:off x="533400" y="1066800"/>
            <a:ext cx="8077200" cy="5334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15722" y="5479703"/>
            <a:ext cx="167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Tommy</a:t>
            </a:r>
            <a:endParaRPr lang="en-US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13261" y="5524505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Cindy</a:t>
            </a:r>
          </a:p>
        </p:txBody>
      </p:sp>
      <p:sp>
        <p:nvSpPr>
          <p:cNvPr id="8" name="Rectangle 7"/>
          <p:cNvSpPr/>
          <p:nvPr/>
        </p:nvSpPr>
        <p:spPr>
          <a:xfrm>
            <a:off x="2711783" y="5571539"/>
            <a:ext cx="9557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Al</a:t>
            </a:r>
          </a:p>
        </p:txBody>
      </p:sp>
      <p:sp>
        <p:nvSpPr>
          <p:cNvPr id="9" name="Rectangle 8"/>
          <p:cNvSpPr/>
          <p:nvPr/>
        </p:nvSpPr>
        <p:spPr>
          <a:xfrm>
            <a:off x="1636856" y="5710535"/>
            <a:ext cx="12634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Rich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9220" y="5894207"/>
            <a:ext cx="13869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Craig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49478" y="5597152"/>
            <a:ext cx="17908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(Dwane)</a:t>
            </a:r>
            <a:endParaRPr lang="en-US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33018" y="5939135"/>
            <a:ext cx="19575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(Ricardo)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88364" y="5362254"/>
            <a:ext cx="1181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Tim</a:t>
            </a:r>
            <a:endParaRPr lang="en-US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06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illon_Hydro_Squ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19200"/>
            <a:ext cx="6629400" cy="512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57200" y="127995"/>
            <a:ext cx="83820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The </a:t>
            </a:r>
            <a:r>
              <a:rPr lang="en-US" altLang="en-US" sz="4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N</a:t>
            </a:r>
            <a:r>
              <a:rPr lang="en-US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ational</a:t>
            </a:r>
            <a:r>
              <a:rPr lang="en-US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H</a:t>
            </a: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ydrography </a:t>
            </a:r>
            <a:r>
              <a:rPr lang="en-US" altLang="en-US" sz="3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D</a:t>
            </a:r>
            <a:r>
              <a:rPr lang="en-US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ataset is the Foundation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314F43"/>
              </a:clrFrom>
              <a:clrTo>
                <a:srgbClr val="314F4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375"/>
            <a:ext cx="13716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1118" y="2396338"/>
            <a:ext cx="25527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 smtClean="0">
                <a:cs typeface="Arial" panose="020B0604020202020204" pitchFamily="34" charset="0"/>
              </a:rPr>
              <a:t>The NHD is comprised of the </a:t>
            </a:r>
            <a:r>
              <a:rPr lang="en-US" altLang="en-US" dirty="0">
                <a:cs typeface="Arial" panose="020B0604020202020204" pitchFamily="34" charset="0"/>
              </a:rPr>
              <a:t>surface water features found on topographic </a:t>
            </a:r>
            <a:r>
              <a:rPr lang="en-US" altLang="en-US" dirty="0" smtClean="0">
                <a:cs typeface="Arial" panose="020B0604020202020204" pitchFamily="34" charset="0"/>
              </a:rPr>
              <a:t>maps combined to form a stream </a:t>
            </a:r>
            <a:r>
              <a:rPr lang="en-US" altLang="en-US" dirty="0">
                <a:cs typeface="Arial" panose="020B0604020202020204" pitchFamily="34" charset="0"/>
              </a:rPr>
              <a:t>network </a:t>
            </a:r>
            <a:r>
              <a:rPr lang="en-US" altLang="en-US" dirty="0" smtClean="0">
                <a:cs typeface="Arial" panose="020B0604020202020204" pitchFamily="34" charset="0"/>
              </a:rPr>
              <a:t>with </a:t>
            </a:r>
            <a:r>
              <a:rPr lang="en-US" dirty="0" smtClean="0">
                <a:cs typeface="Arial" panose="020B0604020202020204" pitchFamily="34" charset="0"/>
              </a:rPr>
              <a:t>addresses.</a:t>
            </a:r>
            <a:endParaRPr lang="en-US" dirty="0"/>
          </a:p>
          <a:p>
            <a:pPr>
              <a:spcBef>
                <a:spcPct val="0"/>
              </a:spcBef>
            </a:pPr>
            <a:endParaRPr lang="en-US" altLang="en-US" dirty="0"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392552" y="1014211"/>
            <a:ext cx="288982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400" dirty="0">
                <a:latin typeface="Lucida Sans" panose="020B0602030504020204" pitchFamily="34" charset="0"/>
              </a:rPr>
              <a:t>National</a:t>
            </a:r>
          </a:p>
          <a:p>
            <a:pPr algn="ctr" eaLnBrk="1" hangingPunct="1"/>
            <a:r>
              <a:rPr lang="en-US" sz="2400" dirty="0">
                <a:latin typeface="Lucida Sans" panose="020B0602030504020204" pitchFamily="34" charset="0"/>
              </a:rPr>
              <a:t>Hydrography</a:t>
            </a:r>
          </a:p>
          <a:p>
            <a:pPr algn="ctr" eaLnBrk="1" hangingPunct="1"/>
            <a:r>
              <a:rPr lang="en-US" sz="2400" dirty="0">
                <a:latin typeface="Lucida Sans" panose="020B0602030504020204" pitchFamily="34" charset="0"/>
              </a:rPr>
              <a:t>Dataset (NHD</a:t>
            </a:r>
            <a:r>
              <a:rPr lang="en-US" sz="2400" dirty="0" smtClean="0">
                <a:latin typeface="Lucida Sans" panose="020B0602030504020204" pitchFamily="34" charset="0"/>
              </a:rPr>
              <a:t>)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633904" y="2571353"/>
            <a:ext cx="285754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400" dirty="0">
                <a:latin typeface="Lucida Sans" panose="020B0602030504020204" pitchFamily="34" charset="0"/>
              </a:rPr>
              <a:t>Watershed </a:t>
            </a:r>
          </a:p>
          <a:p>
            <a:pPr algn="ctr" eaLnBrk="1" hangingPunct="1"/>
            <a:r>
              <a:rPr lang="en-US" sz="2400" dirty="0">
                <a:latin typeface="Lucida Sans" panose="020B0602030504020204" pitchFamily="34" charset="0"/>
              </a:rPr>
              <a:t>Boundary</a:t>
            </a:r>
          </a:p>
          <a:p>
            <a:pPr algn="ctr" eaLnBrk="1" hangingPunct="1"/>
            <a:r>
              <a:rPr lang="en-US" sz="2400" dirty="0">
                <a:latin typeface="Lucida Sans" panose="020B0602030504020204" pitchFamily="34" charset="0"/>
              </a:rPr>
              <a:t>Dataset (WBD</a:t>
            </a:r>
            <a:r>
              <a:rPr lang="en-US" sz="2400" dirty="0" smtClean="0">
                <a:latin typeface="Lucida Sans" panose="020B0602030504020204" pitchFamily="34" charset="0"/>
              </a:rPr>
              <a:t>)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869090" y="4227787"/>
            <a:ext cx="286106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400" dirty="0">
                <a:latin typeface="Lucida Sans" panose="020B0602030504020204" pitchFamily="34" charset="0"/>
              </a:rPr>
              <a:t>National  </a:t>
            </a:r>
          </a:p>
          <a:p>
            <a:pPr algn="ctr" eaLnBrk="1" hangingPunct="1"/>
            <a:r>
              <a:rPr lang="en-US" sz="2400" dirty="0">
                <a:latin typeface="Lucida Sans" panose="020B0602030504020204" pitchFamily="34" charset="0"/>
              </a:rPr>
              <a:t>Elevation</a:t>
            </a:r>
          </a:p>
          <a:p>
            <a:pPr algn="ctr" eaLnBrk="1" hangingPunct="1"/>
            <a:r>
              <a:rPr lang="en-US" sz="2400" dirty="0">
                <a:latin typeface="Lucida Sans" panose="020B0602030504020204" pitchFamily="34" charset="0"/>
              </a:rPr>
              <a:t>Dataset (NED</a:t>
            </a:r>
            <a:r>
              <a:rPr lang="en-US" sz="2400" dirty="0" smtClean="0">
                <a:latin typeface="Lucida Sans" panose="020B0602030504020204" pitchFamily="34" charset="0"/>
              </a:rPr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D7D7D4"/>
              </a:clrFrom>
              <a:clrTo>
                <a:srgbClr val="D7D7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0389">
            <a:off x="1192968" y="2143016"/>
            <a:ext cx="6504764" cy="5950547"/>
          </a:xfrm>
          <a:prstGeom prst="rect">
            <a:avLst/>
          </a:prstGeom>
          <a:scene3d>
            <a:camera prst="orthographicFront">
              <a:rot lat="0" lon="3000000" rev="0"/>
            </a:camera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12078">
            <a:off x="610459" y="804730"/>
            <a:ext cx="5817290" cy="5321647"/>
          </a:xfrm>
          <a:prstGeom prst="rect">
            <a:avLst/>
          </a:prstGeom>
          <a:scene3d>
            <a:camera prst="orthographicFront">
              <a:rot lat="0" lon="3000000" rev="0"/>
            </a:camera>
            <a:lightRig rig="threePt" dir="t"/>
          </a:scene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8856">
            <a:off x="-432631" y="-528005"/>
            <a:ext cx="6241327" cy="5709555"/>
          </a:xfrm>
          <a:prstGeom prst="rect">
            <a:avLst/>
          </a:prstGeom>
          <a:scene3d>
            <a:camera prst="orthographicFront">
              <a:rot lat="0" lon="3000000" rev="0"/>
            </a:camera>
            <a:lightRig rig="threePt" dir="t"/>
          </a:scene3d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D4BFE-F4EC-4397-AE4D-16E8C4459E2E}" type="slidenum">
              <a:rPr lang="en-US" altLang="en-US" smtClean="0"/>
              <a:pPr/>
              <a:t>7</a:t>
            </a:fld>
            <a:endParaRPr lang="en-US" altLang="en-US" dirty="0"/>
          </a:p>
        </p:txBody>
      </p:sp>
      <p:sp>
        <p:nvSpPr>
          <p:cNvPr id="10" name="TextBox 16"/>
          <p:cNvSpPr txBox="1"/>
          <p:nvPr/>
        </p:nvSpPr>
        <p:spPr>
          <a:xfrm>
            <a:off x="375557" y="193868"/>
            <a:ext cx="8449152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 err="1" smtClean="0"/>
              <a:t>NHD</a:t>
            </a:r>
            <a:r>
              <a:rPr lang="en-US" sz="4400" i="1" dirty="0" err="1" smtClean="0"/>
              <a:t>Plus</a:t>
            </a:r>
            <a:r>
              <a:rPr lang="en-US" sz="4400" dirty="0" smtClean="0"/>
              <a:t> – integrates the …</a:t>
            </a:r>
            <a:endParaRPr lang="en-US" sz="4400" i="1" dirty="0" smtClean="0"/>
          </a:p>
        </p:txBody>
      </p:sp>
    </p:spTree>
    <p:extLst>
      <p:ext uri="{BB962C8B-B14F-4D97-AF65-F5344CB8AC3E}">
        <p14:creationId xmlns:p14="http://schemas.microsoft.com/office/powerpoint/2010/main" val="388513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8470-30A6-4478-840C-0A4094834E08}" type="slidenum">
              <a:rPr lang="en-US" smtClean="0">
                <a:solidFill>
                  <a:srgbClr val="073E87"/>
                </a:solidFill>
              </a:rPr>
              <a:pPr/>
              <a:t>8</a:t>
            </a:fld>
            <a:endParaRPr lang="en-US">
              <a:solidFill>
                <a:srgbClr val="073E87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38912"/>
            <a:ext cx="5105400" cy="399769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415895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NHD</a:t>
            </a:r>
            <a:r>
              <a:rPr lang="en-US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Plus</a:t>
            </a:r>
            <a:r>
              <a:rPr lang="en-US" sz="2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i="1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(</a:t>
            </a:r>
            <a:r>
              <a:rPr lang="en-US" sz="2400" u="sng" dirty="0" smtClean="0">
                <a:solidFill>
                  <a:schemeClr val="bg1"/>
                </a:solidFill>
              </a:rPr>
              <a:t>N</a:t>
            </a:r>
            <a:r>
              <a:rPr lang="en-US" sz="2400" dirty="0" smtClean="0">
                <a:solidFill>
                  <a:schemeClr val="bg1"/>
                </a:solidFill>
              </a:rPr>
              <a:t>ational </a:t>
            </a:r>
            <a:r>
              <a:rPr lang="en-US" sz="2400" u="sng" dirty="0" smtClean="0">
                <a:solidFill>
                  <a:schemeClr val="bg1"/>
                </a:solidFill>
              </a:rPr>
              <a:t>H</a:t>
            </a:r>
            <a:r>
              <a:rPr lang="en-US" sz="2400" dirty="0" smtClean="0">
                <a:solidFill>
                  <a:schemeClr val="bg1"/>
                </a:solidFill>
              </a:rPr>
              <a:t>ydrography </a:t>
            </a:r>
            <a:r>
              <a:rPr lang="en-US" sz="2400" u="sng" dirty="0" smtClean="0">
                <a:solidFill>
                  <a:schemeClr val="bg1"/>
                </a:solidFill>
              </a:rPr>
              <a:t>D</a:t>
            </a:r>
            <a:r>
              <a:rPr lang="en-US" sz="2400" dirty="0" smtClean="0">
                <a:solidFill>
                  <a:schemeClr val="bg1"/>
                </a:solidFill>
              </a:rPr>
              <a:t>ataset </a:t>
            </a:r>
            <a:r>
              <a:rPr lang="en-US" sz="2400" i="1" u="sng" dirty="0" smtClean="0">
                <a:solidFill>
                  <a:schemeClr val="bg1"/>
                </a:solidFill>
              </a:rPr>
              <a:t>Plus</a:t>
            </a:r>
            <a:r>
              <a:rPr lang="en-US" sz="2400" dirty="0" smtClean="0">
                <a:solidFill>
                  <a:schemeClr val="bg1"/>
                </a:solidFill>
              </a:rPr>
              <a:t>)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95800" y="2568513"/>
            <a:ext cx="51054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Primary ingredient datasets 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National Hydrography Dataset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National Elevation Dataset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Watershed Boundary Dataset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1"/>
                </a:solidFill>
              </a:rPr>
              <a:t>Additional </a:t>
            </a:r>
            <a:r>
              <a:rPr lang="en-US" sz="1400" dirty="0">
                <a:solidFill>
                  <a:schemeClr val="accent1"/>
                </a:solidFill>
              </a:rPr>
              <a:t>stream </a:t>
            </a:r>
            <a:r>
              <a:rPr lang="en-US" sz="1400" dirty="0" smtClean="0">
                <a:solidFill>
                  <a:schemeClr val="accent1"/>
                </a:solidFill>
              </a:rPr>
              <a:t>attributes include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1"/>
                </a:solidFill>
              </a:rPr>
              <a:t>stream order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</a:rPr>
              <a:t>f</a:t>
            </a:r>
            <a:r>
              <a:rPr lang="en-US" sz="1400" dirty="0" smtClean="0">
                <a:solidFill>
                  <a:schemeClr val="accent1"/>
                </a:solidFill>
              </a:rPr>
              <a:t>low volume and velocity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Catchments </a:t>
            </a:r>
            <a:r>
              <a:rPr lang="en-US" sz="1400" dirty="0">
                <a:solidFill>
                  <a:schemeClr val="bg1"/>
                </a:solidFill>
              </a:rPr>
              <a:t>and </a:t>
            </a:r>
            <a:r>
              <a:rPr lang="en-US" sz="1400" dirty="0" smtClean="0">
                <a:solidFill>
                  <a:schemeClr val="bg1"/>
                </a:solidFill>
              </a:rPr>
              <a:t>attributes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precipitation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temperature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land cover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large user-developed collection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1"/>
                </a:solidFill>
              </a:rPr>
              <a:t>Flow direction and accumulation grids</a:t>
            </a:r>
          </a:p>
        </p:txBody>
      </p:sp>
      <p:sp>
        <p:nvSpPr>
          <p:cNvPr id="7" name="Rectangle 6"/>
          <p:cNvSpPr/>
          <p:nvPr/>
        </p:nvSpPr>
        <p:spPr>
          <a:xfrm>
            <a:off x="823527" y="1081424"/>
            <a:ext cx="78237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Developed by </a:t>
            </a:r>
            <a:r>
              <a:rPr lang="en-US" dirty="0" smtClean="0">
                <a:solidFill>
                  <a:schemeClr val="bg1"/>
                </a:solidFill>
              </a:rPr>
              <a:t>USEPA </a:t>
            </a:r>
            <a:r>
              <a:rPr lang="en-US" dirty="0">
                <a:solidFill>
                  <a:schemeClr val="bg1"/>
                </a:solidFill>
              </a:rPr>
              <a:t>and </a:t>
            </a:r>
            <a:r>
              <a:rPr lang="en-US" dirty="0" smtClean="0">
                <a:solidFill>
                  <a:schemeClr val="bg1"/>
                </a:solidFill>
              </a:rPr>
              <a:t>USGS-Water </a:t>
            </a:r>
            <a:r>
              <a:rPr lang="en-US" dirty="0">
                <a:solidFill>
                  <a:schemeClr val="bg1"/>
                </a:solidFill>
              </a:rPr>
              <a:t>to provide flow </a:t>
            </a:r>
            <a:r>
              <a:rPr lang="en-US" dirty="0" smtClean="0">
                <a:solidFill>
                  <a:schemeClr val="bg1"/>
                </a:solidFill>
              </a:rPr>
              <a:t>volume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and velocity estimates for pollution dilution </a:t>
            </a:r>
            <a:r>
              <a:rPr lang="en-US" dirty="0" smtClean="0">
                <a:solidFill>
                  <a:schemeClr val="bg1"/>
                </a:solidFill>
              </a:rPr>
              <a:t>modeling 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on the NHD network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7053" y="4973307"/>
            <a:ext cx="1870950" cy="1169551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Catchments tie the landscape to the stream network forming a ‘</a:t>
            </a:r>
            <a:r>
              <a:rPr lang="en-US" sz="1400" i="1" dirty="0" smtClean="0">
                <a:solidFill>
                  <a:schemeClr val="bg1"/>
                </a:solidFill>
              </a:rPr>
              <a:t>surface water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i="1" dirty="0" err="1" smtClean="0">
                <a:solidFill>
                  <a:schemeClr val="bg1"/>
                </a:solidFill>
              </a:rPr>
              <a:t>geofabric</a:t>
            </a:r>
            <a:r>
              <a:rPr lang="en-US" sz="1400" i="1" dirty="0" smtClean="0">
                <a:solidFill>
                  <a:schemeClr val="bg1"/>
                </a:solidFill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89038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2"/>
          <p:cNvSpPr txBox="1">
            <a:spLocks/>
          </p:cNvSpPr>
          <p:nvPr/>
        </p:nvSpPr>
        <p:spPr bwMode="auto">
          <a:xfrm>
            <a:off x="-76200" y="1425394"/>
            <a:ext cx="9144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30250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87450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900" dirty="0"/>
              <a:t>                                 </a:t>
            </a:r>
            <a:r>
              <a:rPr lang="en-US" sz="1900" b="1" dirty="0"/>
              <a:t>Integrated</a:t>
            </a:r>
            <a:r>
              <a:rPr lang="en-US" sz="1900" dirty="0"/>
              <a:t>     1982		2012	         5-10 </a:t>
            </a:r>
            <a:r>
              <a:rPr lang="en-US" sz="1900" dirty="0" err="1"/>
              <a:t>yrs</a:t>
            </a:r>
            <a:r>
              <a:rPr lang="en-US" sz="1900" dirty="0"/>
              <a:t>?	  10-15 </a:t>
            </a:r>
            <a:r>
              <a:rPr lang="en-US" sz="1900" dirty="0" err="1"/>
              <a:t>yrs</a:t>
            </a:r>
            <a:r>
              <a:rPr lang="en-US" sz="1900" dirty="0"/>
              <a:t>?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900" dirty="0"/>
              <a:t>		</a:t>
            </a:r>
            <a:r>
              <a:rPr lang="en-US" sz="1900" b="1" dirty="0"/>
              <a:t>                </a:t>
            </a:r>
            <a:r>
              <a:rPr lang="en-US" sz="1900" b="1" dirty="0" err="1"/>
              <a:t>Geofabric</a:t>
            </a:r>
            <a:r>
              <a:rPr lang="en-US" sz="1900" b="1" dirty="0"/>
              <a:t>        </a:t>
            </a:r>
            <a:r>
              <a:rPr lang="en-US" sz="1900" dirty="0"/>
              <a:t>RF1	             Med Res             High Res              </a:t>
            </a:r>
            <a:r>
              <a:rPr lang="en-US" sz="1900" dirty="0" err="1"/>
              <a:t>LiDAR</a:t>
            </a:r>
            <a:endParaRPr lang="en-US" sz="19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900" dirty="0"/>
              <a:t>                                                                                NHD</a:t>
            </a:r>
            <a:r>
              <a:rPr lang="en-US" sz="1900" i="1" dirty="0"/>
              <a:t>Plus</a:t>
            </a:r>
            <a:r>
              <a:rPr lang="en-US" sz="1900" dirty="0"/>
              <a:t>V2            </a:t>
            </a:r>
            <a:r>
              <a:rPr lang="en-US" sz="1900" dirty="0" err="1"/>
              <a:t>NHD</a:t>
            </a:r>
            <a:r>
              <a:rPr lang="en-US" sz="1900" i="1" dirty="0" err="1"/>
              <a:t>Plus</a:t>
            </a:r>
            <a:r>
              <a:rPr lang="en-US" sz="1900" dirty="0"/>
              <a:t>           </a:t>
            </a:r>
            <a:r>
              <a:rPr lang="en-US" sz="1900" dirty="0" err="1"/>
              <a:t>NHD</a:t>
            </a:r>
            <a:r>
              <a:rPr lang="en-US" sz="1900" i="1" dirty="0" err="1"/>
              <a:t>Plus</a:t>
            </a:r>
            <a:endParaRPr lang="en-US" sz="19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900" dirty="0"/>
              <a:t>        </a:t>
            </a:r>
            <a:r>
              <a:rPr lang="en-US" sz="1900" b="1" dirty="0"/>
              <a:t>Base Layers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Network (NHD)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900" dirty="0"/>
              <a:t>500k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900" dirty="0"/>
              <a:t>100k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900" dirty="0"/>
              <a:t>24k or better*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Elevation 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900" dirty="0"/>
              <a:t>100m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900" dirty="0"/>
              <a:t>30m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900" dirty="0"/>
              <a:t>10m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900" dirty="0"/>
              <a:t>3m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Hydrologic Units (WBD)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900" dirty="0"/>
              <a:t>24k or better*</a:t>
            </a:r>
          </a:p>
          <a:p>
            <a:pPr eaLnBrk="1" hangingPunct="1">
              <a:lnSpc>
                <a:spcPct val="80000"/>
              </a:lnSpc>
              <a:buFont typeface="Symbol" panose="05050102010706020507" pitchFamily="18" charset="2"/>
              <a:buNone/>
            </a:pPr>
            <a:endParaRPr lang="en-US" sz="1900" dirty="0"/>
          </a:p>
          <a:p>
            <a:pPr eaLnBrk="1" hangingPunct="1">
              <a:lnSpc>
                <a:spcPct val="80000"/>
              </a:lnSpc>
              <a:buFont typeface="Symbol" panose="05050102010706020507" pitchFamily="18" charset="2"/>
              <a:buNone/>
            </a:pPr>
            <a:endParaRPr lang="en-US" sz="1900" dirty="0"/>
          </a:p>
          <a:p>
            <a:pPr eaLnBrk="1" hangingPunct="1">
              <a:lnSpc>
                <a:spcPct val="80000"/>
              </a:lnSpc>
            </a:pPr>
            <a:endParaRPr lang="en-US" sz="1900" dirty="0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1352550" y="5933346"/>
            <a:ext cx="7486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7450" indent="-2730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2" eaLnBrk="1" hangingPunct="1">
              <a:spcBef>
                <a:spcPct val="20000"/>
              </a:spcBef>
              <a:buClr>
                <a:schemeClr val="accent1"/>
              </a:buClr>
              <a:buSzPct val="100000"/>
            </a:pPr>
            <a:r>
              <a:rPr lang="en-US" dirty="0">
                <a:solidFill>
                  <a:schemeClr val="tx2"/>
                </a:solidFill>
                <a:latin typeface="Candara" panose="020E0502030303020204" pitchFamily="34" charset="0"/>
              </a:rPr>
              <a:t>(*24k or better = patchwork quilt that includes </a:t>
            </a:r>
            <a:r>
              <a:rPr lang="en-US" dirty="0" err="1">
                <a:solidFill>
                  <a:schemeClr val="tx2"/>
                </a:solidFill>
                <a:latin typeface="Candara" panose="020E0502030303020204" pitchFamily="34" charset="0"/>
              </a:rPr>
              <a:t>LiDAR</a:t>
            </a:r>
            <a:r>
              <a:rPr lang="en-US" dirty="0">
                <a:solidFill>
                  <a:schemeClr val="tx2"/>
                </a:solidFill>
                <a:latin typeface="Candara" panose="020E0502030303020204" pitchFamily="34" charset="0"/>
              </a:rPr>
              <a:t>-based data)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414713" y="2398532"/>
            <a:ext cx="0" cy="3429000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310313" y="2398532"/>
            <a:ext cx="0" cy="342900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786313" y="2398532"/>
            <a:ext cx="0" cy="3429000"/>
          </a:xfrm>
          <a:prstGeom prst="line">
            <a:avLst/>
          </a:prstGeom>
          <a:ln w="31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814513" y="3008132"/>
            <a:ext cx="6781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814513" y="3312932"/>
            <a:ext cx="6781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728913" y="3617732"/>
            <a:ext cx="5867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814513" y="4151132"/>
            <a:ext cx="6781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814513" y="4455932"/>
            <a:ext cx="6781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814513" y="4760732"/>
            <a:ext cx="6781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14513" y="5065532"/>
            <a:ext cx="6781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728913" y="5598932"/>
            <a:ext cx="5867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3338513" y="2931932"/>
            <a:ext cx="152400" cy="152400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0113" y="5522732"/>
            <a:ext cx="152400" cy="1524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710113" y="4379732"/>
            <a:ext cx="152400" cy="1524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710113" y="3236732"/>
            <a:ext cx="152400" cy="1524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338513" y="4074932"/>
            <a:ext cx="152400" cy="152400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>
            <a:off x="7758113" y="2398532"/>
            <a:ext cx="0" cy="342900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7681913" y="5522732"/>
            <a:ext cx="152400" cy="1524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681913" y="4989332"/>
            <a:ext cx="152400" cy="1524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7681913" y="3541532"/>
            <a:ext cx="152400" cy="1524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6234113" y="5522732"/>
            <a:ext cx="152400" cy="1524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234113" y="4684532"/>
            <a:ext cx="152400" cy="1524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6234113" y="3541532"/>
            <a:ext cx="152400" cy="1524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0" name="Rectangle 2"/>
          <p:cNvSpPr txBox="1">
            <a:spLocks noChangeArrowheads="1"/>
          </p:cNvSpPr>
          <p:nvPr/>
        </p:nvSpPr>
        <p:spPr>
          <a:xfrm>
            <a:off x="523875" y="225334"/>
            <a:ext cx="9144000" cy="66498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 smtClean="0"/>
              <a:t>An Evolving Surface Water </a:t>
            </a:r>
            <a:r>
              <a:rPr lang="en-US" sz="3600" dirty="0" err="1" smtClean="0"/>
              <a:t>Geofabric</a:t>
            </a:r>
            <a:endParaRPr lang="en-US" sz="3600" b="1" kern="0" dirty="0">
              <a:solidFill>
                <a:schemeClr val="tx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1676400" y="1349194"/>
            <a:ext cx="71628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228600" y="2169932"/>
            <a:ext cx="0" cy="342900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18" name="Slide Number Placeholder 35"/>
          <p:cNvSpPr>
            <a:spLocks noGrp="1"/>
          </p:cNvSpPr>
          <p:nvPr>
            <p:ph type="sldNum" sz="quarter" idx="12"/>
          </p:nvPr>
        </p:nvSpPr>
        <p:spPr bwMode="auto">
          <a:xfrm>
            <a:off x="3914775" y="5770382"/>
            <a:ext cx="11620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9E61614-8196-4EB3-B2A3-E79DE90AA67B}" type="slidenum">
              <a:rPr lang="en-US" smtClean="0">
                <a:solidFill>
                  <a:schemeClr val="tx2"/>
                </a:solidFill>
                <a:latin typeface="Candara" panose="020E0502030303020204" pitchFamily="34" charset="0"/>
              </a:rPr>
              <a:pPr/>
              <a:t>9</a:t>
            </a:fld>
            <a:endParaRPr lang="en-US" smtClean="0">
              <a:solidFill>
                <a:schemeClr val="tx2"/>
              </a:solidFill>
              <a:latin typeface="Candara" panose="020E0502030303020204" pitchFamily="34" charset="0"/>
            </a:endParaRPr>
          </a:p>
        </p:txBody>
      </p:sp>
      <p:sp>
        <p:nvSpPr>
          <p:cNvPr id="12319" name="Rectangle 3"/>
          <p:cNvSpPr>
            <a:spLocks noChangeArrowheads="1"/>
          </p:cNvSpPr>
          <p:nvPr/>
        </p:nvSpPr>
        <p:spPr bwMode="auto">
          <a:xfrm>
            <a:off x="1600200" y="987244"/>
            <a:ext cx="69961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7450" indent="-2730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2" eaLnBrk="1" hangingPunct="1">
              <a:spcBef>
                <a:spcPct val="20000"/>
              </a:spcBef>
              <a:buClr>
                <a:schemeClr val="accent1"/>
              </a:buClr>
              <a:buSzPct val="100000"/>
            </a:pPr>
            <a:r>
              <a:rPr lang="en-US" dirty="0">
                <a:solidFill>
                  <a:schemeClr val="tx2"/>
                </a:solidFill>
                <a:latin typeface="Candara" panose="020E0502030303020204" pitchFamily="34" charset="0"/>
              </a:rPr>
              <a:t> </a:t>
            </a:r>
            <a:r>
              <a:rPr lang="en-US" dirty="0" smtClean="0">
                <a:solidFill>
                  <a:schemeClr val="tx2"/>
                </a:solidFill>
                <a:latin typeface="Candara" panose="020E0502030303020204" pitchFamily="34" charset="0"/>
              </a:rPr>
              <a:t> EPA/USGS-W     </a:t>
            </a:r>
            <a:r>
              <a:rPr lang="en-US" dirty="0">
                <a:solidFill>
                  <a:schemeClr val="tx2"/>
                </a:solidFill>
                <a:latin typeface="Candara" panose="020E0502030303020204" pitchFamily="34" charset="0"/>
              </a:rPr>
              <a:t>EPA/USGS-W           USGS-M               </a:t>
            </a:r>
            <a:r>
              <a:rPr lang="en-US" dirty="0" err="1">
                <a:solidFill>
                  <a:schemeClr val="tx2"/>
                </a:solidFill>
                <a:latin typeface="Candara" panose="020E0502030303020204" pitchFamily="34" charset="0"/>
              </a:rPr>
              <a:t>USGS-M</a:t>
            </a:r>
            <a:endParaRPr lang="en-US" dirty="0">
              <a:solidFill>
                <a:schemeClr val="tx2"/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FGDC">
  <a:themeElements>
    <a:clrScheme name="FGDC 2">
      <a:dk1>
        <a:srgbClr val="40458C"/>
      </a:dk1>
      <a:lt1>
        <a:srgbClr val="FFFFFF"/>
      </a:lt1>
      <a:dk2>
        <a:srgbClr val="660066"/>
      </a:dk2>
      <a:lt2>
        <a:srgbClr val="B7C1EB"/>
      </a:lt2>
      <a:accent1>
        <a:srgbClr val="ECD882"/>
      </a:accent1>
      <a:accent2>
        <a:srgbClr val="B2B2B2"/>
      </a:accent2>
      <a:accent3>
        <a:srgbClr val="FFFFFF"/>
      </a:accent3>
      <a:accent4>
        <a:srgbClr val="353A77"/>
      </a:accent4>
      <a:accent5>
        <a:srgbClr val="F4E9C1"/>
      </a:accent5>
      <a:accent6>
        <a:srgbClr val="A1A1A1"/>
      </a:accent6>
      <a:hlink>
        <a:srgbClr val="6F89F7"/>
      </a:hlink>
      <a:folHlink>
        <a:srgbClr val="CFDBFD"/>
      </a:folHlink>
    </a:clrScheme>
    <a:fontScheme name="FGDC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110000"/>
          <a:buFont typeface="Wingdings" pitchFamily="2" charset="2"/>
          <a:buBlip>
            <a:blip xmlns:r="http://schemas.openxmlformats.org/officeDocument/2006/relationships" r:embed="rId1"/>
          </a:buBlip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110000"/>
          <a:buFont typeface="Wingdings" pitchFamily="2" charset="2"/>
          <a:buBlip>
            <a:blip xmlns:r="http://schemas.openxmlformats.org/officeDocument/2006/relationships" r:embed="rId1"/>
          </a:buBlip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FGDC 1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GDC 2">
        <a:dk1>
          <a:srgbClr val="40458C"/>
        </a:dk1>
        <a:lt1>
          <a:srgbClr val="FFFFFF"/>
        </a:lt1>
        <a:dk2>
          <a:srgbClr val="660066"/>
        </a:dk2>
        <a:lt2>
          <a:srgbClr val="B7C1EB"/>
        </a:lt2>
        <a:accent1>
          <a:srgbClr val="ECD882"/>
        </a:accent1>
        <a:accent2>
          <a:srgbClr val="B2B2B2"/>
        </a:accent2>
        <a:accent3>
          <a:srgbClr val="FFFFFF"/>
        </a:accent3>
        <a:accent4>
          <a:srgbClr val="353A77"/>
        </a:accent4>
        <a:accent5>
          <a:srgbClr val="F4E9C1"/>
        </a:accent5>
        <a:accent6>
          <a:srgbClr val="A1A1A1"/>
        </a:accent6>
        <a:hlink>
          <a:srgbClr val="6F89F7"/>
        </a:hlink>
        <a:folHlink>
          <a:srgbClr val="CFDB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GDC 3">
        <a:dk1>
          <a:srgbClr val="000000"/>
        </a:dk1>
        <a:lt1>
          <a:srgbClr val="FFFFFF"/>
        </a:lt1>
        <a:dk2>
          <a:srgbClr val="4D4D4D"/>
        </a:dk2>
        <a:lt2>
          <a:srgbClr val="B2B2B2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GDC 4">
        <a:dk1>
          <a:srgbClr val="333300"/>
        </a:dk1>
        <a:lt1>
          <a:srgbClr val="FFFFFF"/>
        </a:lt1>
        <a:dk2>
          <a:srgbClr val="663300"/>
        </a:dk2>
        <a:lt2>
          <a:srgbClr val="B2B2B2"/>
        </a:lt2>
        <a:accent1>
          <a:srgbClr val="DDC6A7"/>
        </a:accent1>
        <a:accent2>
          <a:srgbClr val="D9C167"/>
        </a:accent2>
        <a:accent3>
          <a:srgbClr val="FFFFFF"/>
        </a:accent3>
        <a:accent4>
          <a:srgbClr val="2A2A00"/>
        </a:accent4>
        <a:accent5>
          <a:srgbClr val="EBDFD0"/>
        </a:accent5>
        <a:accent6>
          <a:srgbClr val="C4AF5D"/>
        </a:accent6>
        <a:hlink>
          <a:srgbClr val="8A7A66"/>
        </a:hlink>
        <a:folHlink>
          <a:srgbClr val="C0AE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GDC 5">
        <a:dk1>
          <a:srgbClr val="000000"/>
        </a:dk1>
        <a:lt1>
          <a:srgbClr val="FFFFFF"/>
        </a:lt1>
        <a:dk2>
          <a:srgbClr val="003366"/>
        </a:dk2>
        <a:lt2>
          <a:srgbClr val="CCFFCC"/>
        </a:lt2>
        <a:accent1>
          <a:srgbClr val="006699"/>
        </a:accent1>
        <a:accent2>
          <a:srgbClr val="009999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99CC"/>
        </a:hlink>
        <a:folHlink>
          <a:srgbClr val="0045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GDC 6">
        <a:dk1>
          <a:srgbClr val="000000"/>
        </a:dk1>
        <a:lt1>
          <a:srgbClr val="FFFFFF"/>
        </a:lt1>
        <a:dk2>
          <a:srgbClr val="004A48"/>
        </a:dk2>
        <a:lt2>
          <a:srgbClr val="33CCCC"/>
        </a:lt2>
        <a:accent1>
          <a:srgbClr val="006699"/>
        </a:accent1>
        <a:accent2>
          <a:srgbClr val="009999"/>
        </a:accent2>
        <a:accent3>
          <a:srgbClr val="AAB1B1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CC99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GDC 7">
        <a:dk1>
          <a:srgbClr val="000000"/>
        </a:dk1>
        <a:lt1>
          <a:srgbClr val="FFFFFF"/>
        </a:lt1>
        <a:dk2>
          <a:srgbClr val="333300"/>
        </a:dk2>
        <a:lt2>
          <a:srgbClr val="FFFFCC"/>
        </a:lt2>
        <a:accent1>
          <a:srgbClr val="CC9900"/>
        </a:accent1>
        <a:accent2>
          <a:srgbClr val="CC6600"/>
        </a:accent2>
        <a:accent3>
          <a:srgbClr val="ADAD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808000"/>
        </a:hlink>
        <a:folHlink>
          <a:srgbClr val="525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GDC 8">
        <a:dk1>
          <a:srgbClr val="003D62"/>
        </a:dk1>
        <a:lt1>
          <a:srgbClr val="FFFFFF"/>
        </a:lt1>
        <a:dk2>
          <a:srgbClr val="006699"/>
        </a:dk2>
        <a:lt2>
          <a:srgbClr val="C8D1DA"/>
        </a:lt2>
        <a:accent1>
          <a:srgbClr val="9AC0EA"/>
        </a:accent1>
        <a:accent2>
          <a:srgbClr val="80C3C8"/>
        </a:accent2>
        <a:accent3>
          <a:srgbClr val="FFFFFF"/>
        </a:accent3>
        <a:accent4>
          <a:srgbClr val="003353"/>
        </a:accent4>
        <a:accent5>
          <a:srgbClr val="CADCF3"/>
        </a:accent5>
        <a:accent6>
          <a:srgbClr val="73B0B5"/>
        </a:accent6>
        <a:hlink>
          <a:srgbClr val="81ABCB"/>
        </a:hlink>
        <a:folHlink>
          <a:srgbClr val="B6CBD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SWD_Template.potx" id="{BBAE4377-5F95-4F0E-AB5C-A756F6A8C4AE}" vid="{6085AE50-7386-4A43-BD1F-6183BDCA560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1204</TotalTime>
  <Words>1398</Words>
  <Application>Microsoft Office PowerPoint</Application>
  <PresentationFormat>On-screen Show (4:3)</PresentationFormat>
  <Paragraphs>305</Paragraphs>
  <Slides>30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6" baseType="lpstr">
      <vt:lpstr>Arial</vt:lpstr>
      <vt:lpstr>Calibri</vt:lpstr>
      <vt:lpstr>Calibri,Bold</vt:lpstr>
      <vt:lpstr>Candara</vt:lpstr>
      <vt:lpstr>Comic Sans MS</vt:lpstr>
      <vt:lpstr>Lucida Sans</vt:lpstr>
      <vt:lpstr>Lucida Sans Unicode</vt:lpstr>
      <vt:lpstr>Symbol</vt:lpstr>
      <vt:lpstr>Tahoma</vt:lpstr>
      <vt:lpstr>Times New Roman</vt:lpstr>
      <vt:lpstr>Verdana</vt:lpstr>
      <vt:lpstr>Wingdings</vt:lpstr>
      <vt:lpstr>Wingdings 2</vt:lpstr>
      <vt:lpstr>Wingdings 3</vt:lpstr>
      <vt:lpstr>Concourse</vt:lpstr>
      <vt:lpstr>7_FGDC</vt:lpstr>
      <vt:lpstr>NHDPlus –  the Evolution of a Surface Water Geofabric </vt:lpstr>
      <vt:lpstr>Overview</vt:lpstr>
      <vt:lpstr>But first, some fun with water …</vt:lpstr>
      <vt:lpstr>Acknowledgements</vt:lpstr>
      <vt:lpstr>The NHDPlus Team (with friends)</vt:lpstr>
      <vt:lpstr>PowerPoint Presentation</vt:lpstr>
      <vt:lpstr>PowerPoint Presentation</vt:lpstr>
      <vt:lpstr>PowerPoint Presentation</vt:lpstr>
      <vt:lpstr>PowerPoint Presentation</vt:lpstr>
      <vt:lpstr>NHDPlus – Data News</vt:lpstr>
      <vt:lpstr>PowerPoint Presentation</vt:lpstr>
      <vt:lpstr>NHDPlus – Tool News</vt:lpstr>
      <vt:lpstr>PowerPoint Presentation</vt:lpstr>
      <vt:lpstr>PowerPoint Presentation</vt:lpstr>
      <vt:lpstr>Who’s Using NHDPlus?</vt:lpstr>
      <vt:lpstr>PowerPoint Presentation</vt:lpstr>
      <vt:lpstr>PowerPoint Presentation</vt:lpstr>
      <vt:lpstr>EPA National Aquatic Resource Surveys</vt:lpstr>
      <vt:lpstr>Comprehensive, consistent, and statistically-valid assessments</vt:lpstr>
      <vt:lpstr>PowerPoint Presentation</vt:lpstr>
      <vt:lpstr>PowerPoint Presentation</vt:lpstr>
      <vt:lpstr>PowerPoint Presentation</vt:lpstr>
      <vt:lpstr>PowerPoint Presentation</vt:lpstr>
      <vt:lpstr>Open Water Data Initiative - Use Cases -</vt:lpstr>
      <vt:lpstr>PowerPoint Presentation</vt:lpstr>
      <vt:lpstr>PowerPoint Presentation</vt:lpstr>
      <vt:lpstr>NHDPlus Resources</vt:lpstr>
      <vt:lpstr>PowerPoint Presentation</vt:lpstr>
      <vt:lpstr>Upcoming Events</vt:lpstr>
      <vt:lpstr>PowerPoint Presentation</vt:lpstr>
    </vt:vector>
  </TitlesOfParts>
  <Company>US-EPA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Dwane Young</dc:creator>
  <cp:lastModifiedBy>Dewald, Tommy</cp:lastModifiedBy>
  <cp:revision>193</cp:revision>
  <cp:lastPrinted>2015-07-17T22:31:21Z</cp:lastPrinted>
  <dcterms:created xsi:type="dcterms:W3CDTF">2013-06-04T14:54:45Z</dcterms:created>
  <dcterms:modified xsi:type="dcterms:W3CDTF">2015-07-29T17:32:31Z</dcterms:modified>
</cp:coreProperties>
</file>