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2"/>
  </p:sldMasterIdLst>
  <p:notesMasterIdLst>
    <p:notesMasterId r:id="rId42"/>
  </p:notesMasterIdLst>
  <p:handoutMasterIdLst>
    <p:handoutMasterId r:id="rId43"/>
  </p:handoutMasterIdLst>
  <p:sldIdLst>
    <p:sldId id="296" r:id="rId13"/>
    <p:sldId id="297" r:id="rId14"/>
    <p:sldId id="316" r:id="rId15"/>
    <p:sldId id="327" r:id="rId16"/>
    <p:sldId id="333" r:id="rId17"/>
    <p:sldId id="328" r:id="rId18"/>
    <p:sldId id="329" r:id="rId19"/>
    <p:sldId id="330" r:id="rId20"/>
    <p:sldId id="331" r:id="rId21"/>
    <p:sldId id="298" r:id="rId22"/>
    <p:sldId id="299" r:id="rId23"/>
    <p:sldId id="324" r:id="rId24"/>
    <p:sldId id="325" r:id="rId25"/>
    <p:sldId id="326" r:id="rId26"/>
    <p:sldId id="320" r:id="rId27"/>
    <p:sldId id="332" r:id="rId28"/>
    <p:sldId id="301" r:id="rId29"/>
    <p:sldId id="307" r:id="rId30"/>
    <p:sldId id="308" r:id="rId31"/>
    <p:sldId id="309" r:id="rId32"/>
    <p:sldId id="310" r:id="rId33"/>
    <p:sldId id="313" r:id="rId34"/>
    <p:sldId id="311" r:id="rId35"/>
    <p:sldId id="314" r:id="rId36"/>
    <p:sldId id="317" r:id="rId37"/>
    <p:sldId id="318" r:id="rId38"/>
    <p:sldId id="322" r:id="rId39"/>
    <p:sldId id="323" r:id="rId40"/>
    <p:sldId id="319" r:id="rId41"/>
  </p:sldIdLst>
  <p:sldSz cx="9144000" cy="6858000" type="screen4x3"/>
  <p:notesSz cx="6950075" cy="9236075"/>
  <p:custDataLst>
    <p:tags r:id="rId44"/>
  </p:custDataLst>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4000" kern="1200">
        <a:solidFill>
          <a:schemeClr val="tx1"/>
        </a:solidFill>
        <a:latin typeface="Arial" charset="0"/>
        <a:ea typeface="+mn-ea"/>
        <a:cs typeface="+mn-cs"/>
      </a:defRPr>
    </a:lvl1pPr>
    <a:lvl2pPr marL="457200" algn="l" rtl="0" eaLnBrk="0" fontAlgn="base" hangingPunct="0">
      <a:spcBef>
        <a:spcPct val="0"/>
      </a:spcBef>
      <a:spcAft>
        <a:spcPct val="0"/>
      </a:spcAft>
      <a:defRPr sz="4000" kern="1200">
        <a:solidFill>
          <a:schemeClr val="tx1"/>
        </a:solidFill>
        <a:latin typeface="Arial" charset="0"/>
        <a:ea typeface="+mn-ea"/>
        <a:cs typeface="+mn-cs"/>
      </a:defRPr>
    </a:lvl2pPr>
    <a:lvl3pPr marL="914400" algn="l" rtl="0" eaLnBrk="0" fontAlgn="base" hangingPunct="0">
      <a:spcBef>
        <a:spcPct val="0"/>
      </a:spcBef>
      <a:spcAft>
        <a:spcPct val="0"/>
      </a:spcAft>
      <a:defRPr sz="4000" kern="1200">
        <a:solidFill>
          <a:schemeClr val="tx1"/>
        </a:solidFill>
        <a:latin typeface="Arial" charset="0"/>
        <a:ea typeface="+mn-ea"/>
        <a:cs typeface="+mn-cs"/>
      </a:defRPr>
    </a:lvl3pPr>
    <a:lvl4pPr marL="1371600" algn="l" rtl="0" eaLnBrk="0" fontAlgn="base" hangingPunct="0">
      <a:spcBef>
        <a:spcPct val="0"/>
      </a:spcBef>
      <a:spcAft>
        <a:spcPct val="0"/>
      </a:spcAft>
      <a:defRPr sz="4000" kern="1200">
        <a:solidFill>
          <a:schemeClr val="tx1"/>
        </a:solidFill>
        <a:latin typeface="Arial" charset="0"/>
        <a:ea typeface="+mn-ea"/>
        <a:cs typeface="+mn-cs"/>
      </a:defRPr>
    </a:lvl4pPr>
    <a:lvl5pPr marL="1828800" algn="l" rtl="0" eaLnBrk="0" fontAlgn="base" hangingPunct="0">
      <a:spcBef>
        <a:spcPct val="0"/>
      </a:spcBef>
      <a:spcAft>
        <a:spcPct val="0"/>
      </a:spcAft>
      <a:defRPr sz="4000" kern="1200">
        <a:solidFill>
          <a:schemeClr val="tx1"/>
        </a:solidFill>
        <a:latin typeface="Arial" charset="0"/>
        <a:ea typeface="+mn-ea"/>
        <a:cs typeface="+mn-cs"/>
      </a:defRPr>
    </a:lvl5pPr>
    <a:lvl6pPr marL="2286000" algn="l" defTabSz="914400" rtl="0" eaLnBrk="1" latinLnBrk="0" hangingPunct="1">
      <a:defRPr sz="4000" kern="1200">
        <a:solidFill>
          <a:schemeClr val="tx1"/>
        </a:solidFill>
        <a:latin typeface="Arial" charset="0"/>
        <a:ea typeface="+mn-ea"/>
        <a:cs typeface="+mn-cs"/>
      </a:defRPr>
    </a:lvl6pPr>
    <a:lvl7pPr marL="2743200" algn="l" defTabSz="914400" rtl="0" eaLnBrk="1" latinLnBrk="0" hangingPunct="1">
      <a:defRPr sz="4000" kern="1200">
        <a:solidFill>
          <a:schemeClr val="tx1"/>
        </a:solidFill>
        <a:latin typeface="Arial" charset="0"/>
        <a:ea typeface="+mn-ea"/>
        <a:cs typeface="+mn-cs"/>
      </a:defRPr>
    </a:lvl7pPr>
    <a:lvl8pPr marL="3200400" algn="l" defTabSz="914400" rtl="0" eaLnBrk="1" latinLnBrk="0" hangingPunct="1">
      <a:defRPr sz="4000" kern="1200">
        <a:solidFill>
          <a:schemeClr val="tx1"/>
        </a:solidFill>
        <a:latin typeface="Arial" charset="0"/>
        <a:ea typeface="+mn-ea"/>
        <a:cs typeface="+mn-cs"/>
      </a:defRPr>
    </a:lvl8pPr>
    <a:lvl9pPr marL="3657600" algn="l" defTabSz="914400" rtl="0" eaLnBrk="1" latinLnBrk="0" hangingPunct="1">
      <a:defRPr sz="4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80F9B"/>
    <a:srgbClr val="007B71"/>
    <a:srgbClr val="FFFF99"/>
    <a:srgbClr val="006F41"/>
    <a:srgbClr val="66A48B"/>
    <a:srgbClr val="EAEAEA"/>
    <a:srgbClr val="DDDDDD"/>
    <a:srgbClr val="91B0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321" autoAdjust="0"/>
    <p:restoredTop sz="73210" autoAdjust="0"/>
  </p:normalViewPr>
  <p:slideViewPr>
    <p:cSldViewPr>
      <p:cViewPr varScale="1">
        <p:scale>
          <a:sx n="32" d="100"/>
          <a:sy n="32" d="100"/>
        </p:scale>
        <p:origin x="-1440"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customXml" Target="../customXml/item7.xml"/><Relationship Id="rId12" Type="http://schemas.openxmlformats.org/officeDocument/2006/relationships/slideMaster" Target="slideMasters/slideMaster1.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customXml" Target="../customXml/item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918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5513" y="4387850"/>
            <a:ext cx="5099050"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46" tIns="45068" rIns="91746" bIns="4506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3" name="Rectangle 3"/>
          <p:cNvSpPr>
            <a:spLocks noGrp="1" noRot="1" noChangeAspect="1" noChangeArrowheads="1" noTextEdit="1"/>
          </p:cNvSpPr>
          <p:nvPr>
            <p:ph type="sldImg" idx="2"/>
          </p:nvPr>
        </p:nvSpPr>
        <p:spPr bwMode="auto">
          <a:xfrm>
            <a:off x="1166813" y="692150"/>
            <a:ext cx="4618037" cy="34639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21316899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solidFill>
            <a:srgbClr val="FFFFFF"/>
          </a:solidFill>
          <a:ln/>
        </p:spPr>
      </p:sp>
      <p:sp>
        <p:nvSpPr>
          <p:cNvPr id="6147" name="Rectangle 3"/>
          <p:cNvSpPr>
            <a:spLocks noGrp="1" noChangeArrowheads="1"/>
          </p:cNvSpPr>
          <p:nvPr>
            <p:ph type="body" idx="1"/>
          </p:nvPr>
        </p:nvSpPr>
        <p:spPr>
          <a:solidFill>
            <a:srgbClr val="FFFFFF"/>
          </a:solidFill>
          <a:ln w="12700">
            <a:solidFill>
              <a:srgbClr val="000000"/>
            </a:solidFill>
            <a:miter lim="800000"/>
            <a:headEnd/>
            <a:tailEnd/>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solidFill>
            <a:srgbClr val="FFFFFF"/>
          </a:solidFill>
          <a:ln/>
        </p:spPr>
      </p:sp>
      <p:sp>
        <p:nvSpPr>
          <p:cNvPr id="7171" name="Rectangle 3"/>
          <p:cNvSpPr>
            <a:spLocks noGrp="1" noChangeArrowheads="1"/>
          </p:cNvSpPr>
          <p:nvPr>
            <p:ph type="body" idx="1"/>
          </p:nvPr>
        </p:nvSpPr>
        <p:spPr>
          <a:solidFill>
            <a:srgbClr val="FFFFFF"/>
          </a:solidFill>
          <a:ln w="12700">
            <a:solidFill>
              <a:srgbClr val="000000"/>
            </a:solidFill>
            <a:miter lim="800000"/>
            <a:headEnd/>
            <a:tailEnd/>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4182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4182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4182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one of the pages</a:t>
            </a:r>
            <a:r>
              <a:rPr lang="en-US" baseline="0" dirty="0" smtClean="0"/>
              <a:t> linked from the EPA WATERS Map Services page. </a:t>
            </a:r>
          </a:p>
          <a:p>
            <a:endParaRPr lang="en-US" dirty="0" smtClean="0"/>
          </a:p>
          <a:p>
            <a:r>
              <a:rPr lang="en-US" dirty="0" smtClean="0"/>
              <a:t>If you add the</a:t>
            </a:r>
            <a:r>
              <a:rPr lang="en-US" baseline="0" dirty="0" smtClean="0"/>
              <a:t> individual layers to AGOL, you get more control over functionality than you get if you add the whole map service. Simply paste the URL shown above into the Add Layer from Web dialog box. </a:t>
            </a:r>
            <a:endParaRPr lang="en-US" dirty="0"/>
          </a:p>
        </p:txBody>
      </p:sp>
    </p:spTree>
    <p:extLst>
      <p:ext uri="{BB962C8B-B14F-4D97-AF65-F5344CB8AC3E}">
        <p14:creationId xmlns:p14="http://schemas.microsoft.com/office/powerpoint/2010/main" val="2920442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one of the new map</a:t>
            </a:r>
            <a:r>
              <a:rPr lang="en-US" baseline="0" dirty="0" smtClean="0"/>
              <a:t> services put up by ESRI in the last week. It includes the </a:t>
            </a:r>
            <a:r>
              <a:rPr lang="en-US" baseline="0" dirty="0" err="1" smtClean="0"/>
              <a:t>NHDPlus</a:t>
            </a:r>
            <a:r>
              <a:rPr lang="en-US" baseline="0" dirty="0" smtClean="0"/>
              <a:t> V2 VAA’s, plus mean annual flow estimates, temperature and </a:t>
            </a:r>
            <a:r>
              <a:rPr lang="en-US" baseline="0" dirty="0" err="1" smtClean="0"/>
              <a:t>precip</a:t>
            </a:r>
            <a:r>
              <a:rPr lang="en-US" baseline="0" dirty="0" smtClean="0"/>
              <a:t>. Note not all the attributes are shown by default in the popup, but you can customize the popup to include the attributes you want. It isn’t everything in the </a:t>
            </a:r>
            <a:r>
              <a:rPr lang="en-US" baseline="0" dirty="0" err="1" smtClean="0"/>
              <a:t>NHDPlus</a:t>
            </a:r>
            <a:r>
              <a:rPr lang="en-US" baseline="0" dirty="0" smtClean="0"/>
              <a:t>, but it includes quite a few of the attributes available in </a:t>
            </a:r>
            <a:r>
              <a:rPr lang="en-US" baseline="0" dirty="0" err="1" smtClean="0"/>
              <a:t>NHDPlus</a:t>
            </a:r>
            <a:r>
              <a:rPr lang="en-US" baseline="0" dirty="0" smtClean="0"/>
              <a:t> V2. </a:t>
            </a:r>
            <a:r>
              <a:rPr lang="en-US" sz="1200" b="0" i="0" kern="1200" dirty="0" smtClean="0">
                <a:solidFill>
                  <a:schemeClr val="tx1"/>
                </a:solidFill>
                <a:effectLst/>
                <a:latin typeface="Times New Roman" pitchFamily="18" charset="0"/>
                <a:ea typeface="+mn-ea"/>
                <a:cs typeface="+mn-cs"/>
              </a:rPr>
              <a:t>Also note, the above service can be found simply by searching AGOL for </a:t>
            </a:r>
            <a:r>
              <a:rPr lang="en-US" sz="1200" b="0" i="0" kern="1200" dirty="0" err="1" smtClean="0">
                <a:solidFill>
                  <a:schemeClr val="tx1"/>
                </a:solidFill>
                <a:effectLst/>
                <a:latin typeface="Times New Roman" pitchFamily="18" charset="0"/>
                <a:ea typeface="+mn-ea"/>
                <a:cs typeface="+mn-cs"/>
              </a:rPr>
              <a:t>NHDPlus</a:t>
            </a:r>
            <a:r>
              <a:rPr lang="en-US" sz="1200" b="0" i="0" kern="1200" dirty="0" smtClean="0">
                <a:solidFill>
                  <a:schemeClr val="tx1"/>
                </a:solidFill>
                <a:effectLst/>
                <a:latin typeface="Times New Roman" pitchFamily="18" charset="0"/>
                <a:ea typeface="+mn-ea"/>
                <a:cs typeface="+mn-cs"/>
              </a:rPr>
              <a:t> and sorting the search results by date. It does not require any particular login, although it says in the description that to use it you need an ArcGIS Organizational account subscription. </a:t>
            </a:r>
            <a:endParaRPr lang="en-US" dirty="0"/>
          </a:p>
        </p:txBody>
      </p:sp>
    </p:spTree>
    <p:extLst>
      <p:ext uri="{BB962C8B-B14F-4D97-AF65-F5344CB8AC3E}">
        <p14:creationId xmlns:p14="http://schemas.microsoft.com/office/powerpoint/2010/main" val="544348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illustrates</a:t>
            </a:r>
            <a:r>
              <a:rPr lang="en-US" baseline="0" dirty="0" smtClean="0"/>
              <a:t> the new Watershed </a:t>
            </a:r>
            <a:r>
              <a:rPr lang="en-US" baseline="0" dirty="0" err="1" smtClean="0"/>
              <a:t>geoprocessing</a:t>
            </a:r>
            <a:r>
              <a:rPr lang="en-US" baseline="0" dirty="0" smtClean="0"/>
              <a:t> capability from ESRI. Note this is inside </a:t>
            </a:r>
            <a:r>
              <a:rPr lang="en-US" baseline="0" dirty="0" err="1" smtClean="0"/>
              <a:t>ArcMap</a:t>
            </a:r>
            <a:r>
              <a:rPr lang="en-US" baseline="0" dirty="0" smtClean="0"/>
              <a:t>, and it requires an ArcGIS Online subscription to sign in and use the service. This service is in Beta right now, with public release planned for November. Notice also there are some Elevation tools as well, to do things like compute </a:t>
            </a:r>
            <a:r>
              <a:rPr lang="en-US" baseline="0" dirty="0" err="1" smtClean="0"/>
              <a:t>Viewsheds</a:t>
            </a:r>
            <a:r>
              <a:rPr lang="en-US" baseline="0" dirty="0" smtClean="0"/>
              <a:t>, profiles, and to summarize elevation data. These services are derived from </a:t>
            </a:r>
            <a:r>
              <a:rPr lang="en-US" baseline="0" dirty="0" err="1" smtClean="0"/>
              <a:t>NHDPlus</a:t>
            </a:r>
            <a:r>
              <a:rPr lang="en-US" baseline="0" dirty="0" smtClean="0"/>
              <a:t> V2, with quite a lot of additional processing by ESRI. </a:t>
            </a:r>
            <a:endParaRPr lang="en-US" dirty="0"/>
          </a:p>
        </p:txBody>
      </p:sp>
    </p:spTree>
    <p:extLst>
      <p:ext uri="{BB962C8B-B14F-4D97-AF65-F5344CB8AC3E}">
        <p14:creationId xmlns:p14="http://schemas.microsoft.com/office/powerpoint/2010/main" val="18724059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404813" y="6083300"/>
            <a:ext cx="20161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p>
            <a:pPr defTabSz="885825"/>
            <a:r>
              <a:rPr lang="en-US" sz="1000" b="1">
                <a:solidFill>
                  <a:schemeClr val="bg1"/>
                </a:solidFill>
              </a:rPr>
              <a:t>U.S. Department of the Interior</a:t>
            </a:r>
          </a:p>
          <a:p>
            <a:pPr defTabSz="885825"/>
            <a:r>
              <a:rPr lang="en-US" sz="1000" b="1">
                <a:solidFill>
                  <a:schemeClr val="bg1"/>
                </a:solidFill>
              </a:rPr>
              <a:t>U.S. Geological Survey</a:t>
            </a:r>
          </a:p>
        </p:txBody>
      </p:sp>
      <p:pic>
        <p:nvPicPr>
          <p:cNvPr id="5" name="Picture 5" descr="D:\Vugraph Info\Vugraph Templates\Templates-NEW-NMP and Bureau\ident_4_onscreen_png.png"/>
          <p:cNvPicPr>
            <a:picLocks noChangeAspect="1" noChangeArrowheads="1"/>
          </p:cNvPicPr>
          <p:nvPr/>
        </p:nvPicPr>
        <p:blipFill>
          <a:blip r:embed="rId2" cstate="print">
            <a:lum bright="100000"/>
            <a:extLst>
              <a:ext uri="{28A0092B-C50C-407E-A947-70E740481C1C}">
                <a14:useLocalDpi xmlns:a14="http://schemas.microsoft.com/office/drawing/2010/main" val="0"/>
              </a:ext>
            </a:extLst>
          </a:blip>
          <a:srcRect/>
          <a:stretch>
            <a:fillRect/>
          </a:stretch>
        </p:blipFill>
        <p:spPr bwMode="black">
          <a:xfrm>
            <a:off x="457200" y="461963"/>
            <a:ext cx="20574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6" name="Rectangle 2"/>
          <p:cNvSpPr>
            <a:spLocks noGrp="1" noChangeArrowheads="1"/>
          </p:cNvSpPr>
          <p:nvPr>
            <p:ph type="ctrTitle"/>
          </p:nvPr>
        </p:nvSpPr>
        <p:spPr>
          <a:xfrm>
            <a:off x="381000" y="2286000"/>
            <a:ext cx="8305800" cy="1143000"/>
          </a:xfrm>
        </p:spPr>
        <p:txBody>
          <a:bodyPr/>
          <a:lstStyle>
            <a:lvl1pPr>
              <a:defRPr sz="4400"/>
            </a:lvl1pPr>
          </a:lstStyle>
          <a:p>
            <a:pPr lvl="0"/>
            <a:r>
              <a:rPr lang="en-US" noProof="0" smtClean="0"/>
              <a:t>Click to edit Master title style</a:t>
            </a:r>
          </a:p>
        </p:txBody>
      </p:sp>
      <p:sp>
        <p:nvSpPr>
          <p:cNvPr id="164867" name="Rectangle 3"/>
          <p:cNvSpPr>
            <a:spLocks noGrp="1" noChangeArrowheads="1"/>
          </p:cNvSpPr>
          <p:nvPr>
            <p:ph type="subTitle" idx="1"/>
          </p:nvPr>
        </p:nvSpPr>
        <p:spPr>
          <a:xfrm>
            <a:off x="381000" y="3886200"/>
            <a:ext cx="8305800" cy="1752600"/>
          </a:xfrm>
        </p:spPr>
        <p:txBody>
          <a:bodyPr/>
          <a:lstStyle>
            <a:lvl1pPr marL="0" indent="0">
              <a:buFont typeface="Wingdings" pitchFamily="2" charset="2"/>
              <a:buNone/>
              <a:defRPr/>
            </a:lvl1pPr>
          </a:lstStyle>
          <a:p>
            <a:pPr lvl="0"/>
            <a:r>
              <a:rPr lang="en-US" noProof="0" smtClean="0"/>
              <a:t>Click to edit Master subtitle style</a:t>
            </a:r>
          </a:p>
        </p:txBody>
      </p:sp>
    </p:spTree>
    <p:extLst>
      <p:ext uri="{BB962C8B-B14F-4D97-AF65-F5344CB8AC3E}">
        <p14:creationId xmlns:p14="http://schemas.microsoft.com/office/powerpoint/2010/main" val="4020108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5473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524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7260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3022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99217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223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4378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70708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6349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624689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36765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2F4C40"/>
            </a:gs>
            <a:gs pos="100000">
              <a:srgbClr val="66A48B"/>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30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smtClean="0"/>
              <a:t>Click to edit Master </a:t>
            </a:r>
          </a:p>
        </p:txBody>
      </p:sp>
      <p:sp>
        <p:nvSpPr>
          <p:cNvPr id="1027" name="Rectangle 3"/>
          <p:cNvSpPr>
            <a:spLocks noGrp="1" noChangeArrowheads="1"/>
          </p:cNvSpPr>
          <p:nvPr>
            <p:ph type="body" idx="1"/>
          </p:nvPr>
        </p:nvSpPr>
        <p:spPr bwMode="auto">
          <a:xfrm>
            <a:off x="381000" y="1371600"/>
            <a:ext cx="8305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5" descr="D:\Vugraph Info\Vugraph Templates\Templates-NEW-NMP and Bureau\ident-small_4_onscreen_png.png"/>
          <p:cNvPicPr>
            <a:picLocks noChangeAspect="1" noChangeArrowheads="1"/>
          </p:cNvPicPr>
          <p:nvPr/>
        </p:nvPicPr>
        <p:blipFill>
          <a:blip r:embed="rId13">
            <a:lum bright="100000"/>
            <a:extLst>
              <a:ext uri="{28A0092B-C50C-407E-A947-70E740481C1C}">
                <a14:useLocalDpi xmlns:a14="http://schemas.microsoft.com/office/drawing/2010/main" val="0"/>
              </a:ext>
            </a:extLst>
          </a:blip>
          <a:srcRect/>
          <a:stretch>
            <a:fillRect/>
          </a:stretch>
        </p:blipFill>
        <p:spPr bwMode="black">
          <a:xfrm>
            <a:off x="457200" y="6107113"/>
            <a:ext cx="1143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1"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rtl="0" eaLnBrk="1" fontAlgn="base" hangingPunct="1">
        <a:spcBef>
          <a:spcPct val="0"/>
        </a:spcBef>
        <a:spcAft>
          <a:spcPct val="0"/>
        </a:spcAft>
        <a:defRPr sz="3600" b="1">
          <a:solidFill>
            <a:srgbClr val="FFFF99"/>
          </a:solidFill>
          <a:latin typeface="+mj-lt"/>
          <a:ea typeface="+mj-ea"/>
          <a:cs typeface="+mj-cs"/>
        </a:defRPr>
      </a:lvl1pPr>
      <a:lvl2pPr algn="l" rtl="0" eaLnBrk="1" fontAlgn="base" hangingPunct="1">
        <a:spcBef>
          <a:spcPct val="0"/>
        </a:spcBef>
        <a:spcAft>
          <a:spcPct val="0"/>
        </a:spcAft>
        <a:defRPr sz="3600" b="1">
          <a:solidFill>
            <a:srgbClr val="FFFF99"/>
          </a:solidFill>
          <a:latin typeface="Arial" charset="0"/>
        </a:defRPr>
      </a:lvl2pPr>
      <a:lvl3pPr algn="l" rtl="0" eaLnBrk="1" fontAlgn="base" hangingPunct="1">
        <a:spcBef>
          <a:spcPct val="0"/>
        </a:spcBef>
        <a:spcAft>
          <a:spcPct val="0"/>
        </a:spcAft>
        <a:defRPr sz="3600" b="1">
          <a:solidFill>
            <a:srgbClr val="FFFF99"/>
          </a:solidFill>
          <a:latin typeface="Arial" charset="0"/>
        </a:defRPr>
      </a:lvl3pPr>
      <a:lvl4pPr algn="l" rtl="0" eaLnBrk="1" fontAlgn="base" hangingPunct="1">
        <a:spcBef>
          <a:spcPct val="0"/>
        </a:spcBef>
        <a:spcAft>
          <a:spcPct val="0"/>
        </a:spcAft>
        <a:defRPr sz="3600" b="1">
          <a:solidFill>
            <a:srgbClr val="FFFF99"/>
          </a:solidFill>
          <a:latin typeface="Arial" charset="0"/>
        </a:defRPr>
      </a:lvl4pPr>
      <a:lvl5pPr algn="l" rtl="0" eaLnBrk="1" fontAlgn="base" hangingPunct="1">
        <a:spcBef>
          <a:spcPct val="0"/>
        </a:spcBef>
        <a:spcAft>
          <a:spcPct val="0"/>
        </a:spcAft>
        <a:defRPr sz="3600" b="1">
          <a:solidFill>
            <a:srgbClr val="FFFF99"/>
          </a:solidFill>
          <a:latin typeface="Arial" charset="0"/>
        </a:defRPr>
      </a:lvl5pPr>
      <a:lvl6pPr marL="457200" algn="l" rtl="0" eaLnBrk="1" fontAlgn="base" hangingPunct="1">
        <a:spcBef>
          <a:spcPct val="0"/>
        </a:spcBef>
        <a:spcAft>
          <a:spcPct val="0"/>
        </a:spcAft>
        <a:defRPr sz="3600" b="1">
          <a:solidFill>
            <a:srgbClr val="FFFF99"/>
          </a:solidFill>
          <a:latin typeface="Arial" charset="0"/>
        </a:defRPr>
      </a:lvl6pPr>
      <a:lvl7pPr marL="914400" algn="l" rtl="0" eaLnBrk="1" fontAlgn="base" hangingPunct="1">
        <a:spcBef>
          <a:spcPct val="0"/>
        </a:spcBef>
        <a:spcAft>
          <a:spcPct val="0"/>
        </a:spcAft>
        <a:defRPr sz="3600" b="1">
          <a:solidFill>
            <a:srgbClr val="FFFF99"/>
          </a:solidFill>
          <a:latin typeface="Arial" charset="0"/>
        </a:defRPr>
      </a:lvl7pPr>
      <a:lvl8pPr marL="1371600" algn="l" rtl="0" eaLnBrk="1" fontAlgn="base" hangingPunct="1">
        <a:spcBef>
          <a:spcPct val="0"/>
        </a:spcBef>
        <a:spcAft>
          <a:spcPct val="0"/>
        </a:spcAft>
        <a:defRPr sz="3600" b="1">
          <a:solidFill>
            <a:srgbClr val="FFFF99"/>
          </a:solidFill>
          <a:latin typeface="Arial" charset="0"/>
        </a:defRPr>
      </a:lvl8pPr>
      <a:lvl9pPr marL="1828800" algn="l" rtl="0" eaLnBrk="1" fontAlgn="base" hangingPunct="1">
        <a:spcBef>
          <a:spcPct val="0"/>
        </a:spcBef>
        <a:spcAft>
          <a:spcPct val="0"/>
        </a:spcAft>
        <a:defRPr sz="3600" b="1">
          <a:solidFill>
            <a:srgbClr val="FFFF99"/>
          </a:solidFill>
          <a:latin typeface="Arial" charset="0"/>
        </a:defRPr>
      </a:lvl9pPr>
    </p:titleStyle>
    <p:bodyStyle>
      <a:lvl1pPr marL="342900" indent="-342900" algn="l" rtl="0" eaLnBrk="1" fontAlgn="base" hangingPunct="1">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50" indent="-285750" algn="l" rtl="0" eaLnBrk="1" fontAlgn="base" hangingPunct="1">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1" fontAlgn="base" hangingPunct="1">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Grp="1" noChangeArrowheads="1"/>
          </p:cNvSpPr>
          <p:nvPr>
            <p:ph type="ctrTitle"/>
          </p:nvPr>
        </p:nvSpPr>
        <p:spPr/>
        <p:txBody>
          <a:bodyPr/>
          <a:lstStyle/>
          <a:p>
            <a:r>
              <a:rPr lang="en-US" dirty="0" err="1" smtClean="0"/>
              <a:t>NHDPlus</a:t>
            </a:r>
            <a:r>
              <a:rPr lang="en-US" dirty="0" smtClean="0"/>
              <a:t> Version 2 Web Services</a:t>
            </a:r>
          </a:p>
        </p:txBody>
      </p:sp>
      <p:sp>
        <p:nvSpPr>
          <p:cNvPr id="3075" name="Rectangle 8"/>
          <p:cNvSpPr>
            <a:spLocks noGrp="1" noChangeArrowheads="1"/>
          </p:cNvSpPr>
          <p:nvPr>
            <p:ph type="subTitle" idx="1"/>
          </p:nvPr>
        </p:nvSpPr>
        <p:spPr/>
        <p:txBody>
          <a:bodyPr/>
          <a:lstStyle/>
          <a:p>
            <a:r>
              <a:rPr lang="en-US" dirty="0" smtClean="0"/>
              <a:t>Alan Rea, </a:t>
            </a:r>
            <a:r>
              <a:rPr lang="en-US" dirty="0" smtClean="0"/>
              <a:t>Tommy </a:t>
            </a:r>
            <a:r>
              <a:rPr lang="en-US" dirty="0" err="1" smtClean="0"/>
              <a:t>Dewald</a:t>
            </a:r>
            <a:r>
              <a:rPr lang="en-US" dirty="0" smtClean="0"/>
              <a:t>, and Cindy McKay</a:t>
            </a:r>
            <a:endParaRPr lang="en-US"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EPA WATERS Map and Web Services</a:t>
            </a:r>
            <a:endParaRPr lang="en-US" dirty="0"/>
          </a:p>
        </p:txBody>
      </p:sp>
      <p:sp>
        <p:nvSpPr>
          <p:cNvPr id="3" name="Content Placeholder 2"/>
          <p:cNvSpPr>
            <a:spLocks noGrp="1"/>
          </p:cNvSpPr>
          <p:nvPr>
            <p:ph idx="1"/>
          </p:nvPr>
        </p:nvSpPr>
        <p:spPr/>
        <p:txBody>
          <a:bodyPr/>
          <a:lstStyle/>
          <a:p>
            <a:r>
              <a:rPr lang="en-US" dirty="0" smtClean="0"/>
              <a:t>These currently run using </a:t>
            </a:r>
            <a:r>
              <a:rPr lang="en-US" dirty="0" err="1" smtClean="0"/>
              <a:t>NHDPlus</a:t>
            </a:r>
            <a:r>
              <a:rPr lang="en-US" dirty="0" smtClean="0"/>
              <a:t> V1</a:t>
            </a:r>
          </a:p>
          <a:p>
            <a:r>
              <a:rPr lang="en-US" dirty="0" smtClean="0"/>
              <a:t>Are being switched over to Version 2 soon</a:t>
            </a:r>
          </a:p>
          <a:p>
            <a:r>
              <a:rPr lang="en-US" dirty="0" smtClean="0"/>
              <a:t>Several map services, an MXD, KMZ</a:t>
            </a:r>
          </a:p>
          <a:p>
            <a:r>
              <a:rPr lang="en-US" dirty="0" smtClean="0"/>
              <a:t>Many web services including upstream/ downstream, watershed delineation, etc.</a:t>
            </a:r>
          </a:p>
          <a:p>
            <a:r>
              <a:rPr lang="en-US" dirty="0" smtClean="0"/>
              <a:t>Currently on a small (slow) server, will be moving to pilot </a:t>
            </a:r>
            <a:r>
              <a:rPr lang="en-US" dirty="0" err="1" smtClean="0"/>
              <a:t>GeoCloud</a:t>
            </a:r>
            <a:r>
              <a:rPr lang="en-US" dirty="0" smtClean="0"/>
              <a:t> soon</a:t>
            </a:r>
          </a:p>
          <a:p>
            <a:r>
              <a:rPr lang="en-US" dirty="0"/>
              <a:t>Find these from </a:t>
            </a:r>
            <a:r>
              <a:rPr lang="en-US" i="1" u="sng" dirty="0"/>
              <a:t>http://</a:t>
            </a:r>
            <a:r>
              <a:rPr lang="en-US" i="1" u="sng" dirty="0" smtClean="0"/>
              <a:t>epa.gov/waters</a:t>
            </a:r>
            <a:endParaRPr lang="en-US" i="1" u="sng" dirty="0"/>
          </a:p>
        </p:txBody>
      </p:sp>
    </p:spTree>
    <p:extLst>
      <p:ext uri="{BB962C8B-B14F-4D97-AF65-F5344CB8AC3E}">
        <p14:creationId xmlns:p14="http://schemas.microsoft.com/office/powerpoint/2010/main" val="2468102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91650" cy="686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bwMode="auto">
          <a:xfrm>
            <a:off x="5334000" y="5105400"/>
            <a:ext cx="1828800" cy="838200"/>
          </a:xfrm>
          <a:prstGeom prst="ellipse">
            <a:avLst/>
          </a:prstGeom>
          <a:noFill/>
          <a:ln w="76200">
            <a:solidFill>
              <a:srgbClr val="FF0000"/>
            </a:solidFill>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70553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542" y="1371600"/>
            <a:ext cx="8867058" cy="3946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76090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3" y="1171575"/>
            <a:ext cx="8905875"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5999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8600" y="1717675"/>
            <a:ext cx="6146800" cy="342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87322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
            <a:ext cx="5210175" cy="604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bwMode="auto">
          <a:xfrm rot="10800000">
            <a:off x="1905000" y="4724400"/>
            <a:ext cx="762000" cy="45719"/>
          </a:xfrm>
          <a:prstGeom prst="rightArrow">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411357"/>
            <a:ext cx="7334250"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3200400" y="1905000"/>
            <a:ext cx="5657850" cy="228600"/>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2535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429875" cy="719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08171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220450" cy="788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86200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429875" cy="719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bwMode="auto">
          <a:xfrm>
            <a:off x="4267200" y="4800600"/>
            <a:ext cx="2590800" cy="533400"/>
          </a:xfrm>
          <a:prstGeom prst="ellipse">
            <a:avLst/>
          </a:prstGeom>
          <a:noFill/>
          <a:ln w="57150">
            <a:solidFill>
              <a:srgbClr val="FF0000"/>
            </a:solidFill>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8668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429875" cy="719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bwMode="auto">
          <a:xfrm>
            <a:off x="914400" y="3095521"/>
            <a:ext cx="1524000" cy="214313"/>
          </a:xfrm>
          <a:prstGeom prst="rightArrow">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4" name="Right Arrow 3"/>
          <p:cNvSpPr/>
          <p:nvPr/>
        </p:nvSpPr>
        <p:spPr bwMode="auto">
          <a:xfrm>
            <a:off x="964096" y="5562600"/>
            <a:ext cx="1524000" cy="214313"/>
          </a:xfrm>
          <a:prstGeom prst="rightArrow">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3" name="TextBox 2"/>
          <p:cNvSpPr txBox="1"/>
          <p:nvPr/>
        </p:nvSpPr>
        <p:spPr>
          <a:xfrm>
            <a:off x="907774" y="2833345"/>
            <a:ext cx="1479892" cy="369332"/>
          </a:xfrm>
          <a:prstGeom prst="rect">
            <a:avLst/>
          </a:prstGeom>
          <a:noFill/>
        </p:spPr>
        <p:txBody>
          <a:bodyPr wrap="none" rtlCol="0">
            <a:spAutoFit/>
          </a:bodyPr>
          <a:lstStyle/>
          <a:p>
            <a:r>
              <a:rPr lang="en-US" sz="1800" b="1" dirty="0" smtClean="0">
                <a:solidFill>
                  <a:srgbClr val="00B0F0"/>
                </a:solidFill>
              </a:rPr>
              <a:t>Incremental</a:t>
            </a:r>
          </a:p>
        </p:txBody>
      </p:sp>
      <p:sp>
        <p:nvSpPr>
          <p:cNvPr id="6" name="TextBox 5"/>
          <p:cNvSpPr txBox="1"/>
          <p:nvPr/>
        </p:nvSpPr>
        <p:spPr>
          <a:xfrm>
            <a:off x="986150" y="5280649"/>
            <a:ext cx="1428596" cy="369332"/>
          </a:xfrm>
          <a:prstGeom prst="rect">
            <a:avLst/>
          </a:prstGeom>
          <a:noFill/>
        </p:spPr>
        <p:txBody>
          <a:bodyPr wrap="none" rtlCol="0">
            <a:spAutoFit/>
          </a:bodyPr>
          <a:lstStyle/>
          <a:p>
            <a:r>
              <a:rPr lang="en-US" sz="1800" b="1" dirty="0" smtClean="0">
                <a:solidFill>
                  <a:srgbClr val="00B0F0"/>
                </a:solidFill>
              </a:rPr>
              <a:t>Cumulative</a:t>
            </a:r>
          </a:p>
        </p:txBody>
      </p:sp>
    </p:spTree>
    <p:extLst>
      <p:ext uri="{BB962C8B-B14F-4D97-AF65-F5344CB8AC3E}">
        <p14:creationId xmlns:p14="http://schemas.microsoft.com/office/powerpoint/2010/main" val="455448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152400"/>
            <a:ext cx="8305800" cy="990600"/>
          </a:xfrm>
          <a:noFill/>
        </p:spPr>
        <p:txBody>
          <a:bodyPr/>
          <a:lstStyle/>
          <a:p>
            <a:r>
              <a:rPr lang="en-US" dirty="0" smtClean="0"/>
              <a:t>Transition Time</a:t>
            </a:r>
          </a:p>
        </p:txBody>
      </p:sp>
      <p:sp>
        <p:nvSpPr>
          <p:cNvPr id="4099" name="Rectangle 3"/>
          <p:cNvSpPr>
            <a:spLocks noGrp="1" noChangeArrowheads="1"/>
          </p:cNvSpPr>
          <p:nvPr>
            <p:ph type="body" idx="1"/>
          </p:nvPr>
        </p:nvSpPr>
        <p:spPr>
          <a:xfrm>
            <a:off x="381000" y="1398588"/>
            <a:ext cx="8229600" cy="4240212"/>
          </a:xfrm>
          <a:noFill/>
        </p:spPr>
        <p:txBody>
          <a:bodyPr/>
          <a:lstStyle/>
          <a:p>
            <a:r>
              <a:rPr lang="en-US" dirty="0" smtClean="0"/>
              <a:t>Transition from </a:t>
            </a:r>
            <a:r>
              <a:rPr lang="en-US" dirty="0" err="1" smtClean="0"/>
              <a:t>NHDPlus</a:t>
            </a:r>
            <a:r>
              <a:rPr lang="en-US" dirty="0" smtClean="0"/>
              <a:t> Version 1 to Version 2 is incomplete</a:t>
            </a:r>
          </a:p>
          <a:p>
            <a:r>
              <a:rPr lang="en-US" dirty="0" smtClean="0"/>
              <a:t>Several map services currently have V1, but will change to V2 soon</a:t>
            </a:r>
          </a:p>
          <a:p>
            <a:r>
              <a:rPr lang="en-US" dirty="0" smtClean="0"/>
              <a:t>Many base maps include </a:t>
            </a:r>
            <a:r>
              <a:rPr lang="en-US" dirty="0" err="1" smtClean="0"/>
              <a:t>NHDPlus</a:t>
            </a:r>
            <a:r>
              <a:rPr lang="en-US" dirty="0" smtClean="0"/>
              <a:t> at medium scales, e.g. ESRI Topographic, </a:t>
            </a:r>
            <a:r>
              <a:rPr lang="en-US" dirty="0" err="1" smtClean="0"/>
              <a:t>USGSTopo</a:t>
            </a:r>
            <a:r>
              <a:rPr lang="en-US" dirty="0" smtClean="0"/>
              <a:t>, ESRI World Hydro </a:t>
            </a:r>
            <a:r>
              <a:rPr lang="en-US" dirty="0" err="1" smtClean="0"/>
              <a:t>Basemap</a:t>
            </a:r>
            <a:endParaRPr lang="en-US" dirty="0" smtClean="0"/>
          </a:p>
          <a:p>
            <a:r>
              <a:rPr lang="en-US" dirty="0" smtClean="0"/>
              <a:t>This presentation will focus on ArcGIS Online, services also work in </a:t>
            </a:r>
            <a:r>
              <a:rPr lang="en-US" dirty="0" err="1" smtClean="0"/>
              <a:t>ArcMap</a:t>
            </a:r>
            <a:endParaRPr lang="en-US" dirty="0" smtClean="0"/>
          </a:p>
          <a:p>
            <a:endParaRPr lang="en-US"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ArcGIS Online Tips and tricks…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Looking for a particular feature? Use a filter.</a:t>
            </a:r>
          </a:p>
          <a:p>
            <a:r>
              <a:rPr lang="en-US" dirty="0" smtClean="0"/>
              <a:t>Custom searches: search options in Help:</a:t>
            </a:r>
            <a:br>
              <a:rPr lang="en-US" dirty="0" smtClean="0"/>
            </a:br>
            <a:r>
              <a:rPr lang="en-US" dirty="0"/>
              <a:t/>
            </a:r>
            <a:br>
              <a:rPr lang="en-US" dirty="0"/>
            </a:br>
            <a:r>
              <a:rPr lang="en-US" dirty="0" err="1">
                <a:solidFill>
                  <a:schemeClr val="accent2">
                    <a:lumMod val="60000"/>
                    <a:lumOff val="40000"/>
                  </a:schemeClr>
                </a:solidFill>
              </a:rPr>
              <a:t>nhdplus</a:t>
            </a:r>
            <a:r>
              <a:rPr lang="en-US" dirty="0">
                <a:solidFill>
                  <a:schemeClr val="accent2">
                    <a:lumMod val="60000"/>
                    <a:lumOff val="40000"/>
                  </a:schemeClr>
                </a:solidFill>
              </a:rPr>
              <a:t> </a:t>
            </a:r>
            <a:r>
              <a:rPr lang="en-US" dirty="0" err="1" smtClean="0">
                <a:solidFill>
                  <a:schemeClr val="accent2">
                    <a:lumMod val="60000"/>
                    <a:lumOff val="40000"/>
                  </a:schemeClr>
                </a:solidFill>
              </a:rPr>
              <a:t>owner:Federal_User_Community</a:t>
            </a:r>
            <a:r>
              <a:rPr lang="en-US" dirty="0" smtClean="0">
                <a:solidFill>
                  <a:schemeClr val="accent2">
                    <a:lumMod val="60000"/>
                    <a:lumOff val="40000"/>
                  </a:schemeClr>
                </a:solidFill>
              </a:rPr>
              <a:t/>
            </a:r>
            <a:br>
              <a:rPr lang="en-US" dirty="0" smtClean="0">
                <a:solidFill>
                  <a:schemeClr val="accent2">
                    <a:lumMod val="60000"/>
                    <a:lumOff val="40000"/>
                  </a:schemeClr>
                </a:solidFill>
              </a:rPr>
            </a:br>
            <a:endParaRPr lang="en-US" dirty="0" smtClean="0">
              <a:solidFill>
                <a:schemeClr val="accent2">
                  <a:lumMod val="60000"/>
                  <a:lumOff val="40000"/>
                </a:schemeClr>
              </a:solidFill>
            </a:endParaRPr>
          </a:p>
          <a:p>
            <a:r>
              <a:rPr lang="en-US" dirty="0" smtClean="0">
                <a:solidFill>
                  <a:schemeClr val="tx1"/>
                </a:solidFill>
              </a:rPr>
              <a:t>When you find what you’re looking for, give it stars so it will rise to the top of searches</a:t>
            </a:r>
          </a:p>
          <a:p>
            <a:r>
              <a:rPr lang="en-US" dirty="0">
                <a:solidFill>
                  <a:schemeClr val="tx1"/>
                </a:solidFill>
              </a:rPr>
              <a:t>You can add web sources to your content, making it </a:t>
            </a:r>
            <a:r>
              <a:rPr lang="en-US" dirty="0" smtClean="0">
                <a:solidFill>
                  <a:schemeClr val="tx1"/>
                </a:solidFill>
              </a:rPr>
              <a:t>a little easier </a:t>
            </a:r>
            <a:r>
              <a:rPr lang="en-US" dirty="0">
                <a:solidFill>
                  <a:schemeClr val="tx1"/>
                </a:solidFill>
              </a:rPr>
              <a:t>to </a:t>
            </a:r>
            <a:r>
              <a:rPr lang="en-US" dirty="0" smtClean="0">
                <a:solidFill>
                  <a:schemeClr val="tx1"/>
                </a:solidFill>
              </a:rPr>
              <a:t>find the next time</a:t>
            </a:r>
            <a:endParaRPr lang="en-US" dirty="0">
              <a:solidFill>
                <a:schemeClr val="tx1"/>
              </a:solidFill>
            </a:endParaRPr>
          </a:p>
          <a:p>
            <a:r>
              <a:rPr lang="en-US" dirty="0" smtClean="0">
                <a:solidFill>
                  <a:schemeClr val="tx1"/>
                </a:solidFill>
              </a:rPr>
              <a:t>Go to ideas.arcgis.com, search for “My Favorite Layers”, and vote it up</a:t>
            </a:r>
          </a:p>
          <a:p>
            <a:endParaRPr lang="en-US" dirty="0" smtClean="0">
              <a:solidFill>
                <a:schemeClr val="tx1"/>
              </a:solidFill>
            </a:endParaRPr>
          </a:p>
          <a:p>
            <a:endParaRPr lang="en-US" dirty="0">
              <a:solidFill>
                <a:schemeClr val="accent2">
                  <a:lumMod val="60000"/>
                  <a:lumOff val="40000"/>
                </a:schemeClr>
              </a:solidFill>
            </a:endParaRPr>
          </a:p>
        </p:txBody>
      </p:sp>
    </p:spTree>
    <p:extLst>
      <p:ext uri="{BB962C8B-B14F-4D97-AF65-F5344CB8AC3E}">
        <p14:creationId xmlns:p14="http://schemas.microsoft.com/office/powerpoint/2010/main" val="837483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320"/>
            <a:ext cx="11858626" cy="7915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47668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887200" cy="797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46559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887200" cy="797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41916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877675" cy="794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39656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8" y="2033588"/>
            <a:ext cx="8620125"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09544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887200" cy="797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18019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72650" cy="735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734550" cy="733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227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33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9" y="-228600"/>
            <a:ext cx="9096375"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607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pPr algn="ctr"/>
            <a:r>
              <a:rPr lang="en-US" dirty="0" smtClean="0"/>
              <a:t>More Web Map Services based on </a:t>
            </a:r>
            <a:r>
              <a:rPr lang="en-US" dirty="0" err="1" smtClean="0"/>
              <a:t>NHDPlus</a:t>
            </a:r>
            <a:r>
              <a:rPr lang="en-US" dirty="0" smtClean="0"/>
              <a:t> Version 2:</a:t>
            </a:r>
            <a:br>
              <a:rPr lang="en-US" dirty="0" smtClean="0"/>
            </a:br>
            <a:r>
              <a:rPr lang="en-US" dirty="0" smtClean="0"/>
              <a:t/>
            </a:r>
            <a:br>
              <a:rPr lang="en-US" dirty="0" smtClean="0"/>
            </a:br>
            <a:r>
              <a:rPr lang="en-US" dirty="0" smtClean="0"/>
              <a:t>COMING SOON</a:t>
            </a:r>
          </a:p>
          <a:p>
            <a:endParaRPr lang="en-US" dirty="0"/>
          </a:p>
          <a:p>
            <a:pPr lvl="1"/>
            <a:r>
              <a:rPr lang="en-US" dirty="0" smtClean="0"/>
              <a:t>Contact info:</a:t>
            </a:r>
            <a:br>
              <a:rPr lang="en-US" dirty="0" smtClean="0"/>
            </a:br>
            <a:r>
              <a:rPr lang="en-US" dirty="0" smtClean="0"/>
              <a:t>	ahrea@usgs.gov</a:t>
            </a:r>
            <a:br>
              <a:rPr lang="en-US" dirty="0" smtClean="0"/>
            </a:br>
            <a:r>
              <a:rPr lang="en-US" dirty="0"/>
              <a:t>	</a:t>
            </a:r>
            <a:r>
              <a:rPr lang="en-US" dirty="0" smtClean="0"/>
              <a:t>dewald.tommy@epa.gov </a:t>
            </a:r>
            <a:endParaRPr lang="en-US" dirty="0" smtClean="0"/>
          </a:p>
          <a:p>
            <a:pPr marL="457200" lvl="1" indent="0">
              <a:buNone/>
            </a:pPr>
            <a:r>
              <a:rPr lang="en-US" dirty="0"/>
              <a:t>	ldm@horizon-systems.com</a:t>
            </a:r>
            <a:br>
              <a:rPr lang="en-US" dirty="0"/>
            </a:br>
            <a:endParaRPr lang="en-US" dirty="0"/>
          </a:p>
        </p:txBody>
      </p:sp>
    </p:spTree>
    <p:extLst>
      <p:ext uri="{BB962C8B-B14F-4D97-AF65-F5344CB8AC3E}">
        <p14:creationId xmlns:p14="http://schemas.microsoft.com/office/powerpoint/2010/main" val="950745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ArcGIS Online (AGOL)</a:t>
            </a:r>
            <a:endParaRPr lang="en-US" dirty="0"/>
          </a:p>
        </p:txBody>
      </p:sp>
      <p:sp>
        <p:nvSpPr>
          <p:cNvPr id="3" name="Text Placeholder 2"/>
          <p:cNvSpPr>
            <a:spLocks noGrp="1"/>
          </p:cNvSpPr>
          <p:nvPr>
            <p:ph type="body" idx="1"/>
          </p:nvPr>
        </p:nvSpPr>
        <p:spPr/>
        <p:txBody>
          <a:bodyPr/>
          <a:lstStyle/>
          <a:p>
            <a:r>
              <a:rPr lang="en-US" dirty="0" smtClean="0"/>
              <a:t>Pros</a:t>
            </a:r>
            <a:endParaRPr lang="en-US" dirty="0"/>
          </a:p>
        </p:txBody>
      </p:sp>
      <p:sp>
        <p:nvSpPr>
          <p:cNvPr id="4" name="Content Placeholder 3"/>
          <p:cNvSpPr>
            <a:spLocks noGrp="1"/>
          </p:cNvSpPr>
          <p:nvPr>
            <p:ph sz="half" idx="2"/>
          </p:nvPr>
        </p:nvSpPr>
        <p:spPr/>
        <p:txBody>
          <a:bodyPr/>
          <a:lstStyle/>
          <a:p>
            <a:r>
              <a:rPr lang="en-US" u="sng" dirty="0" smtClean="0"/>
              <a:t>Very fast</a:t>
            </a:r>
            <a:r>
              <a:rPr lang="en-US" dirty="0" smtClean="0"/>
              <a:t> compared to </a:t>
            </a:r>
            <a:r>
              <a:rPr lang="en-US" dirty="0" err="1" smtClean="0"/>
              <a:t>ArcMap</a:t>
            </a:r>
            <a:endParaRPr lang="en-US" dirty="0" smtClean="0"/>
          </a:p>
          <a:p>
            <a:r>
              <a:rPr lang="en-US" dirty="0" smtClean="0"/>
              <a:t>No license required for viewing—Sharable</a:t>
            </a:r>
          </a:p>
          <a:p>
            <a:r>
              <a:rPr lang="en-US" dirty="0" smtClean="0"/>
              <a:t>Save a map and share a link—quick and easy</a:t>
            </a:r>
          </a:p>
          <a:p>
            <a:endParaRPr lang="en-US" dirty="0" smtClean="0"/>
          </a:p>
          <a:p>
            <a:endParaRPr lang="en-US" dirty="0"/>
          </a:p>
        </p:txBody>
      </p:sp>
      <p:sp>
        <p:nvSpPr>
          <p:cNvPr id="5" name="Text Placeholder 4"/>
          <p:cNvSpPr>
            <a:spLocks noGrp="1"/>
          </p:cNvSpPr>
          <p:nvPr>
            <p:ph type="body" sz="quarter" idx="3"/>
          </p:nvPr>
        </p:nvSpPr>
        <p:spPr/>
        <p:txBody>
          <a:bodyPr/>
          <a:lstStyle/>
          <a:p>
            <a:r>
              <a:rPr lang="en-US" dirty="0" smtClean="0"/>
              <a:t>Cons</a:t>
            </a:r>
            <a:endParaRPr lang="en-US" dirty="0"/>
          </a:p>
        </p:txBody>
      </p:sp>
      <p:sp>
        <p:nvSpPr>
          <p:cNvPr id="6" name="Content Placeholder 5"/>
          <p:cNvSpPr>
            <a:spLocks noGrp="1"/>
          </p:cNvSpPr>
          <p:nvPr>
            <p:ph sz="quarter" idx="4"/>
          </p:nvPr>
        </p:nvSpPr>
        <p:spPr/>
        <p:txBody>
          <a:bodyPr/>
          <a:lstStyle/>
          <a:p>
            <a:r>
              <a:rPr lang="en-US" dirty="0" smtClean="0"/>
              <a:t>Different interface for experienced GIS users</a:t>
            </a:r>
          </a:p>
          <a:p>
            <a:r>
              <a:rPr lang="en-US" dirty="0" smtClean="0"/>
              <a:t>Can be difficult to find the data you want</a:t>
            </a:r>
          </a:p>
          <a:p>
            <a:r>
              <a:rPr lang="en-US" dirty="0" smtClean="0"/>
              <a:t>Harder to bring in data you have locally</a:t>
            </a:r>
          </a:p>
          <a:p>
            <a:r>
              <a:rPr lang="en-US" dirty="0" smtClean="0"/>
              <a:t>Analysis limited, but improving</a:t>
            </a:r>
          </a:p>
          <a:p>
            <a:r>
              <a:rPr lang="en-US" dirty="0" smtClean="0"/>
              <a:t>No relates or joins</a:t>
            </a:r>
          </a:p>
          <a:p>
            <a:r>
              <a:rPr lang="en-US" dirty="0" smtClean="0"/>
              <a:t>Sometimes </a:t>
            </a:r>
            <a:r>
              <a:rPr lang="en-US" dirty="0" smtClean="0"/>
              <a:t>unstable</a:t>
            </a:r>
            <a:endParaRPr lang="en-US" dirty="0"/>
          </a:p>
        </p:txBody>
      </p:sp>
    </p:spTree>
    <p:extLst>
      <p:ext uri="{BB962C8B-B14F-4D97-AF65-F5344CB8AC3E}">
        <p14:creationId xmlns:p14="http://schemas.microsoft.com/office/powerpoint/2010/main" val="1015731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Basemaps</a:t>
            </a:r>
            <a:r>
              <a:rPr lang="en-US" dirty="0" smtClean="0"/>
              <a:t> use </a:t>
            </a:r>
            <a:r>
              <a:rPr lang="en-US" dirty="0" err="1" smtClean="0"/>
              <a:t>NHDPlus</a:t>
            </a:r>
            <a:r>
              <a:rPr lang="en-US" dirty="0" smtClean="0"/>
              <a:t>, too…</a:t>
            </a:r>
            <a:endParaRPr lang="en-US" dirty="0"/>
          </a:p>
        </p:txBody>
      </p:sp>
      <p:sp>
        <p:nvSpPr>
          <p:cNvPr id="3" name="Content Placeholder 2"/>
          <p:cNvSpPr>
            <a:spLocks noGrp="1"/>
          </p:cNvSpPr>
          <p:nvPr>
            <p:ph idx="1"/>
          </p:nvPr>
        </p:nvSpPr>
        <p:spPr/>
        <p:txBody>
          <a:bodyPr/>
          <a:lstStyle/>
          <a:p>
            <a:r>
              <a:rPr lang="en-US" dirty="0" smtClean="0"/>
              <a:t>ESRI World Topographic</a:t>
            </a:r>
          </a:p>
          <a:p>
            <a:r>
              <a:rPr lang="en-US" dirty="0" smtClean="0"/>
              <a:t>ESRI World Hydro </a:t>
            </a:r>
            <a:r>
              <a:rPr lang="en-US" dirty="0" err="1" smtClean="0"/>
              <a:t>Basemap</a:t>
            </a:r>
            <a:endParaRPr lang="en-US" dirty="0" smtClean="0"/>
          </a:p>
          <a:p>
            <a:r>
              <a:rPr lang="en-US" dirty="0" smtClean="0"/>
              <a:t>ESRI World Hydro Reference Overlay</a:t>
            </a:r>
          </a:p>
          <a:p>
            <a:r>
              <a:rPr lang="en-US" dirty="0" smtClean="0"/>
              <a:t>ESRI USA </a:t>
            </a:r>
            <a:r>
              <a:rPr lang="en-US" dirty="0" err="1" smtClean="0"/>
              <a:t>Topo</a:t>
            </a:r>
            <a:r>
              <a:rPr lang="en-US" dirty="0" smtClean="0"/>
              <a:t> Maps (actually 1:100K USGS </a:t>
            </a:r>
            <a:r>
              <a:rPr lang="en-US" dirty="0" err="1" smtClean="0"/>
              <a:t>topo</a:t>
            </a:r>
            <a:r>
              <a:rPr lang="en-US" dirty="0" smtClean="0"/>
              <a:t> maps)</a:t>
            </a:r>
          </a:p>
          <a:p>
            <a:r>
              <a:rPr lang="en-US" dirty="0" smtClean="0"/>
              <a:t>The National Map (</a:t>
            </a:r>
            <a:r>
              <a:rPr lang="en-US" dirty="0" err="1" smtClean="0"/>
              <a:t>USGSTopo</a:t>
            </a:r>
            <a:r>
              <a:rPr lang="en-US" dirty="0" smtClean="0"/>
              <a:t>)</a:t>
            </a:r>
          </a:p>
          <a:p>
            <a:pPr lvl="1"/>
            <a:r>
              <a:rPr lang="en-US" dirty="0" smtClean="0"/>
              <a:t>At medium scales (actually </a:t>
            </a:r>
            <a:r>
              <a:rPr lang="en-US" dirty="0" err="1" smtClean="0"/>
              <a:t>MedRes</a:t>
            </a:r>
            <a:r>
              <a:rPr lang="en-US" dirty="0" smtClean="0"/>
              <a:t> NHD)</a:t>
            </a:r>
          </a:p>
          <a:p>
            <a:pPr lvl="1"/>
            <a:r>
              <a:rPr lang="en-US" dirty="0" smtClean="0"/>
              <a:t>See service listing at</a:t>
            </a:r>
            <a:br>
              <a:rPr lang="en-US" dirty="0" smtClean="0"/>
            </a:br>
            <a:r>
              <a:rPr lang="en-US" b="0" i="1" u="sng" dirty="0"/>
              <a:t>http://</a:t>
            </a:r>
            <a:r>
              <a:rPr lang="en-US" b="0" i="1" u="sng" dirty="0" smtClean="0"/>
              <a:t>viewer.nationalmap.gov/example/services.html</a:t>
            </a:r>
          </a:p>
          <a:p>
            <a:endParaRPr lang="en-US" dirty="0"/>
          </a:p>
        </p:txBody>
      </p:sp>
    </p:spTree>
    <p:extLst>
      <p:ext uri="{BB962C8B-B14F-4D97-AF65-F5344CB8AC3E}">
        <p14:creationId xmlns:p14="http://schemas.microsoft.com/office/powerpoint/2010/main" val="1527414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357360" cy="769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8971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429875" cy="719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2278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429875" cy="719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8531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8" y="0"/>
            <a:ext cx="10429876" cy="7191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1666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429875" cy="719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07263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emplate for Title Slide&amp;quot;&quot;/&gt;&lt;property id=&quot;20307&quot; value=&quot;296&quot;/&gt;&lt;/object&gt;&lt;object type=&quot;3&quot; unique_id=&quot;10005&quot;&gt;&lt;property id=&quot;20148&quot; value=&quot;5&quot;/&gt;&lt;property id=&quot;20300&quot; value=&quot;Slide 2 - &amp;quot;Template for Content Slide&amp;quot;&quot;/&gt;&lt;property id=&quot;20307&quot; value=&quot;297&quot;/&gt;&lt;/object&gt;&lt;/object&gt;&lt;/object&gt;&lt;/database&gt;"/>
  <p:tag name="SECTOMILLISECCONVERTED" val="1"/>
</p:tagLst>
</file>

<file path=ppt/theme/theme1.xml><?xml version="1.0" encoding="utf-8"?>
<a:theme xmlns:a="http://schemas.openxmlformats.org/drawingml/2006/main" name="USGS_green-grey-gradient_template">
  <a:themeElements>
    <a:clrScheme name="GreenGrey">
      <a:dk1>
        <a:srgbClr val="FFFFFF"/>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7F7F7F"/>
      </a:hlink>
      <a:folHlink>
        <a:srgbClr val="CECECE"/>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sz="2800" b="1" dirty="0" err="1" smtClean="0"/>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B3903345-A8DF-47A6-9246-6CD127CBA59B}">
  <ds:schemaRefs>
    <ds:schemaRef ds:uri="ESRI.ArcGIS.Mapping.OfficeIntegration.PowerPointInfo"/>
  </ds:schemaRefs>
</ds:datastoreItem>
</file>

<file path=customXml/itemProps10.xml><?xml version="1.0" encoding="utf-8"?>
<ds:datastoreItem xmlns:ds="http://schemas.openxmlformats.org/officeDocument/2006/customXml" ds:itemID="{4CA0C94F-53F1-4FD2-A1F2-969022C118E6}">
  <ds:schemaRefs>
    <ds:schemaRef ds:uri="ESRI.ArcGIS.Mapping.OfficeIntegration.PowerPointInfo"/>
  </ds:schemaRefs>
</ds:datastoreItem>
</file>

<file path=customXml/itemProps11.xml><?xml version="1.0" encoding="utf-8"?>
<ds:datastoreItem xmlns:ds="http://schemas.openxmlformats.org/officeDocument/2006/customXml" ds:itemID="{D196F4BD-2A13-4BCB-BA9E-2AD304F1DF63}">
  <ds:schemaRefs>
    <ds:schemaRef ds:uri="ESRI.ArcGIS.Mapping.OfficeIntegration.PowerPointInfo"/>
  </ds:schemaRefs>
</ds:datastoreItem>
</file>

<file path=customXml/itemProps2.xml><?xml version="1.0" encoding="utf-8"?>
<ds:datastoreItem xmlns:ds="http://schemas.openxmlformats.org/officeDocument/2006/customXml" ds:itemID="{255896DA-9E69-4859-898C-F6382768C865}">
  <ds:schemaRefs>
    <ds:schemaRef ds:uri="ESRI.ArcGIS.Mapping.OfficeIntegration.PowerPointInfo"/>
  </ds:schemaRefs>
</ds:datastoreItem>
</file>

<file path=customXml/itemProps3.xml><?xml version="1.0" encoding="utf-8"?>
<ds:datastoreItem xmlns:ds="http://schemas.openxmlformats.org/officeDocument/2006/customXml" ds:itemID="{2C067549-6F8F-4DC9-BF43-BE016B8DFCA1}">
  <ds:schemaRefs>
    <ds:schemaRef ds:uri="ESRI.ArcGIS.Mapping.OfficeIntegration.PowerPointInfo"/>
  </ds:schemaRefs>
</ds:datastoreItem>
</file>

<file path=customXml/itemProps4.xml><?xml version="1.0" encoding="utf-8"?>
<ds:datastoreItem xmlns:ds="http://schemas.openxmlformats.org/officeDocument/2006/customXml" ds:itemID="{00A29DFF-ED48-4A7D-8FC5-B84C0B00A2A8}">
  <ds:schemaRefs>
    <ds:schemaRef ds:uri="ESRI.ArcGIS.Mapping.OfficeIntegration.PowerPointInfo"/>
  </ds:schemaRefs>
</ds:datastoreItem>
</file>

<file path=customXml/itemProps5.xml><?xml version="1.0" encoding="utf-8"?>
<ds:datastoreItem xmlns:ds="http://schemas.openxmlformats.org/officeDocument/2006/customXml" ds:itemID="{3BC9280A-696E-40FD-9F72-B2B426A1C2AA}">
  <ds:schemaRefs>
    <ds:schemaRef ds:uri="ESRI.ArcGIS.Mapping.OfficeIntegration.PowerPointInfo"/>
  </ds:schemaRefs>
</ds:datastoreItem>
</file>

<file path=customXml/itemProps6.xml><?xml version="1.0" encoding="utf-8"?>
<ds:datastoreItem xmlns:ds="http://schemas.openxmlformats.org/officeDocument/2006/customXml" ds:itemID="{8CC0592A-FA1D-46AC-9B8C-D18AA2D32443}">
  <ds:schemaRefs>
    <ds:schemaRef ds:uri="ESRI.ArcGIS.Mapping.OfficeIntegration.PowerPointInfo"/>
  </ds:schemaRefs>
</ds:datastoreItem>
</file>

<file path=customXml/itemProps7.xml><?xml version="1.0" encoding="utf-8"?>
<ds:datastoreItem xmlns:ds="http://schemas.openxmlformats.org/officeDocument/2006/customXml" ds:itemID="{61D25A23-B6A0-49B6-B1F5-2876382A8256}">
  <ds:schemaRefs>
    <ds:schemaRef ds:uri="ESRI.ArcGIS.Mapping.OfficeIntegration.PowerPointInfo"/>
  </ds:schemaRefs>
</ds:datastoreItem>
</file>

<file path=customXml/itemProps8.xml><?xml version="1.0" encoding="utf-8"?>
<ds:datastoreItem xmlns:ds="http://schemas.openxmlformats.org/officeDocument/2006/customXml" ds:itemID="{71275C2A-3FF7-4082-AD9C-70F6483E90E3}">
  <ds:schemaRefs>
    <ds:schemaRef ds:uri="ESRI.ArcGIS.Mapping.OfficeIntegration.PowerPointInfo"/>
  </ds:schemaRefs>
</ds:datastoreItem>
</file>

<file path=customXml/itemProps9.xml><?xml version="1.0" encoding="utf-8"?>
<ds:datastoreItem xmlns:ds="http://schemas.openxmlformats.org/officeDocument/2006/customXml" ds:itemID="{766CE592-2037-45AF-9217-99F1B7BA83EB}">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USGS_green-grey-gradient_template</Template>
  <TotalTime>1416</TotalTime>
  <Pages>4</Pages>
  <Words>555</Words>
  <Application>Microsoft Office PowerPoint</Application>
  <PresentationFormat>On-screen Show (4:3)</PresentationFormat>
  <Paragraphs>52</Paragraphs>
  <Slides>29</Slides>
  <Notes>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USGS_green-grey-gradient_template</vt:lpstr>
      <vt:lpstr>NHDPlus Version 2 Web Services</vt:lpstr>
      <vt:lpstr>Transition Time</vt:lpstr>
      <vt:lpstr>ArcGIS Online (AGOL)</vt:lpstr>
      <vt:lpstr>Basemaps use NHDPlus, too…</vt:lpstr>
      <vt:lpstr>PowerPoint Presentation</vt:lpstr>
      <vt:lpstr>PowerPoint Presentation</vt:lpstr>
      <vt:lpstr>PowerPoint Presentation</vt:lpstr>
      <vt:lpstr>PowerPoint Presentation</vt:lpstr>
      <vt:lpstr>PowerPoint Presentation</vt:lpstr>
      <vt:lpstr>EPA WATERS Map and Web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ArcGIS Online Tips and tricks…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vector>
  </TitlesOfParts>
  <LinksUpToDate>false</LinksUpToDate>
  <SharedDoc>false</SharedDoc>
  <HyperlinkBase>http://www.usgs.gov/visual-id/specs/slides/slide.html</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NHDPlus Version 2 Web Services</dc:title>
  <dc:subject>Presentation format with USGS Visual Identity</dc:subject>
  <dc:creator>Rea, Alan H.</dc:creator>
  <dc:description>Updated to incorporate revised Visual Identity (VID)System guidelines on fonts.  An exception to using the VID fonts is allowed for presentation materials.   The font Arial should be substituted for the VID fonts Univers Condensed Bold and Times Roman</dc:description>
  <cp:lastModifiedBy>Cindy McKay</cp:lastModifiedBy>
  <cp:revision>58</cp:revision>
  <cp:lastPrinted>1998-03-23T17:09:44Z</cp:lastPrinted>
  <dcterms:created xsi:type="dcterms:W3CDTF">2013-07-01T21:16:03Z</dcterms:created>
  <dcterms:modified xsi:type="dcterms:W3CDTF">2013-07-09T18:20:36Z</dcterms:modified>
</cp:coreProperties>
</file>