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11" r:id="rId3"/>
    <p:sldId id="401" r:id="rId4"/>
    <p:sldId id="422" r:id="rId5"/>
    <p:sldId id="423" r:id="rId6"/>
    <p:sldId id="424" r:id="rId7"/>
    <p:sldId id="425" r:id="rId8"/>
    <p:sldId id="432" r:id="rId9"/>
    <p:sldId id="426" r:id="rId10"/>
    <p:sldId id="427" r:id="rId11"/>
    <p:sldId id="413" r:id="rId12"/>
    <p:sldId id="415" r:id="rId13"/>
    <p:sldId id="402" r:id="rId14"/>
    <p:sldId id="404" r:id="rId15"/>
    <p:sldId id="394" r:id="rId16"/>
    <p:sldId id="395" r:id="rId17"/>
    <p:sldId id="370" r:id="rId18"/>
    <p:sldId id="417" r:id="rId19"/>
    <p:sldId id="385" r:id="rId20"/>
    <p:sldId id="386" r:id="rId21"/>
    <p:sldId id="388" r:id="rId22"/>
    <p:sldId id="387" r:id="rId23"/>
    <p:sldId id="389" r:id="rId24"/>
    <p:sldId id="391" r:id="rId25"/>
    <p:sldId id="392" r:id="rId26"/>
    <p:sldId id="418" r:id="rId27"/>
    <p:sldId id="393" r:id="rId28"/>
    <p:sldId id="419" r:id="rId29"/>
    <p:sldId id="428" r:id="rId30"/>
    <p:sldId id="430" r:id="rId31"/>
    <p:sldId id="431" r:id="rId32"/>
    <p:sldId id="429" r:id="rId33"/>
    <p:sldId id="420" r:id="rId34"/>
    <p:sldId id="342" r:id="rId3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777" autoAdjust="0"/>
  </p:normalViewPr>
  <p:slideViewPr>
    <p:cSldViewPr>
      <p:cViewPr varScale="1">
        <p:scale>
          <a:sx n="60" d="100"/>
          <a:sy n="60" d="100"/>
        </p:scale>
        <p:origin x="-13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3"/>
          </a:xfrm>
          <a:prstGeom prst="rect">
            <a:avLst/>
          </a:prstGeom>
        </p:spPr>
        <p:txBody>
          <a:bodyPr vert="horz" lIns="93932" tIns="46967" rIns="93932" bIns="469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3"/>
          </a:xfrm>
          <a:prstGeom prst="rect">
            <a:avLst/>
          </a:prstGeom>
        </p:spPr>
        <p:txBody>
          <a:bodyPr vert="horz" lIns="93932" tIns="46967" rIns="93932" bIns="46967" rtlCol="0"/>
          <a:lstStyle>
            <a:lvl1pPr algn="r">
              <a:defRPr sz="1200"/>
            </a:lvl1pPr>
          </a:lstStyle>
          <a:p>
            <a:fld id="{42D18BDD-B119-4685-85ED-B05394DF3B3A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7" rIns="93932" bIns="469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7" rIns="93932" bIns="469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3"/>
          </a:xfrm>
          <a:prstGeom prst="rect">
            <a:avLst/>
          </a:prstGeom>
        </p:spPr>
        <p:txBody>
          <a:bodyPr vert="horz" lIns="93932" tIns="46967" rIns="93932" bIns="469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3"/>
          </a:xfrm>
          <a:prstGeom prst="rect">
            <a:avLst/>
          </a:prstGeom>
        </p:spPr>
        <p:txBody>
          <a:bodyPr vert="horz" lIns="93932" tIns="46967" rIns="93932" bIns="46967" rtlCol="0" anchor="b"/>
          <a:lstStyle>
            <a:lvl1pPr algn="r">
              <a:defRPr sz="1200"/>
            </a:lvl1pPr>
          </a:lstStyle>
          <a:p>
            <a:fld id="{28F46B7B-5A4B-48EA-8F1D-3ADCC9DA55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8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stream network is divided into ‘linear</a:t>
            </a:r>
            <a:r>
              <a:rPr lang="en-US" baseline="0" dirty="0" smtClean="0"/>
              <a:t> </a:t>
            </a:r>
            <a:r>
              <a:rPr lang="en-US" dirty="0" smtClean="0"/>
              <a:t>reaches’.  </a:t>
            </a:r>
          </a:p>
          <a:p>
            <a:r>
              <a:rPr lang="en-US" dirty="0" smtClean="0"/>
              <a:t>Generally,</a:t>
            </a:r>
            <a:r>
              <a:rPr lang="en-US" baseline="0" dirty="0" smtClean="0"/>
              <a:t> a reach is the stretch of stream between two confluences or </a:t>
            </a:r>
          </a:p>
          <a:p>
            <a:r>
              <a:rPr lang="en-US" baseline="0" dirty="0" smtClean="0"/>
              <a:t>a headwater segment or the segment at the bottom of the network.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4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Medium resolution NHD is referred to as 1:100K</a:t>
            </a:r>
            <a:r>
              <a:rPr lang="en-US" baseline="0" dirty="0" smtClean="0"/>
              <a:t> scale.  However, if you look at a map of the entire dataset, you’ll see </a:t>
            </a:r>
            <a:r>
              <a:rPr lang="en-US" baseline="0" dirty="0" smtClean="0"/>
              <a:t>areas </a:t>
            </a:r>
            <a:r>
              <a:rPr lang="en-US" baseline="0" dirty="0" smtClean="0"/>
              <a:t>where the data is very dense.  These areas are </a:t>
            </a:r>
            <a:r>
              <a:rPr lang="en-US" baseline="0" dirty="0" smtClean="0"/>
              <a:t>frequently </a:t>
            </a:r>
            <a:r>
              <a:rPr lang="en-US" baseline="0" dirty="0" smtClean="0"/>
              <a:t>comparable to 1:24K. 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NHDPlusV1</a:t>
            </a:r>
            <a:r>
              <a:rPr lang="en-US" baseline="0" dirty="0" smtClean="0"/>
              <a:t> and V2 were built from medium </a:t>
            </a:r>
            <a:r>
              <a:rPr lang="en-US" baseline="0" dirty="0" smtClean="0"/>
              <a:t>resolution NHD</a:t>
            </a:r>
            <a:endParaRPr lang="en-US" dirty="0" smtClean="0"/>
          </a:p>
          <a:p>
            <a:r>
              <a:rPr lang="en-US" baseline="0" dirty="0" smtClean="0"/>
              <a:t>In </a:t>
            </a:r>
            <a:r>
              <a:rPr lang="en-US" baseline="0" dirty="0" smtClean="0"/>
              <a:t>addition, during the development of NHDPlusV1 and NHDPlusV2, many features were added to the stream network in medium resolution.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1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1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83F16-4766-43E3-8284-E2764EF5E580}" type="datetimeFigureOut">
              <a:rPr lang="en-US" smtClean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9360" y="4800600"/>
            <a:ext cx="54796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2/26/2014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Presented </a:t>
            </a:r>
            <a:r>
              <a:rPr lang="en-US" sz="3600" b="1" dirty="0" smtClean="0">
                <a:solidFill>
                  <a:schemeClr val="bg1"/>
                </a:solidFill>
              </a:rPr>
              <a:t>by:  Cindy McKay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Sponsored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by:  USGS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395" y="467142"/>
            <a:ext cx="77957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NHDPlus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Network Value Added Attributes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15" name="Picture 10" descr="catchments"/>
          <p:cNvPicPr>
            <a:picLocks noChangeAspect="1" noChangeArrowheads="1"/>
          </p:cNvPicPr>
          <p:nvPr/>
        </p:nvPicPr>
        <p:blipFill>
          <a:blip r:embed="rId3" cstate="print"/>
          <a:srcRect l="5833" r="16667" b="14326"/>
          <a:stretch>
            <a:fillRect/>
          </a:stretch>
        </p:blipFill>
        <p:spPr bwMode="auto">
          <a:xfrm>
            <a:off x="1828800" y="1600200"/>
            <a:ext cx="5408194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6200" y="58674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Catchment: Land </a:t>
            </a:r>
            <a:r>
              <a:rPr lang="en-US" sz="2800" b="1" noProof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Surface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that Drains to Each </a:t>
            </a:r>
            <a:r>
              <a:rPr lang="en-US" sz="2800" b="1" noProof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Stream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Segment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Link between the Landscape &amp; the Mapped Stream Network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Value Added Attributes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775750"/>
            <a:ext cx="32004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PlusFlowlineVAA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5181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EROM_MA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5400" y="57613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EROM_MM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1828800"/>
            <a:ext cx="387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Commonly called “The Network VAAs”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000" y="2438400"/>
            <a:ext cx="7772400" cy="2590800"/>
            <a:chOff x="381000" y="2438400"/>
            <a:chExt cx="7772400" cy="2590800"/>
          </a:xfrm>
        </p:grpSpPr>
        <p:sp>
          <p:nvSpPr>
            <p:cNvPr id="30" name="Rectangle 29"/>
            <p:cNvSpPr/>
            <p:nvPr/>
          </p:nvSpPr>
          <p:spPr>
            <a:xfrm>
              <a:off x="4114800" y="2438400"/>
              <a:ext cx="32004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B050"/>
                  </a:solidFill>
                </a:rPr>
                <a:t>ElevSlope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" y="3124200"/>
              <a:ext cx="38862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B050"/>
                  </a:solidFill>
                </a:rPr>
                <a:t>HeadWaterNodeArea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14800" y="3810000"/>
              <a:ext cx="40386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B050"/>
                  </a:solidFill>
                </a:rPr>
                <a:t>Catchment Attributes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52600" y="2514693"/>
              <a:ext cx="1862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Elevation &amp; Slope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24400" y="3212068"/>
              <a:ext cx="3418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Area Draining to Headwater Node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1000" y="3886200"/>
              <a:ext cx="352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Attributes Allocated to Catchments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7200" y="4495800"/>
              <a:ext cx="40386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B050"/>
                  </a:solidFill>
                </a:rPr>
                <a:t>Drainage Attributes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24400" y="4583668"/>
              <a:ext cx="2652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Total Upstream Attributes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36035" y="5193268"/>
            <a:ext cx="284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Mean Annual Flow/Velocity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93635" y="5802868"/>
            <a:ext cx="322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Mean Monthly Flows/Velocities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7200" y="1371600"/>
            <a:ext cx="8153400" cy="1143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8" grpId="0"/>
      <p:bldP spid="39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2060661"/>
            <a:ext cx="82296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1" indent="-457200" eaLnBrk="0" fontAlgn="base" hangingPunct="0">
              <a:spcBef>
                <a:spcPct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Network VAAs are an integrated set.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Network VAAs are computed in a specific order.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Each network VAA computation depends on the network VAAs computed before it.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The NHD network must pass the mandatory NHDPlus QAQC checks BEFORE Network VAAs can be computed.</a:t>
            </a:r>
            <a:endParaRPr lang="en-US" sz="2800" u="sng" dirty="0">
              <a:latin typeface="Arial" pitchFamily="34" charset="0"/>
              <a:cs typeface="Arial" pitchFamily="34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1500"/>
              </a:spcAft>
              <a:buFont typeface="+mj-lt"/>
              <a:buAutoNum type="arabicPeriod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0" y="1828800"/>
            <a:ext cx="5943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4400" b="1" dirty="0" smtClean="0"/>
              <a:t>NHDPlus Analysis VAAs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StreamOrder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3200" dirty="0" smtClean="0"/>
              <a:t>StreamCalculator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Arbolate</a:t>
            </a:r>
            <a:r>
              <a:rPr lang="en-US" sz="3200" dirty="0" smtClean="0"/>
              <a:t>Sum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ReturnDivergence</a:t>
            </a:r>
            <a:endParaRPr lang="en-US" sz="32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PathLength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1676400"/>
            <a:ext cx="7620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6300" b="1" dirty="0" smtClean="0"/>
              <a:t>NHDPlus Navigation VAAs</a:t>
            </a:r>
            <a:endParaRPr kumimoji="0" lang="en-US" sz="6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4600" dirty="0" smtClean="0"/>
              <a:t>FromNode/ToNode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Hydroseq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4600" dirty="0" smtClean="0"/>
              <a:t>LevelPathID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4600" dirty="0" smtClean="0"/>
              <a:t>TerminalPathID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4600" dirty="0" smtClean="0"/>
              <a:t>StreamLevel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4600" dirty="0" smtClean="0"/>
              <a:t>Divergence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4600" dirty="0" smtClean="0"/>
              <a:t>StartFlag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4600" dirty="0" smtClean="0"/>
              <a:t>TerminalFlag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4600" dirty="0" smtClean="0"/>
              <a:t>VPUIn/VPUOut</a:t>
            </a:r>
            <a:endParaRPr lang="en-US" sz="28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0" y="1828800"/>
            <a:ext cx="7620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3200" dirty="0" smtClean="0"/>
              <a:t>UpLevelPathID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3200" dirty="0" smtClean="0"/>
              <a:t>UpHydroSeq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3200" dirty="0" smtClean="0"/>
              <a:t>DnStreamLevel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3200" dirty="0" smtClean="0"/>
              <a:t>DnLevelPathID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3200" dirty="0" smtClean="0"/>
              <a:t>DnMinorHydroseq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lang="en-US" sz="3200" dirty="0" smtClean="0"/>
              <a:t>DnDrainCount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endParaRPr lang="en-US" sz="38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33" name="Rectangle 2"/>
          <p:cNvSpPr txBox="1">
            <a:spLocks/>
          </p:cNvSpPr>
          <p:nvPr/>
        </p:nvSpPr>
        <p:spPr>
          <a:xfrm>
            <a:off x="-1524000" y="137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node/To node</a:t>
            </a: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5853113" y="1981200"/>
            <a:ext cx="914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 flipV="1">
            <a:off x="6767513" y="1905000"/>
            <a:ext cx="990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6767513" y="31242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V="1">
            <a:off x="6767513" y="3429000"/>
            <a:ext cx="990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6767513" y="4419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 flipH="1" flipV="1">
            <a:off x="6234113" y="518160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H="1" flipV="1">
            <a:off x="6157913" y="4114800"/>
            <a:ext cx="76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 flipH="1">
            <a:off x="5243513" y="5181600"/>
            <a:ext cx="990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6" name="Line 11"/>
          <p:cNvSpPr>
            <a:spLocks noChangeShapeType="1"/>
          </p:cNvSpPr>
          <p:nvPr/>
        </p:nvSpPr>
        <p:spPr bwMode="auto">
          <a:xfrm>
            <a:off x="6767513" y="57912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7" name="Text Box 12"/>
          <p:cNvSpPr txBox="1">
            <a:spLocks noChangeArrowheads="1"/>
          </p:cNvSpPr>
          <p:nvPr/>
        </p:nvSpPr>
        <p:spPr bwMode="auto">
          <a:xfrm>
            <a:off x="5853113" y="1606550"/>
            <a:ext cx="574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FF19"/>
                </a:solidFill>
                <a:latin typeface="Tahoma" pitchFamily="34" charset="0"/>
                <a:cs typeface="+mn-cs"/>
              </a:rPr>
              <a:t>10</a:t>
            </a:r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6818313" y="5551488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FF19"/>
                </a:solidFill>
                <a:latin typeface="Tahoma" pitchFamily="34" charset="0"/>
                <a:cs typeface="+mn-cs"/>
              </a:rPr>
              <a:t>2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6400800" y="4211638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FF19"/>
                </a:solidFill>
                <a:latin typeface="Tahoma" pitchFamily="34" charset="0"/>
                <a:cs typeface="+mn-cs"/>
              </a:rPr>
              <a:t>6</a:t>
            </a: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7808913" y="1665288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FF19"/>
                </a:solidFill>
                <a:latin typeface="Tahoma" pitchFamily="34" charset="0"/>
                <a:cs typeface="+mn-cs"/>
              </a:rPr>
              <a:t>9</a:t>
            </a:r>
          </a:p>
        </p:txBody>
      </p: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6386513" y="2960688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FF19"/>
                </a:solidFill>
                <a:latin typeface="Tahoma" pitchFamily="34" charset="0"/>
                <a:cs typeface="+mn-cs"/>
              </a:rPr>
              <a:t>8</a:t>
            </a:r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7808913" y="3189288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FF19"/>
                </a:solidFill>
                <a:latin typeface="Tahoma" pitchFamily="34" charset="0"/>
                <a:cs typeface="+mn-cs"/>
              </a:rPr>
              <a:t>7</a:t>
            </a: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5827713" y="3875088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FF19"/>
                </a:solidFill>
                <a:latin typeface="Tahoma" pitchFamily="34" charset="0"/>
                <a:cs typeface="+mn-cs"/>
              </a:rPr>
              <a:t>5</a:t>
            </a: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6037263" y="5183188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FF19"/>
                </a:solidFill>
                <a:latin typeface="Tahoma" pitchFamily="34" charset="0"/>
                <a:cs typeface="+mn-cs"/>
              </a:rPr>
              <a:t>3</a:t>
            </a:r>
          </a:p>
        </p:txBody>
      </p:sp>
      <p:sp>
        <p:nvSpPr>
          <p:cNvPr id="75" name="Text Box 21"/>
          <p:cNvSpPr txBox="1">
            <a:spLocks noChangeArrowheads="1"/>
          </p:cNvSpPr>
          <p:nvPr/>
        </p:nvSpPr>
        <p:spPr bwMode="auto">
          <a:xfrm>
            <a:off x="5091113" y="5322888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FF19"/>
                </a:solidFill>
                <a:latin typeface="Tahoma" pitchFamily="34" charset="0"/>
                <a:cs typeface="+mn-cs"/>
              </a:rPr>
              <a:t>4</a:t>
            </a: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533400" y="2216150"/>
            <a:ext cx="426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 eaLnBrk="0" hangingPunct="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ahoma" pitchFamily="34" charset="0"/>
                <a:cs typeface="+mn-cs"/>
              </a:rPr>
              <a:t>Set </a:t>
            </a:r>
            <a:r>
              <a:rPr lang="en-US" sz="2800" dirty="0">
                <a:latin typeface="Tahoma" pitchFamily="34" charset="0"/>
                <a:cs typeface="+mn-cs"/>
              </a:rPr>
              <a:t>of nationally unique identifiers for the node endpoints of the flowlines.  </a:t>
            </a:r>
            <a:endParaRPr lang="en-US" sz="2800" dirty="0" smtClean="0">
              <a:latin typeface="Tahoma" pitchFamily="34" charset="0"/>
              <a:cs typeface="+mn-cs"/>
            </a:endParaRPr>
          </a:p>
          <a:p>
            <a:pPr marL="233363" indent="-233363" eaLnBrk="0" hangingPunct="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ahoma" pitchFamily="34" charset="0"/>
                <a:cs typeface="+mn-cs"/>
              </a:rPr>
              <a:t>Nodes </a:t>
            </a:r>
            <a:r>
              <a:rPr lang="en-US" sz="2800" dirty="0">
                <a:latin typeface="Tahoma" pitchFamily="34" charset="0"/>
                <a:cs typeface="+mn-cs"/>
              </a:rPr>
              <a:t>are </a:t>
            </a:r>
            <a:r>
              <a:rPr lang="en-US" sz="2800" dirty="0" smtClean="0">
                <a:latin typeface="Tahoma" pitchFamily="34" charset="0"/>
                <a:cs typeface="+mn-cs"/>
              </a:rPr>
              <a:t>conceptual.</a:t>
            </a:r>
          </a:p>
          <a:p>
            <a:pPr marL="233363" indent="-233363" eaLnBrk="0" hangingPunct="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ahoma" pitchFamily="34" charset="0"/>
                <a:cs typeface="+mn-cs"/>
              </a:rPr>
              <a:t>There </a:t>
            </a:r>
            <a:r>
              <a:rPr lang="en-US" sz="2800" dirty="0">
                <a:latin typeface="Tahoma" pitchFamily="34" charset="0"/>
                <a:cs typeface="+mn-cs"/>
              </a:rPr>
              <a:t>is no node feature class in NHD</a:t>
            </a:r>
            <a:r>
              <a:rPr lang="en-US" sz="2800" i="1" dirty="0">
                <a:latin typeface="Tahoma" pitchFamily="34" charset="0"/>
                <a:cs typeface="+mn-cs"/>
              </a:rPr>
              <a:t>Plus</a:t>
            </a:r>
            <a:r>
              <a:rPr lang="en-US" sz="2800" dirty="0" smtClean="0">
                <a:latin typeface="Tahoma" pitchFamily="34" charset="0"/>
                <a:cs typeface="+mn-cs"/>
              </a:rPr>
              <a:t>.</a:t>
            </a:r>
          </a:p>
          <a:p>
            <a:pPr marL="233363" indent="-233363" eaLnBrk="0" hangingPunct="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ahoma" pitchFamily="34" charset="0"/>
              </a:rPr>
              <a:t>Compact Numbers</a:t>
            </a:r>
            <a:endParaRPr lang="en-US" sz="2800" dirty="0">
              <a:latin typeface="Tahoma" pitchFamily="34" charset="0"/>
              <a:cs typeface="+mn-cs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6299" t="7199" r="2362"/>
          <a:stretch>
            <a:fillRect/>
          </a:stretch>
        </p:blipFill>
        <p:spPr bwMode="auto">
          <a:xfrm>
            <a:off x="1905000" y="1676400"/>
            <a:ext cx="5715000" cy="508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457200" y="1905000"/>
            <a:ext cx="35052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Strahler Stream Order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228600" y="2971800"/>
            <a:ext cx="4495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smallest permanent streams are called "first order".  Two first order streams join to form a larger, second order stream; two second order streams join to form a third order, and so on.  Smaller streams entering a higher-ordered stream do not change the order number.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Strahler 1964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5867400" y="1905000"/>
            <a:ext cx="914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6781800" y="1828800"/>
            <a:ext cx="990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781800" y="30480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6781800" y="3352800"/>
            <a:ext cx="990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6781800" y="43434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6248400" y="51054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 flipV="1">
            <a:off x="6172200" y="4038600"/>
            <a:ext cx="76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5257800" y="5105400"/>
            <a:ext cx="990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781800" y="5715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156325" y="193675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1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375525" y="231775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1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765925" y="330835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2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99325" y="376555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1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842125" y="475615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2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622925" y="521335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1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232525" y="429895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1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308725" y="5424488"/>
            <a:ext cx="331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2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918325" y="589915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3</a:t>
            </a:r>
          </a:p>
        </p:txBody>
      </p:sp>
      <p:grpSp>
        <p:nvGrpSpPr>
          <p:cNvPr id="29" name="Group 23"/>
          <p:cNvGrpSpPr>
            <a:grpSpLocks/>
          </p:cNvGrpSpPr>
          <p:nvPr/>
        </p:nvGrpSpPr>
        <p:grpSpPr bwMode="auto">
          <a:xfrm>
            <a:off x="6096000" y="1905000"/>
            <a:ext cx="1676400" cy="838200"/>
            <a:chOff x="3840" y="864"/>
            <a:chExt cx="1056" cy="528"/>
          </a:xfrm>
        </p:grpSpPr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3840" y="864"/>
              <a:ext cx="288" cy="28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400" b="1" dirty="0">
                <a:solidFill>
                  <a:schemeClr val="hlink"/>
                </a:solidFill>
              </a:endParaRPr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4608" y="1104"/>
              <a:ext cx="288" cy="28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4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6705600" y="3276600"/>
            <a:ext cx="457200" cy="457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6781800" y="4724400"/>
            <a:ext cx="457200" cy="457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7239000" y="3733800"/>
            <a:ext cx="457200" cy="457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NHDPlusV2 Network VAAs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D43AEA2-7B52-4081-A675-53AC50C553FD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 l="9013" t="2398" r="5150" b="1251"/>
          <a:stretch>
            <a:fillRect/>
          </a:stretch>
        </p:blipFill>
        <p:spPr bwMode="auto">
          <a:xfrm rot="5400000">
            <a:off x="1967484" y="318515"/>
            <a:ext cx="5029200" cy="774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744268" y="2133599"/>
            <a:ext cx="1799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StreamOrder </a:t>
            </a:r>
          </a:p>
          <a:p>
            <a:pPr algn="ctr"/>
            <a:r>
              <a:rPr lang="en-US" dirty="0" smtClean="0"/>
              <a:t>&amp; </a:t>
            </a:r>
          </a:p>
          <a:p>
            <a:pPr algn="ctr"/>
            <a:r>
              <a:rPr lang="en-US" dirty="0" smtClean="0"/>
              <a:t>StreamCalculator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6400800" y="3429000"/>
            <a:ext cx="1752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 Direction</a:t>
            </a:r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228600" y="1543050"/>
            <a:ext cx="8686800" cy="81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Interesting Side Benefit of Stream Calculator - </a:t>
            </a:r>
            <a:r>
              <a:rPr lang="en-US" sz="4000" dirty="0" smtClean="0"/>
              <a:t>Selecting SC </a:t>
            </a:r>
            <a:r>
              <a:rPr lang="en-US" sz="4000" dirty="0" smtClean="0"/>
              <a:t>&gt; </a:t>
            </a:r>
            <a:r>
              <a:rPr lang="en-US" sz="4000" dirty="0" smtClean="0"/>
              <a:t>0 from NHDFlowline yields a dendritic network.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70200" y="1470025"/>
            <a:ext cx="34036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Is Value Added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6668" y="2362200"/>
            <a:ext cx="5170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NHD</a:t>
            </a:r>
            <a:r>
              <a:rPr lang="en-US" sz="4400" b="1" dirty="0" smtClean="0">
                <a:solidFill>
                  <a:srgbClr val="FF0000"/>
                </a:solidFill>
              </a:rPr>
              <a:t>  + 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NED</a:t>
            </a:r>
            <a:r>
              <a:rPr lang="en-US" sz="4400" b="1" dirty="0" smtClean="0">
                <a:solidFill>
                  <a:srgbClr val="FF0000"/>
                </a:solidFill>
              </a:rPr>
              <a:t>  +   </a:t>
            </a:r>
            <a:r>
              <a:rPr lang="en-US" sz="4400" b="1" dirty="0" smtClean="0">
                <a:solidFill>
                  <a:srgbClr val="FFFF00"/>
                </a:solidFill>
              </a:rPr>
              <a:t>WBD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29837" y="3515142"/>
            <a:ext cx="647273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NHDPLUS 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Value Added Attributes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Value Added Spatial Layers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828800"/>
            <a:ext cx="495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StreamLevel 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800" dirty="0" smtClean="0"/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rovides the information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necessary to determine the main path upstream at each confluence.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Volume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 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Arbolate Sum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367462" y="1905000"/>
            <a:ext cx="914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7281862" y="1828800"/>
            <a:ext cx="990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281862" y="30480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7281862" y="3352800"/>
            <a:ext cx="990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7281862" y="43434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6748462" y="510540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 flipV="1">
            <a:off x="6672262" y="4038600"/>
            <a:ext cx="76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5757862" y="5105400"/>
            <a:ext cx="990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7281862" y="5715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967662" y="233680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824662" y="195580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265987" y="32829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799387" y="37401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342187" y="47307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122987" y="51879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732587" y="42735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748462" y="5419725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418387" y="58737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</a:p>
        </p:txBody>
      </p: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7281862" y="1828800"/>
            <a:ext cx="990600" cy="4648200"/>
            <a:chOff x="4272" y="1200"/>
            <a:chExt cx="624" cy="2928"/>
          </a:xfrm>
        </p:grpSpPr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V="1">
              <a:off x="4272" y="1200"/>
              <a:ext cx="624" cy="768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4272" y="1968"/>
              <a:ext cx="0" cy="816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4272" y="2784"/>
              <a:ext cx="0" cy="864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4272" y="3648"/>
              <a:ext cx="0" cy="48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4" name="Group 27"/>
          <p:cNvGrpSpPr>
            <a:grpSpLocks/>
          </p:cNvGrpSpPr>
          <p:nvPr/>
        </p:nvGrpSpPr>
        <p:grpSpPr bwMode="auto">
          <a:xfrm>
            <a:off x="6367462" y="1905000"/>
            <a:ext cx="1905000" cy="3810000"/>
            <a:chOff x="3696" y="1248"/>
            <a:chExt cx="1200" cy="2400"/>
          </a:xfrm>
        </p:grpSpPr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3696" y="1248"/>
              <a:ext cx="576" cy="72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 flipV="1">
              <a:off x="4272" y="2160"/>
              <a:ext cx="624" cy="624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 flipH="1" flipV="1">
              <a:off x="3936" y="3264"/>
              <a:ext cx="336" cy="384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 flipH="1" flipV="1">
              <a:off x="3888" y="2592"/>
              <a:ext cx="48" cy="672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Line 32"/>
          <p:cNvSpPr>
            <a:spLocks noChangeShapeType="1"/>
          </p:cNvSpPr>
          <p:nvPr/>
        </p:nvSpPr>
        <p:spPr bwMode="auto">
          <a:xfrm flipH="1">
            <a:off x="5757862" y="5105400"/>
            <a:ext cx="990600" cy="1524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27" name="Rectangle 2"/>
          <p:cNvSpPr txBox="1">
            <a:spLocks/>
          </p:cNvSpPr>
          <p:nvPr/>
        </p:nvSpPr>
        <p:spPr>
          <a:xfrm>
            <a:off x="-13716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Divergence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81000" y="2667000"/>
            <a:ext cx="4495800" cy="2438400"/>
          </a:xfrm>
          <a:prstGeom prst="rect">
            <a:avLst/>
          </a:prstGeom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flag which defines the major and minor branches of a flow split (divergence). </a:t>
            </a:r>
          </a:p>
        </p:txBody>
      </p:sp>
      <p:sp>
        <p:nvSpPr>
          <p:cNvPr id="29" name="Freeform 4"/>
          <p:cNvSpPr>
            <a:spLocks/>
          </p:cNvSpPr>
          <p:nvPr/>
        </p:nvSpPr>
        <p:spPr bwMode="auto">
          <a:xfrm>
            <a:off x="5410200" y="2247900"/>
            <a:ext cx="1168400" cy="1181100"/>
          </a:xfrm>
          <a:custGeom>
            <a:avLst/>
            <a:gdLst>
              <a:gd name="T0" fmla="*/ 0 w 736"/>
              <a:gd name="T1" fmla="*/ 2147483647 h 744"/>
              <a:gd name="T2" fmla="*/ 2147483647 w 736"/>
              <a:gd name="T3" fmla="*/ 2147483647 h 744"/>
              <a:gd name="T4" fmla="*/ 2147483647 w 736"/>
              <a:gd name="T5" fmla="*/ 2147483647 h 744"/>
              <a:gd name="T6" fmla="*/ 0 60000 65536"/>
              <a:gd name="T7" fmla="*/ 0 60000 65536"/>
              <a:gd name="T8" fmla="*/ 0 60000 65536"/>
              <a:gd name="T9" fmla="*/ 0 w 736"/>
              <a:gd name="T10" fmla="*/ 0 h 744"/>
              <a:gd name="T11" fmla="*/ 736 w 736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6" h="744">
                <a:moveTo>
                  <a:pt x="0" y="24"/>
                </a:moveTo>
                <a:cubicBezTo>
                  <a:pt x="256" y="12"/>
                  <a:pt x="512" y="0"/>
                  <a:pt x="624" y="120"/>
                </a:cubicBezTo>
                <a:cubicBezTo>
                  <a:pt x="736" y="240"/>
                  <a:pt x="664" y="640"/>
                  <a:pt x="672" y="7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 b="1" dirty="0">
              <a:solidFill>
                <a:schemeClr val="hlink"/>
              </a:solidFill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6172200" y="3429000"/>
            <a:ext cx="304800" cy="1295400"/>
          </a:xfrm>
          <a:custGeom>
            <a:avLst/>
            <a:gdLst>
              <a:gd name="T0" fmla="*/ 2147483647 w 192"/>
              <a:gd name="T1" fmla="*/ 0 h 816"/>
              <a:gd name="T2" fmla="*/ 0 w 192"/>
              <a:gd name="T3" fmla="*/ 2147483647 h 816"/>
              <a:gd name="T4" fmla="*/ 2147483647 w 192"/>
              <a:gd name="T5" fmla="*/ 2147483647 h 816"/>
              <a:gd name="T6" fmla="*/ 0 60000 65536"/>
              <a:gd name="T7" fmla="*/ 0 60000 65536"/>
              <a:gd name="T8" fmla="*/ 0 60000 65536"/>
              <a:gd name="T9" fmla="*/ 0 w 192"/>
              <a:gd name="T10" fmla="*/ 0 h 816"/>
              <a:gd name="T11" fmla="*/ 192 w 19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816">
                <a:moveTo>
                  <a:pt x="192" y="0"/>
                </a:moveTo>
                <a:cubicBezTo>
                  <a:pt x="96" y="100"/>
                  <a:pt x="0" y="200"/>
                  <a:pt x="0" y="336"/>
                </a:cubicBezTo>
                <a:cubicBezTo>
                  <a:pt x="0" y="472"/>
                  <a:pt x="96" y="644"/>
                  <a:pt x="192" y="8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 b="1" dirty="0">
              <a:solidFill>
                <a:schemeClr val="hlink"/>
              </a:solidFill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6172200" y="4724400"/>
            <a:ext cx="762000" cy="990600"/>
          </a:xfrm>
          <a:custGeom>
            <a:avLst/>
            <a:gdLst>
              <a:gd name="T0" fmla="*/ 2147483647 w 480"/>
              <a:gd name="T1" fmla="*/ 0 h 624"/>
              <a:gd name="T2" fmla="*/ 2147483647 w 480"/>
              <a:gd name="T3" fmla="*/ 2147483647 h 624"/>
              <a:gd name="T4" fmla="*/ 2147483647 w 480"/>
              <a:gd name="T5" fmla="*/ 2147483647 h 624"/>
              <a:gd name="T6" fmla="*/ 0 60000 65536"/>
              <a:gd name="T7" fmla="*/ 0 60000 65536"/>
              <a:gd name="T8" fmla="*/ 0 60000 65536"/>
              <a:gd name="T9" fmla="*/ 0 w 480"/>
              <a:gd name="T10" fmla="*/ 0 h 624"/>
              <a:gd name="T11" fmla="*/ 480 w 480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624">
                <a:moveTo>
                  <a:pt x="192" y="0"/>
                </a:moveTo>
                <a:cubicBezTo>
                  <a:pt x="96" y="116"/>
                  <a:pt x="0" y="232"/>
                  <a:pt x="48" y="336"/>
                </a:cubicBezTo>
                <a:cubicBezTo>
                  <a:pt x="96" y="440"/>
                  <a:pt x="288" y="532"/>
                  <a:pt x="480" y="624"/>
                </a:cubicBezTo>
              </a:path>
            </a:pathLst>
          </a:custGeom>
          <a:noFill/>
          <a:ln w="38100">
            <a:solidFill>
              <a:srgbClr val="00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 b="1" dirty="0">
              <a:solidFill>
                <a:srgbClr val="00CC67"/>
              </a:solidFill>
            </a:endParaRPr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6477000" y="4724400"/>
            <a:ext cx="533400" cy="990600"/>
          </a:xfrm>
          <a:custGeom>
            <a:avLst/>
            <a:gdLst>
              <a:gd name="T0" fmla="*/ 0 w 336"/>
              <a:gd name="T1" fmla="*/ 0 h 624"/>
              <a:gd name="T2" fmla="*/ 2147483647 w 336"/>
              <a:gd name="T3" fmla="*/ 2147483647 h 624"/>
              <a:gd name="T4" fmla="*/ 2147483647 w 336"/>
              <a:gd name="T5" fmla="*/ 2147483647 h 624"/>
              <a:gd name="T6" fmla="*/ 0 60000 65536"/>
              <a:gd name="T7" fmla="*/ 0 60000 65536"/>
              <a:gd name="T8" fmla="*/ 0 60000 65536"/>
              <a:gd name="T9" fmla="*/ 0 w 336"/>
              <a:gd name="T10" fmla="*/ 0 h 624"/>
              <a:gd name="T11" fmla="*/ 336 w 33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24">
                <a:moveTo>
                  <a:pt x="0" y="0"/>
                </a:moveTo>
                <a:cubicBezTo>
                  <a:pt x="120" y="68"/>
                  <a:pt x="240" y="136"/>
                  <a:pt x="288" y="240"/>
                </a:cubicBezTo>
                <a:cubicBezTo>
                  <a:pt x="336" y="344"/>
                  <a:pt x="312" y="484"/>
                  <a:pt x="288" y="624"/>
                </a:cubicBezTo>
              </a:path>
            </a:pathLst>
          </a:custGeom>
          <a:noFill/>
          <a:ln w="38100">
            <a:solidFill>
              <a:srgbClr val="FFFF1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 b="1" dirty="0">
              <a:solidFill>
                <a:srgbClr val="FFFF19"/>
              </a:solidFill>
            </a:endParaRPr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6718300" y="5715000"/>
            <a:ext cx="596900" cy="838200"/>
          </a:xfrm>
          <a:custGeom>
            <a:avLst/>
            <a:gdLst>
              <a:gd name="T0" fmla="*/ 2147483647 w 376"/>
              <a:gd name="T1" fmla="*/ 0 h 528"/>
              <a:gd name="T2" fmla="*/ 2147483647 w 376"/>
              <a:gd name="T3" fmla="*/ 2147483647 h 528"/>
              <a:gd name="T4" fmla="*/ 2147483647 w 376"/>
              <a:gd name="T5" fmla="*/ 2147483647 h 528"/>
              <a:gd name="T6" fmla="*/ 0 60000 65536"/>
              <a:gd name="T7" fmla="*/ 0 60000 65536"/>
              <a:gd name="T8" fmla="*/ 0 60000 65536"/>
              <a:gd name="T9" fmla="*/ 0 w 376"/>
              <a:gd name="T10" fmla="*/ 0 h 528"/>
              <a:gd name="T11" fmla="*/ 376 w 37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528">
                <a:moveTo>
                  <a:pt x="136" y="0"/>
                </a:moveTo>
                <a:cubicBezTo>
                  <a:pt x="68" y="172"/>
                  <a:pt x="0" y="344"/>
                  <a:pt x="40" y="432"/>
                </a:cubicBezTo>
                <a:cubicBezTo>
                  <a:pt x="80" y="520"/>
                  <a:pt x="228" y="524"/>
                  <a:pt x="376" y="52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 b="1" dirty="0">
              <a:solidFill>
                <a:schemeClr val="hlink"/>
              </a:solidFill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6477000" y="3200400"/>
            <a:ext cx="533400" cy="266700"/>
          </a:xfrm>
          <a:custGeom>
            <a:avLst/>
            <a:gdLst>
              <a:gd name="T0" fmla="*/ 0 w 336"/>
              <a:gd name="T1" fmla="*/ 2147483647 h 168"/>
              <a:gd name="T2" fmla="*/ 2147483647 w 336"/>
              <a:gd name="T3" fmla="*/ 2147483647 h 168"/>
              <a:gd name="T4" fmla="*/ 2147483647 w 336"/>
              <a:gd name="T5" fmla="*/ 0 h 168"/>
              <a:gd name="T6" fmla="*/ 0 60000 65536"/>
              <a:gd name="T7" fmla="*/ 0 60000 65536"/>
              <a:gd name="T8" fmla="*/ 0 60000 65536"/>
              <a:gd name="T9" fmla="*/ 0 w 336"/>
              <a:gd name="T10" fmla="*/ 0 h 168"/>
              <a:gd name="T11" fmla="*/ 336 w 33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68">
                <a:moveTo>
                  <a:pt x="0" y="144"/>
                </a:moveTo>
                <a:cubicBezTo>
                  <a:pt x="44" y="156"/>
                  <a:pt x="88" y="168"/>
                  <a:pt x="144" y="144"/>
                </a:cubicBezTo>
                <a:cubicBezTo>
                  <a:pt x="200" y="120"/>
                  <a:pt x="268" y="60"/>
                  <a:pt x="336" y="0"/>
                </a:cubicBezTo>
              </a:path>
            </a:pathLst>
          </a:custGeom>
          <a:noFill/>
          <a:ln w="38100">
            <a:solidFill>
              <a:srgbClr val="FFFF19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sz="2800" b="1" dirty="0">
              <a:solidFill>
                <a:srgbClr val="FFFF19"/>
              </a:solidFill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7010400" y="1981200"/>
            <a:ext cx="1003300" cy="1219200"/>
          </a:xfrm>
          <a:custGeom>
            <a:avLst/>
            <a:gdLst>
              <a:gd name="T0" fmla="*/ 0 w 632"/>
              <a:gd name="T1" fmla="*/ 2147483647 h 768"/>
              <a:gd name="T2" fmla="*/ 2147483647 w 632"/>
              <a:gd name="T3" fmla="*/ 2147483647 h 768"/>
              <a:gd name="T4" fmla="*/ 2147483647 w 632"/>
              <a:gd name="T5" fmla="*/ 0 h 768"/>
              <a:gd name="T6" fmla="*/ 0 60000 65536"/>
              <a:gd name="T7" fmla="*/ 0 60000 65536"/>
              <a:gd name="T8" fmla="*/ 0 60000 65536"/>
              <a:gd name="T9" fmla="*/ 0 w 632"/>
              <a:gd name="T10" fmla="*/ 0 h 768"/>
              <a:gd name="T11" fmla="*/ 632 w 63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768">
                <a:moveTo>
                  <a:pt x="0" y="768"/>
                </a:moveTo>
                <a:cubicBezTo>
                  <a:pt x="212" y="712"/>
                  <a:pt x="424" y="656"/>
                  <a:pt x="528" y="528"/>
                </a:cubicBezTo>
                <a:cubicBezTo>
                  <a:pt x="632" y="400"/>
                  <a:pt x="628" y="200"/>
                  <a:pt x="62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sz="2800" b="1" dirty="0">
              <a:solidFill>
                <a:schemeClr val="hlink"/>
              </a:solidFill>
            </a:endParaRPr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7010400" y="3200400"/>
            <a:ext cx="1892300" cy="2971800"/>
          </a:xfrm>
          <a:custGeom>
            <a:avLst/>
            <a:gdLst>
              <a:gd name="T0" fmla="*/ 0 w 1192"/>
              <a:gd name="T1" fmla="*/ 0 h 1872"/>
              <a:gd name="T2" fmla="*/ 2147483647 w 1192"/>
              <a:gd name="T3" fmla="*/ 2147483647 h 1872"/>
              <a:gd name="T4" fmla="*/ 2147483647 w 1192"/>
              <a:gd name="T5" fmla="*/ 2147483647 h 1872"/>
              <a:gd name="T6" fmla="*/ 0 60000 65536"/>
              <a:gd name="T7" fmla="*/ 0 60000 65536"/>
              <a:gd name="T8" fmla="*/ 0 60000 65536"/>
              <a:gd name="T9" fmla="*/ 0 w 1192"/>
              <a:gd name="T10" fmla="*/ 0 h 1872"/>
              <a:gd name="T11" fmla="*/ 1192 w 1192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1872">
                <a:moveTo>
                  <a:pt x="0" y="0"/>
                </a:moveTo>
                <a:cubicBezTo>
                  <a:pt x="412" y="396"/>
                  <a:pt x="824" y="792"/>
                  <a:pt x="1008" y="1104"/>
                </a:cubicBezTo>
                <a:cubicBezTo>
                  <a:pt x="1192" y="1416"/>
                  <a:pt x="1148" y="1644"/>
                  <a:pt x="1104" y="1872"/>
                </a:cubicBezTo>
              </a:path>
            </a:pathLst>
          </a:custGeom>
          <a:noFill/>
          <a:ln w="28575">
            <a:solidFill>
              <a:srgbClr val="00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 b="1" dirty="0">
              <a:solidFill>
                <a:srgbClr val="00CC67"/>
              </a:solidFill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985125" y="25463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Tahoma" pitchFamily="34" charset="0"/>
                <a:cs typeface="+mn-cs"/>
              </a:rPr>
              <a:t>0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8280400" y="4129088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CC67"/>
                </a:solidFill>
                <a:latin typeface="Tahoma" pitchFamily="34" charset="0"/>
                <a:cs typeface="+mn-cs"/>
              </a:rPr>
              <a:t>2</a:t>
            </a: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5867400" y="5119688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00CC67"/>
                </a:solidFill>
                <a:latin typeface="Tahoma" pitchFamily="34" charset="0"/>
                <a:cs typeface="+mn-cs"/>
              </a:rPr>
              <a:t>2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6527800" y="243840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Tahoma" pitchFamily="34" charset="0"/>
                <a:cs typeface="+mn-cs"/>
              </a:rPr>
              <a:t>0</a:t>
            </a: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6248400" y="3900488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Tahoma" pitchFamily="34" charset="0"/>
                <a:cs typeface="+mn-cs"/>
              </a:rPr>
              <a:t>0</a:t>
            </a: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6781800" y="6034088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atin typeface="Tahoma" pitchFamily="34" charset="0"/>
                <a:cs typeface="+mn-cs"/>
              </a:rPr>
              <a:t>0</a:t>
            </a: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6629400" y="3367088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19"/>
                </a:solidFill>
                <a:latin typeface="Tahoma" pitchFamily="34" charset="0"/>
                <a:cs typeface="+mn-cs"/>
              </a:rPr>
              <a:t>1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6934200" y="4967288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19"/>
                </a:solidFill>
                <a:latin typeface="Tahoma" pitchFamily="34" charset="0"/>
                <a:cs typeface="+mn-cs"/>
              </a:rPr>
              <a:t>1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34" name="Rectangle 2"/>
          <p:cNvSpPr txBox="1">
            <a:spLocks/>
          </p:cNvSpPr>
          <p:nvPr/>
        </p:nvSpPr>
        <p:spPr>
          <a:xfrm>
            <a:off x="-18288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PathLength</a:t>
            </a:r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auto">
          <a:xfrm>
            <a:off x="5867400" y="1981200"/>
            <a:ext cx="914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 flipV="1">
            <a:off x="6781800" y="1905000"/>
            <a:ext cx="990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6781800" y="31242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V="1">
            <a:off x="6781800" y="3429000"/>
            <a:ext cx="990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6781800" y="44196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H="1" flipV="1">
            <a:off x="6248400" y="5181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 flipH="1" flipV="1">
            <a:off x="6172200" y="4114800"/>
            <a:ext cx="76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 flipH="1">
            <a:off x="5257800" y="5181600"/>
            <a:ext cx="990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>
            <a:off x="6781800" y="5791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6156325" y="2012950"/>
            <a:ext cx="97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4/</a:t>
            </a: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10.5</a:t>
            </a: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7375525" y="2393950"/>
            <a:ext cx="97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5/</a:t>
            </a: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10.5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5662613" y="3384550"/>
            <a:ext cx="1052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3.5/</a:t>
            </a: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7.0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299325" y="3841750"/>
            <a:ext cx="105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4.5/</a:t>
            </a: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7.0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6842125" y="4832350"/>
            <a:ext cx="105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5.1/</a:t>
            </a: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1.9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029200" y="5348288"/>
            <a:ext cx="1052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2.2/</a:t>
            </a: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3.9</a:t>
            </a: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5105400" y="4375150"/>
            <a:ext cx="105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2.5/</a:t>
            </a: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3.9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5867400" y="5562600"/>
            <a:ext cx="83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2/</a:t>
            </a: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1.9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6918325" y="5975350"/>
            <a:ext cx="105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1.9/</a:t>
            </a:r>
            <a:r>
              <a:rPr lang="en-US" b="1" dirty="0">
                <a:solidFill>
                  <a:srgbClr val="FF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0.0</a:t>
            </a:r>
          </a:p>
        </p:txBody>
      </p:sp>
      <p:sp>
        <p:nvSpPr>
          <p:cNvPr id="58" name="Rectangle 21"/>
          <p:cNvSpPr txBox="1">
            <a:spLocks noChangeArrowheads="1"/>
          </p:cNvSpPr>
          <p:nvPr/>
        </p:nvSpPr>
        <p:spPr>
          <a:xfrm>
            <a:off x="0" y="2514600"/>
            <a:ext cx="5105400" cy="2667000"/>
          </a:xfrm>
          <a:prstGeom prst="rect">
            <a:avLst/>
          </a:prstGeom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distance from the downstream end of a flowline to the network terminus</a:t>
            </a:r>
          </a:p>
        </p:txBody>
      </p:sp>
      <p:sp>
        <p:nvSpPr>
          <p:cNvPr id="59" name="Oval 22"/>
          <p:cNvSpPr>
            <a:spLocks noChangeArrowheads="1"/>
          </p:cNvSpPr>
          <p:nvPr/>
        </p:nvSpPr>
        <p:spPr bwMode="auto">
          <a:xfrm>
            <a:off x="7315200" y="5981700"/>
            <a:ext cx="685800" cy="4191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4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Oval 23"/>
          <p:cNvSpPr>
            <a:spLocks noChangeArrowheads="1"/>
          </p:cNvSpPr>
          <p:nvPr/>
        </p:nvSpPr>
        <p:spPr bwMode="auto">
          <a:xfrm>
            <a:off x="7667625" y="2371725"/>
            <a:ext cx="685800" cy="4191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4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Oval 24"/>
          <p:cNvSpPr>
            <a:spLocks noChangeArrowheads="1"/>
          </p:cNvSpPr>
          <p:nvPr/>
        </p:nvSpPr>
        <p:spPr bwMode="auto">
          <a:xfrm>
            <a:off x="6477000" y="1990725"/>
            <a:ext cx="685800" cy="4191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4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22" name="Rectangle 2"/>
          <p:cNvSpPr txBox="1">
            <a:spLocks/>
          </p:cNvSpPr>
          <p:nvPr/>
        </p:nvSpPr>
        <p:spPr>
          <a:xfrm>
            <a:off x="-6858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Hydrologic Sequence Number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(HydroSeq)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57200" y="2590800"/>
            <a:ext cx="5791200" cy="4724400"/>
          </a:xfrm>
          <a:prstGeom prst="rect">
            <a:avLst/>
          </a:prstGeom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nationally unique sequence number that places each stream flowline in hydrologic </a:t>
            </a:r>
            <a:r>
              <a:rPr lang="en-US" sz="2400" dirty="0" smtClean="0"/>
              <a:t>order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en-US" sz="1100" dirty="0" smtClean="0"/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Compact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numbering system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100" dirty="0" smtClean="0"/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any flowline, all upstream flowlines have higher hydrologic sequence numbers and all downstream flowlines have lower hydrologic sequence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Ascending = downstream to up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Descending = upstream to down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6604000" y="1981200"/>
            <a:ext cx="914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7518400" y="1905000"/>
            <a:ext cx="990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7518400" y="31242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flipV="1">
            <a:off x="7518400" y="3429000"/>
            <a:ext cx="990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7518400" y="4419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H="1" flipV="1">
            <a:off x="6985000" y="518160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flipH="1" flipV="1">
            <a:off x="6908800" y="4114800"/>
            <a:ext cx="76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H="1">
            <a:off x="5994400" y="5181600"/>
            <a:ext cx="990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>
            <a:off x="7518400" y="57912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8204200" y="248920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19"/>
                </a:solidFill>
                <a:latin typeface="Tahoma" pitchFamily="34" charset="0"/>
                <a:cs typeface="+mn-cs"/>
              </a:rPr>
              <a:t>9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061200" y="210820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19"/>
                </a:solidFill>
                <a:latin typeface="Tahoma" pitchFamily="34" charset="0"/>
                <a:cs typeface="+mn-cs"/>
              </a:rPr>
              <a:t>8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7502525" y="33591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19"/>
                </a:solidFill>
                <a:latin typeface="Tahoma" pitchFamily="34" charset="0"/>
                <a:cs typeface="+mn-cs"/>
              </a:rPr>
              <a:t>7</a:t>
            </a: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8035925" y="38163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19"/>
                </a:solidFill>
                <a:latin typeface="Tahoma" pitchFamily="34" charset="0"/>
                <a:cs typeface="+mn-cs"/>
              </a:rPr>
              <a:t>6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7578725" y="48069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19"/>
                </a:solidFill>
                <a:latin typeface="Tahoma" pitchFamily="34" charset="0"/>
                <a:cs typeface="+mn-cs"/>
              </a:rPr>
              <a:t>5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6359525" y="52641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19"/>
                </a:solidFill>
                <a:latin typeface="Tahoma" pitchFamily="34" charset="0"/>
                <a:cs typeface="+mn-cs"/>
              </a:rPr>
              <a:t>4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6969125" y="43497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19"/>
                </a:solidFill>
                <a:latin typeface="Tahoma" pitchFamily="34" charset="0"/>
                <a:cs typeface="+mn-cs"/>
              </a:rPr>
              <a:t>3</a:t>
            </a: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7045325" y="5475288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19"/>
                </a:solidFill>
                <a:latin typeface="Tahoma" pitchFamily="34" charset="0"/>
                <a:cs typeface="+mn-cs"/>
              </a:rPr>
              <a:t>2</a:t>
            </a: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7654925" y="5949950"/>
            <a:ext cx="414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FFFF19"/>
                </a:solidFill>
                <a:latin typeface="Tahoma" pitchFamily="34" charset="0"/>
                <a:cs typeface="+mn-cs"/>
              </a:rPr>
              <a:t>1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 l="12542" r="8136"/>
          <a:stretch>
            <a:fillRect/>
          </a:stretch>
        </p:blipFill>
        <p:spPr bwMode="auto">
          <a:xfrm rot="5400000">
            <a:off x="2519809" y="919612"/>
            <a:ext cx="4267202" cy="639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-457200" y="18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Hydrologic Sequence Number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(HydroSeq)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409" y="2201882"/>
            <a:ext cx="998991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4448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4413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4412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4411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4376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4375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4374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4338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3" name="Oval 2"/>
          <p:cNvSpPr/>
          <p:nvPr/>
        </p:nvSpPr>
        <p:spPr>
          <a:xfrm>
            <a:off x="1752600" y="4935141"/>
            <a:ext cx="228600" cy="246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3733800" y="5029200"/>
            <a:ext cx="228600" cy="246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4038600"/>
            <a:ext cx="228600" cy="246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4267200" y="3276600"/>
            <a:ext cx="228600" cy="246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6172200" y="2057400"/>
            <a:ext cx="228600" cy="246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5638800" y="4858941"/>
            <a:ext cx="228600" cy="246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</a:p>
        </p:txBody>
      </p:sp>
      <p:sp>
        <p:nvSpPr>
          <p:cNvPr id="15" name="Oval 14"/>
          <p:cNvSpPr/>
          <p:nvPr/>
        </p:nvSpPr>
        <p:spPr>
          <a:xfrm>
            <a:off x="5791200" y="3944541"/>
            <a:ext cx="228600" cy="246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7010400" y="5257800"/>
            <a:ext cx="228600" cy="246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-1219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 Path Identifier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2590800"/>
            <a:ext cx="4953000" cy="2514600"/>
          </a:xfrm>
          <a:prstGeom prst="rect">
            <a:avLst/>
          </a:prstGeom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hydrologic sequence number of the most downstream flowline on the same level path. 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882900" y="1599684"/>
            <a:ext cx="5956300" cy="5105916"/>
            <a:chOff x="1624" y="829"/>
            <a:chExt cx="3848" cy="3299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3696" y="1248"/>
              <a:ext cx="576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4272" y="1200"/>
              <a:ext cx="624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4272" y="1968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4272" y="2160"/>
              <a:ext cx="62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4272" y="278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3936" y="3264"/>
              <a:ext cx="33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 flipV="1">
              <a:off x="3888" y="2592"/>
              <a:ext cx="4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3312" y="3264"/>
              <a:ext cx="62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4272" y="364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534" y="1519"/>
              <a:ext cx="24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dirty="0">
                  <a:solidFill>
                    <a:srgbClr val="FFFF19"/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894" y="1223"/>
              <a:ext cx="24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dirty="0">
                  <a:solidFill>
                    <a:srgbClr val="FFFF19"/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4239" y="2048"/>
              <a:ext cx="24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dirty="0">
                  <a:solidFill>
                    <a:srgbClr val="FFFF19"/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4583" y="2411"/>
              <a:ext cx="24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dirty="0">
                  <a:solidFill>
                    <a:srgbClr val="FFFF19"/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4239" y="2971"/>
              <a:ext cx="24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dirty="0">
                  <a:solidFill>
                    <a:srgbClr val="FFFF19"/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3454" y="2999"/>
              <a:ext cx="24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dirty="0">
                  <a:solidFill>
                    <a:srgbClr val="FFFF19"/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663" y="2683"/>
              <a:ext cx="24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dirty="0">
                  <a:solidFill>
                    <a:srgbClr val="FFFF19"/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3887" y="3396"/>
              <a:ext cx="247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dirty="0">
                  <a:solidFill>
                    <a:srgbClr val="FFFF19"/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239" y="3691"/>
              <a:ext cx="249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dirty="0">
                  <a:solidFill>
                    <a:srgbClr val="FFFF19"/>
                  </a:solidFill>
                  <a:latin typeface="+mn-lt"/>
                  <a:cs typeface="+mn-cs"/>
                </a:rPr>
                <a:t>1</a:t>
              </a:r>
            </a:p>
          </p:txBody>
        </p: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1624" y="3801"/>
              <a:ext cx="2600" cy="261"/>
              <a:chOff x="1624" y="3801"/>
              <a:chExt cx="2600" cy="261"/>
            </a:xfrm>
          </p:grpSpPr>
          <p:sp>
            <p:nvSpPr>
              <p:cNvPr id="37" name="Text Box 23"/>
              <p:cNvSpPr txBox="1">
                <a:spLocks noChangeArrowheads="1"/>
              </p:cNvSpPr>
              <p:nvPr/>
            </p:nvSpPr>
            <p:spPr bwMode="auto">
              <a:xfrm>
                <a:off x="1624" y="3801"/>
                <a:ext cx="2445" cy="261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/>
                  <a:t>Hydrologic Sequence Number = 55</a:t>
                </a:r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>
                <a:off x="4032" y="3936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3504" y="829"/>
              <a:ext cx="1968" cy="3299"/>
              <a:chOff x="3504" y="829"/>
              <a:chExt cx="1968" cy="3299"/>
            </a:xfrm>
          </p:grpSpPr>
          <p:grpSp>
            <p:nvGrpSpPr>
              <p:cNvPr id="30" name="Group 26"/>
              <p:cNvGrpSpPr>
                <a:grpSpLocks/>
              </p:cNvGrpSpPr>
              <p:nvPr/>
            </p:nvGrpSpPr>
            <p:grpSpPr bwMode="auto">
              <a:xfrm>
                <a:off x="4272" y="1200"/>
                <a:ext cx="624" cy="2928"/>
                <a:chOff x="4272" y="1200"/>
                <a:chExt cx="624" cy="2928"/>
              </a:xfrm>
            </p:grpSpPr>
            <p:sp>
              <p:nvSpPr>
                <p:cNvPr id="3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272" y="1200"/>
                  <a:ext cx="624" cy="768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Line 28"/>
                <p:cNvSpPr>
                  <a:spLocks noChangeShapeType="1"/>
                </p:cNvSpPr>
                <p:nvPr/>
              </p:nvSpPr>
              <p:spPr bwMode="auto">
                <a:xfrm>
                  <a:off x="4272" y="1968"/>
                  <a:ext cx="0" cy="816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Line 29"/>
                <p:cNvSpPr>
                  <a:spLocks noChangeShapeType="1"/>
                </p:cNvSpPr>
                <p:nvPr/>
              </p:nvSpPr>
              <p:spPr bwMode="auto">
                <a:xfrm>
                  <a:off x="4272" y="2784"/>
                  <a:ext cx="0" cy="864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Line 30"/>
                <p:cNvSpPr>
                  <a:spLocks noChangeShapeType="1"/>
                </p:cNvSpPr>
                <p:nvPr/>
              </p:nvSpPr>
              <p:spPr bwMode="auto">
                <a:xfrm>
                  <a:off x="4272" y="3648"/>
                  <a:ext cx="0" cy="480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3504" y="829"/>
                <a:ext cx="1362" cy="262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/>
                  <a:t>Level Path ID = 55</a:t>
                </a:r>
              </a:p>
            </p:txBody>
          </p:sp>
          <p:sp>
            <p:nvSpPr>
              <p:cNvPr id="32" name="AutoShape 32"/>
              <p:cNvSpPr>
                <a:spLocks noChangeArrowheads="1"/>
              </p:cNvSpPr>
              <p:nvPr/>
            </p:nvSpPr>
            <p:spPr bwMode="auto">
              <a:xfrm>
                <a:off x="4848" y="864"/>
                <a:ext cx="624" cy="912"/>
              </a:xfrm>
              <a:prstGeom prst="curvedLeftArrow">
                <a:avLst>
                  <a:gd name="adj1" fmla="val 29231"/>
                  <a:gd name="adj2" fmla="val 58462"/>
                  <a:gd name="adj3" fmla="val 33333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4400" b="1" dirty="0">
                  <a:solidFill>
                    <a:schemeClr val="hlink"/>
                  </a:solidFill>
                </a:endParaRPr>
              </a:p>
            </p:txBody>
          </p:sp>
        </p:grp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 l="39306" t="23196" r="17500" b="9278"/>
          <a:stretch>
            <a:fillRect/>
          </a:stretch>
        </p:blipFill>
        <p:spPr bwMode="auto">
          <a:xfrm>
            <a:off x="2566951" y="1676400"/>
            <a:ext cx="4062449" cy="38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2819400" y="5638800"/>
            <a:ext cx="3438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Susquehanna River</a:t>
            </a:r>
          </a:p>
          <a:p>
            <a:pPr algn="ctr"/>
            <a:r>
              <a:rPr lang="en-US" sz="3200" b="1" dirty="0" smtClean="0"/>
              <a:t>Main Stem</a:t>
            </a:r>
            <a:endParaRPr lang="en-US" sz="3200" b="1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538912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F235D13-D963-41DD-8320-373E2EEB81DF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0" name="Rectangle 2"/>
          <p:cNvSpPr txBox="1">
            <a:spLocks/>
          </p:cNvSpPr>
          <p:nvPr/>
        </p:nvSpPr>
        <p:spPr>
          <a:xfrm>
            <a:off x="-14478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Terminal Identifier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381000" y="2925762"/>
            <a:ext cx="4953000" cy="2514600"/>
          </a:xfrm>
          <a:prstGeom prst="rect">
            <a:avLst/>
          </a:prstGeom>
          <a:effectLst>
            <a:outerShdw dist="127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hydrologic sequence identifier for the terminal flowline to which a flowline ultimately flows. 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5867400" y="2163762"/>
            <a:ext cx="914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V="1">
            <a:off x="6781800" y="2087562"/>
            <a:ext cx="990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6781800" y="3306762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6781800" y="3611562"/>
            <a:ext cx="990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6781800" y="4602162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 flipV="1">
            <a:off x="6248400" y="5364162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 flipH="1" flipV="1">
            <a:off x="6172200" y="4297362"/>
            <a:ext cx="76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5257800" y="5364162"/>
            <a:ext cx="990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>
            <a:off x="6781800" y="5973762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1" name="Group 13"/>
          <p:cNvGrpSpPr>
            <a:grpSpLocks/>
          </p:cNvGrpSpPr>
          <p:nvPr/>
        </p:nvGrpSpPr>
        <p:grpSpPr bwMode="auto">
          <a:xfrm>
            <a:off x="528638" y="6019800"/>
            <a:ext cx="6176962" cy="523875"/>
            <a:chOff x="333" y="3677"/>
            <a:chExt cx="3891" cy="330"/>
          </a:xfrm>
        </p:grpSpPr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333" y="3677"/>
              <a:ext cx="3651" cy="33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/>
                <a:t>Hydrologic Sequence Number = 55</a:t>
              </a:r>
            </a:p>
          </p:txBody>
        </p:sp>
        <p:sp>
          <p:nvSpPr>
            <p:cNvPr id="53" name="Line 15"/>
            <p:cNvSpPr>
              <a:spLocks noChangeShapeType="1"/>
            </p:cNvSpPr>
            <p:nvPr/>
          </p:nvSpPr>
          <p:spPr bwMode="auto">
            <a:xfrm>
              <a:off x="4032" y="3869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4" name="Group 16"/>
          <p:cNvGrpSpPr>
            <a:grpSpLocks/>
          </p:cNvGrpSpPr>
          <p:nvPr/>
        </p:nvGrpSpPr>
        <p:grpSpPr bwMode="auto">
          <a:xfrm>
            <a:off x="5257800" y="1533525"/>
            <a:ext cx="3195638" cy="5202238"/>
            <a:chOff x="3312" y="851"/>
            <a:chExt cx="2013" cy="3277"/>
          </a:xfrm>
        </p:grpSpPr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3312" y="1200"/>
              <a:ext cx="1584" cy="2928"/>
              <a:chOff x="3648" y="1200"/>
              <a:chExt cx="1584" cy="2928"/>
            </a:xfrm>
          </p:grpSpPr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>
                <a:off x="4032" y="1248"/>
                <a:ext cx="576" cy="72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/>
            </p:nvSpPr>
            <p:spPr bwMode="auto">
              <a:xfrm flipV="1">
                <a:off x="4608" y="1200"/>
                <a:ext cx="624" cy="768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Line 20"/>
              <p:cNvSpPr>
                <a:spLocks noChangeShapeType="1"/>
              </p:cNvSpPr>
              <p:nvPr/>
            </p:nvSpPr>
            <p:spPr bwMode="auto">
              <a:xfrm>
                <a:off x="4608" y="1968"/>
                <a:ext cx="0" cy="816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Line 21"/>
              <p:cNvSpPr>
                <a:spLocks noChangeShapeType="1"/>
              </p:cNvSpPr>
              <p:nvPr/>
            </p:nvSpPr>
            <p:spPr bwMode="auto">
              <a:xfrm flipV="1">
                <a:off x="4608" y="2160"/>
                <a:ext cx="624" cy="624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/>
            </p:nvSpPr>
            <p:spPr bwMode="auto">
              <a:xfrm>
                <a:off x="4608" y="2784"/>
                <a:ext cx="0" cy="864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 flipH="1" flipV="1">
                <a:off x="4272" y="3264"/>
                <a:ext cx="336" cy="384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/>
            </p:nvSpPr>
            <p:spPr bwMode="auto">
              <a:xfrm flipH="1" flipV="1">
                <a:off x="4224" y="2592"/>
                <a:ext cx="48" cy="67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 flipH="1">
                <a:off x="3648" y="3264"/>
                <a:ext cx="624" cy="96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auto">
              <a:xfrm>
                <a:off x="4608" y="3648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3552" y="851"/>
              <a:ext cx="1773" cy="33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/>
                <a:t>Terminal ID = 55</a:t>
              </a: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0625" t="23711" r="9375" b="10309"/>
          <a:stretch>
            <a:fillRect/>
          </a:stretch>
        </p:blipFill>
        <p:spPr bwMode="auto">
          <a:xfrm>
            <a:off x="1924050" y="2819400"/>
            <a:ext cx="4857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86415" y="1676400"/>
            <a:ext cx="3438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Susquehanna River</a:t>
            </a:r>
          </a:p>
          <a:p>
            <a:pPr algn="ctr"/>
            <a:r>
              <a:rPr lang="en-US" sz="3200" b="1" dirty="0" smtClean="0"/>
              <a:t>Drainage Basin</a:t>
            </a:r>
            <a:endParaRPr lang="en-US" sz="32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598" y="1676400"/>
            <a:ext cx="7829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Navigate Upstream along all paths for 20 km.</a:t>
            </a:r>
            <a:endParaRPr lang="en-US" sz="32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565400"/>
            <a:ext cx="90297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6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Build/Refresh Process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3124200"/>
            <a:ext cx="2438400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Phase 1 - Vector Processing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7696200" y="4648200"/>
            <a:ext cx="1371600" cy="2057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Extended</a:t>
            </a:r>
          </a:p>
          <a:p>
            <a:pPr algn="ctr"/>
            <a:r>
              <a:rPr lang="en-US" b="1" dirty="0" smtClean="0"/>
              <a:t>Attributes</a:t>
            </a:r>
          </a:p>
          <a:p>
            <a:pPr algn="ctr"/>
            <a:r>
              <a:rPr lang="en-US" b="1" dirty="0" smtClean="0"/>
              <a:t>Including</a:t>
            </a:r>
          </a:p>
          <a:p>
            <a:pPr algn="ctr"/>
            <a:r>
              <a:rPr lang="en-US" b="1" dirty="0" smtClean="0"/>
              <a:t>Stream Flow Estimates</a:t>
            </a:r>
            <a:endParaRPr lang="en-US" b="1" dirty="0"/>
          </a:p>
        </p:txBody>
      </p:sp>
      <p:sp>
        <p:nvSpPr>
          <p:cNvPr id="14" name="Can 13"/>
          <p:cNvSpPr/>
          <p:nvPr/>
        </p:nvSpPr>
        <p:spPr>
          <a:xfrm>
            <a:off x="2133600" y="4699000"/>
            <a:ext cx="1524000" cy="1930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Network VAAs</a:t>
            </a:r>
          </a:p>
          <a:p>
            <a:pPr algn="ctr"/>
            <a:r>
              <a:rPr lang="en-US" b="1" dirty="0"/>
              <a:t>&amp;</a:t>
            </a:r>
            <a:endParaRPr lang="en-US" b="1" dirty="0" smtClean="0"/>
          </a:p>
          <a:p>
            <a:pPr algn="ctr"/>
            <a:r>
              <a:rPr lang="en-US" b="1" dirty="0" smtClean="0"/>
              <a:t>Burn Components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124200" y="3124200"/>
            <a:ext cx="2438400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Phase 2 - Raster Processing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19800" y="2819400"/>
            <a:ext cx="2438400" cy="1676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Phase 3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Catchment &amp; Drainage Area Attribution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516" y="1449050"/>
            <a:ext cx="47852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Snapshots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NHD</a:t>
            </a:r>
            <a:r>
              <a:rPr lang="en-US" sz="4400" b="1" dirty="0" smtClean="0">
                <a:solidFill>
                  <a:srgbClr val="FF0000"/>
                </a:solidFill>
              </a:rPr>
              <a:t> +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WBD  </a:t>
            </a:r>
            <a:r>
              <a:rPr lang="en-US" sz="4400" b="1" dirty="0" smtClean="0">
                <a:solidFill>
                  <a:srgbClr val="FF0000"/>
                </a:solidFill>
              </a:rPr>
              <a:t>+  </a:t>
            </a:r>
            <a:r>
              <a:rPr lang="en-US" sz="4400" b="1" dirty="0" smtClean="0">
                <a:solidFill>
                  <a:srgbClr val="FFFF00"/>
                </a:solidFill>
              </a:rPr>
              <a:t>NED</a:t>
            </a:r>
          </a:p>
        </p:txBody>
      </p:sp>
      <p:sp>
        <p:nvSpPr>
          <p:cNvPr id="29" name="Can 28"/>
          <p:cNvSpPr/>
          <p:nvPr/>
        </p:nvSpPr>
        <p:spPr>
          <a:xfrm>
            <a:off x="5105400" y="4724400"/>
            <a:ext cx="1447800" cy="1930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Catchments </a:t>
            </a:r>
          </a:p>
          <a:p>
            <a:pPr algn="ctr"/>
            <a:r>
              <a:rPr lang="en-US" b="1" dirty="0"/>
              <a:t>&amp;</a:t>
            </a:r>
            <a:endParaRPr lang="en-US" b="1" dirty="0" smtClean="0"/>
          </a:p>
          <a:p>
            <a:pPr algn="ctr"/>
            <a:r>
              <a:rPr lang="en-US" b="1" dirty="0" smtClean="0"/>
              <a:t>Raster Components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85800" y="2819400"/>
            <a:ext cx="381000" cy="457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828800" y="2819400"/>
            <a:ext cx="381000" cy="457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43400" y="2819400"/>
            <a:ext cx="0" cy="457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0" idx="2"/>
            <a:endCxn id="14" idx="2"/>
          </p:cNvCxnSpPr>
          <p:nvPr/>
        </p:nvCxnSpPr>
        <p:spPr>
          <a:xfrm rot="16200000" flipH="1">
            <a:off x="1206500" y="4737100"/>
            <a:ext cx="1168400" cy="685800"/>
          </a:xfrm>
          <a:prstGeom prst="curvedConnector2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4" idx="4"/>
            <a:endCxn id="25" idx="2"/>
          </p:cNvCxnSpPr>
          <p:nvPr/>
        </p:nvCxnSpPr>
        <p:spPr>
          <a:xfrm flipV="1">
            <a:off x="3657600" y="4495800"/>
            <a:ext cx="685800" cy="1168400"/>
          </a:xfrm>
          <a:prstGeom prst="curvedConnector2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25" idx="2"/>
            <a:endCxn id="29" idx="2"/>
          </p:cNvCxnSpPr>
          <p:nvPr/>
        </p:nvCxnSpPr>
        <p:spPr>
          <a:xfrm rot="16200000" flipH="1">
            <a:off x="4127500" y="4711700"/>
            <a:ext cx="1193800" cy="762000"/>
          </a:xfrm>
          <a:prstGeom prst="curvedConnector2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29" idx="4"/>
            <a:endCxn id="26" idx="2"/>
          </p:cNvCxnSpPr>
          <p:nvPr/>
        </p:nvCxnSpPr>
        <p:spPr>
          <a:xfrm flipV="1">
            <a:off x="6553200" y="4495800"/>
            <a:ext cx="685800" cy="1193800"/>
          </a:xfrm>
          <a:prstGeom prst="curvedConnector2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6" idx="2"/>
            <a:endCxn id="12" idx="2"/>
          </p:cNvCxnSpPr>
          <p:nvPr/>
        </p:nvCxnSpPr>
        <p:spPr>
          <a:xfrm rot="16200000" flipH="1">
            <a:off x="6877050" y="4857750"/>
            <a:ext cx="1181100" cy="457200"/>
          </a:xfrm>
          <a:prstGeom prst="curvedConnector2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6553200" cy="481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2667000"/>
            <a:ext cx="38652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Find all the tributaries to </a:t>
            </a:r>
          </a:p>
          <a:p>
            <a:r>
              <a:rPr lang="en-US" sz="2800" dirty="0" smtClean="0"/>
              <a:t>the Tennessee River </a:t>
            </a:r>
          </a:p>
          <a:p>
            <a:r>
              <a:rPr lang="en-US" sz="2800" dirty="0" smtClean="0"/>
              <a:t>within 100 km upstream </a:t>
            </a:r>
          </a:p>
          <a:p>
            <a:r>
              <a:rPr lang="en-US" sz="2800" dirty="0" smtClean="0"/>
              <a:t>of the confluence with </a:t>
            </a:r>
          </a:p>
          <a:p>
            <a:r>
              <a:rPr lang="en-US" sz="2800" dirty="0" smtClean="0"/>
              <a:t>Spring Creek.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55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35275"/>
            <a:ext cx="879497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00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42 tributaries to the Tennessee River within 100 km upstream of the confluence with Spring Creek.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68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327" y="1676400"/>
            <a:ext cx="849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Navigate Upstream until Total Drainage Area &lt; 50 sqkm</a:t>
            </a:r>
            <a:endParaRPr lang="en-US" sz="28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Network VAAs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253890"/>
            <a:ext cx="5746750" cy="452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NHDPlusV2 Value Added Attributes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1775750"/>
            <a:ext cx="32004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PlusFlowlineVAA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5181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EROM_MA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57613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EROM_MM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438400"/>
            <a:ext cx="3200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ElevSlope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124200"/>
            <a:ext cx="3886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HeadWaterNodeArea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3810000"/>
            <a:ext cx="40386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Catchment Attributes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828800"/>
            <a:ext cx="387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Commonly called “The Network VAAs”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2514693"/>
            <a:ext cx="186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Elevation &amp; Slope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3212068"/>
            <a:ext cx="341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Area Draining to Headwater Node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886200"/>
            <a:ext cx="352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Attributes Allocated to Catchments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4495800"/>
            <a:ext cx="40386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Drainage Attributes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4583668"/>
            <a:ext cx="265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Total Upstream Attributes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6035" y="5193268"/>
            <a:ext cx="284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Mean Annual Flow/Velocity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3635" y="5802868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Mean Monthly Flow/Velocity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7200" y="1371600"/>
            <a:ext cx="8153400" cy="1143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Value Added Attributes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428762"/>
            <a:ext cx="442185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Questions?</a:t>
            </a:r>
          </a:p>
          <a:p>
            <a:pPr algn="ctr"/>
            <a:endParaRPr lang="en-US" sz="4000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84938" y="373559"/>
            <a:ext cx="70820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3333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/>
              <a:t>National Hydrography Dataset</a:t>
            </a:r>
            <a:endParaRPr lang="en-US" sz="4400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8229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98463" indent="-3984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The “National </a:t>
            </a:r>
            <a:r>
              <a:rPr lang="en-US" sz="2800" b="1" dirty="0" smtClean="0">
                <a:latin typeface="Times New Roman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ramework” Dataset for Hydrography </a:t>
            </a:r>
            <a:endParaRPr lang="en-US" sz="2800" b="1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98463" indent="-3984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Origins 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in the </a:t>
            </a:r>
            <a:r>
              <a:rPr lang="en-US" sz="2800" b="1" dirty="0">
                <a:latin typeface="Times New Roman" pitchFamily="18" charset="0"/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artography of the USGS Quad Maps</a:t>
            </a:r>
          </a:p>
          <a:p>
            <a:pPr marL="398463" indent="-3984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</a:rPr>
              <a:t>Stream Network (“blue lines”) &amp; Waterbodies</a:t>
            </a:r>
            <a:endParaRPr lang="en-US" sz="2800" b="1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98463" indent="-3984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</a:rPr>
              <a:t>Stable (nearly permanent) Reachcode Identifiers on  Stream </a:t>
            </a:r>
            <a:r>
              <a:rPr lang="en-US" sz="2800" b="1" dirty="0">
                <a:latin typeface="Times New Roman" pitchFamily="18" charset="0"/>
              </a:rPr>
              <a:t>N</a:t>
            </a:r>
            <a:r>
              <a:rPr lang="en-US" sz="2800" b="1" dirty="0" smtClean="0">
                <a:latin typeface="Times New Roman" pitchFamily="18" charset="0"/>
              </a:rPr>
              <a:t>etwork and </a:t>
            </a:r>
            <a:r>
              <a:rPr lang="en-US" sz="2800" b="1" dirty="0">
                <a:latin typeface="Times New Roman" pitchFamily="18" charset="0"/>
              </a:rPr>
              <a:t>W</a:t>
            </a:r>
            <a:r>
              <a:rPr lang="en-US" sz="2800" b="1" dirty="0" smtClean="0">
                <a:latin typeface="Times New Roman" pitchFamily="18" charset="0"/>
              </a:rPr>
              <a:t>aterbody </a:t>
            </a:r>
            <a:r>
              <a:rPr lang="en-US" sz="2800" b="1" dirty="0">
                <a:latin typeface="Times New Roman" pitchFamily="18" charset="0"/>
              </a:rPr>
              <a:t>F</a:t>
            </a:r>
            <a:r>
              <a:rPr lang="en-US" sz="2800" b="1" dirty="0" smtClean="0">
                <a:latin typeface="Times New Roman" pitchFamily="18" charset="0"/>
              </a:rPr>
              <a:t>eatures</a:t>
            </a:r>
            <a:endParaRPr lang="en-US" sz="2800" b="1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98463" indent="-3984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Flow 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Relationships &amp; Ordered Geometry </a:t>
            </a:r>
          </a:p>
          <a:p>
            <a:pPr algn="l">
              <a:buFont typeface="Wingdings" pitchFamily="2" charset="2"/>
              <a:buNone/>
            </a:pPr>
            <a:endParaRPr lang="en-US" sz="2800" b="1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8458200" cy="1143000"/>
          </a:xfrm>
        </p:spPr>
        <p:txBody>
          <a:bodyPr/>
          <a:lstStyle/>
          <a:p>
            <a:r>
              <a:rPr lang="en-US" sz="3600" dirty="0"/>
              <a:t>Addressing </a:t>
            </a:r>
            <a:r>
              <a:rPr lang="en-US" sz="3600" dirty="0" smtClean="0"/>
              <a:t>Linear </a:t>
            </a:r>
            <a:r>
              <a:rPr lang="en-US" sz="3600" dirty="0"/>
              <a:t>Reaches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14800" y="2514600"/>
            <a:ext cx="502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800" dirty="0">
                <a:effectLst/>
                <a:latin typeface="Times New Roman" pitchFamily="18" charset="0"/>
              </a:rPr>
              <a:t>  </a:t>
            </a:r>
            <a:r>
              <a:rPr lang="en-US" sz="2800" b="1" dirty="0">
                <a:effectLst/>
                <a:latin typeface="Times New Roman" pitchFamily="18" charset="0"/>
              </a:rPr>
              <a:t> Each linear reach is one</a:t>
            </a:r>
          </a:p>
          <a:p>
            <a:pPr algn="l">
              <a:buClr>
                <a:srgbClr val="FFCC66"/>
              </a:buClr>
              <a:buFont typeface="Wingdings" pitchFamily="2" charset="2"/>
              <a:buNone/>
            </a:pPr>
            <a:r>
              <a:rPr lang="en-US" sz="2800" b="1" dirty="0">
                <a:effectLst/>
                <a:latin typeface="Times New Roman" pitchFamily="18" charset="0"/>
              </a:rPr>
              <a:t>	addressable unit</a:t>
            </a:r>
            <a:r>
              <a:rPr lang="en-US" sz="3200" b="1" dirty="0">
                <a:effectLst/>
                <a:latin typeface="Times New Roman" pitchFamily="18" charset="0"/>
              </a:rPr>
              <a:t> - </a:t>
            </a:r>
            <a:r>
              <a:rPr lang="en-US" sz="2000" b="1" dirty="0">
                <a:effectLst/>
                <a:latin typeface="Times New Roman" pitchFamily="18" charset="0"/>
              </a:rPr>
              <a:t>a ‘street</a:t>
            </a:r>
            <a:r>
              <a:rPr lang="en-US" sz="2000" b="1" dirty="0" smtClean="0">
                <a:effectLst/>
                <a:latin typeface="Times New Roman" pitchFamily="18" charset="0"/>
              </a:rPr>
              <a:t>’ 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14800" y="5029200"/>
            <a:ext cx="50292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effectLst/>
                <a:latin typeface="Times New Roman" pitchFamily="18" charset="0"/>
              </a:rPr>
              <a:t>  Addresses are proportional</a:t>
            </a:r>
          </a:p>
          <a:p>
            <a:pPr algn="l">
              <a:buClr>
                <a:srgbClr val="FFCC66"/>
              </a:buCl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               ‘street’ numbers 0-100 </a:t>
            </a:r>
          </a:p>
          <a:p>
            <a:pPr algn="l">
              <a:buClr>
                <a:srgbClr val="FFCC66"/>
              </a:buCl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 from bottom to top</a:t>
            </a:r>
          </a:p>
        </p:txBody>
      </p:sp>
      <p:pic>
        <p:nvPicPr>
          <p:cNvPr id="8" name="Picture 5" descr="E:\xtemp\a1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7975"/>
            <a:ext cx="37338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14800" y="3505200"/>
            <a:ext cx="50292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800" dirty="0">
                <a:effectLst/>
                <a:latin typeface="Times New Roman" pitchFamily="18" charset="0"/>
              </a:rPr>
              <a:t>  </a:t>
            </a:r>
            <a:r>
              <a:rPr lang="en-US" sz="2800" b="1" dirty="0">
                <a:effectLst/>
                <a:latin typeface="Times New Roman" pitchFamily="18" charset="0"/>
              </a:rPr>
              <a:t> </a:t>
            </a:r>
            <a:r>
              <a:rPr lang="en-US" sz="2800" b="1" dirty="0" smtClean="0">
                <a:effectLst/>
                <a:latin typeface="Times New Roman" pitchFamily="18" charset="0"/>
              </a:rPr>
              <a:t>Each </a:t>
            </a:r>
            <a:r>
              <a:rPr lang="en-US" sz="2800" b="1" dirty="0" smtClean="0">
                <a:latin typeface="Times New Roman" pitchFamily="18" charset="0"/>
              </a:rPr>
              <a:t>reach is assigned a</a:t>
            </a:r>
          </a:p>
          <a:p>
            <a:pPr lvl="1"/>
            <a:r>
              <a:rPr lang="en-US" sz="2800" b="1" dirty="0" smtClean="0">
                <a:latin typeface="Times New Roman" pitchFamily="18" charset="0"/>
              </a:rPr>
              <a:t> 	unique Reachcode </a:t>
            </a:r>
            <a:r>
              <a:rPr lang="en-US" sz="3200" b="1" dirty="0" smtClean="0">
                <a:effectLst/>
                <a:latin typeface="Times New Roman" pitchFamily="18" charset="0"/>
              </a:rPr>
              <a:t>– </a:t>
            </a:r>
          </a:p>
          <a:p>
            <a:pPr lvl="1"/>
            <a:r>
              <a:rPr lang="en-US" sz="3200" b="1" dirty="0">
                <a:latin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</a:rPr>
              <a:t>the</a:t>
            </a:r>
            <a:r>
              <a:rPr lang="en-US" sz="2000" b="1" dirty="0" smtClean="0">
                <a:effectLst/>
                <a:latin typeface="Times New Roman" pitchFamily="18" charset="0"/>
              </a:rPr>
              <a:t> </a:t>
            </a:r>
            <a:r>
              <a:rPr lang="en-US" sz="2000" b="1" dirty="0">
                <a:effectLst/>
                <a:latin typeface="Times New Roman" pitchFamily="18" charset="0"/>
              </a:rPr>
              <a:t>‘</a:t>
            </a:r>
            <a:r>
              <a:rPr lang="en-US" sz="2000" b="1" dirty="0" smtClean="0">
                <a:effectLst/>
                <a:latin typeface="Times New Roman" pitchFamily="18" charset="0"/>
              </a:rPr>
              <a:t>street name’ 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84938" y="373559"/>
            <a:ext cx="70820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3333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/>
              <a:t>National Hydrography Dataset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1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005382"/>
            <a:ext cx="8106706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 smtClean="0"/>
              <a:t>Reaches are designed to be permanent/stable.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11" descr="E:\NHDMigrate-testing\05100204\test9-100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67075"/>
            <a:ext cx="32766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176713" y="3267075"/>
            <a:ext cx="4281487" cy="3057525"/>
            <a:chOff x="2631" y="1392"/>
            <a:chExt cx="2697" cy="1926"/>
          </a:xfrm>
        </p:grpSpPr>
        <p:pic>
          <p:nvPicPr>
            <p:cNvPr id="8" name="Picture 12" descr="E:\NHDMigrate-testing\05100204\test9-24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392"/>
              <a:ext cx="2064" cy="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2631" y="2256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/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84938" y="373559"/>
            <a:ext cx="70820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3333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/>
              <a:t>National Hydrography Dataset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57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83363" y="373559"/>
            <a:ext cx="42851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3333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/>
              <a:t>NHDPlusV2 - NHD</a:t>
            </a:r>
            <a:endParaRPr lang="en-US" sz="4400" dirty="0"/>
          </a:p>
        </p:txBody>
      </p:sp>
      <p:pic>
        <p:nvPicPr>
          <p:cNvPr id="5" name="Picture 4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03598" y="76200"/>
            <a:ext cx="70820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3333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/>
              <a:t>National Hydrography Dataset</a:t>
            </a:r>
          </a:p>
          <a:p>
            <a:pPr algn="ctr">
              <a:defRPr/>
            </a:pPr>
            <a:r>
              <a:rPr lang="en-US" sz="3600" dirty="0" smtClean="0"/>
              <a:t>Comes in Two Sizes</a:t>
            </a:r>
            <a:endParaRPr lang="en-US" sz="3600" dirty="0"/>
          </a:p>
        </p:txBody>
      </p:sp>
      <p:grpSp>
        <p:nvGrpSpPr>
          <p:cNvPr id="7" name="Group 1167"/>
          <p:cNvGrpSpPr>
            <a:grpSpLocks/>
          </p:cNvGrpSpPr>
          <p:nvPr/>
        </p:nvGrpSpPr>
        <p:grpSpPr bwMode="auto">
          <a:xfrm>
            <a:off x="495300" y="2057400"/>
            <a:ext cx="8115300" cy="4524377"/>
            <a:chOff x="312" y="1440"/>
            <a:chExt cx="5112" cy="2850"/>
          </a:xfrm>
        </p:grpSpPr>
        <p:pic>
          <p:nvPicPr>
            <p:cNvPr id="8" name="Picture 1158" descr="E:\NHDMigrate-testing\05100204\test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0"/>
              <a:ext cx="2322" cy="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59" descr="E:\NHDMigrate-testing\05100204\test2.w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1440"/>
              <a:ext cx="2322" cy="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163"/>
            <p:cNvSpPr txBox="1">
              <a:spLocks noChangeArrowheads="1"/>
            </p:cNvSpPr>
            <p:nvPr/>
          </p:nvSpPr>
          <p:spPr bwMode="auto">
            <a:xfrm>
              <a:off x="312" y="3456"/>
              <a:ext cx="2448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en-US" sz="2400" b="1" dirty="0" smtClean="0"/>
                <a:t>Medium Resolution</a:t>
              </a:r>
            </a:p>
            <a:p>
              <a:pPr algn="ctr"/>
              <a:r>
                <a:rPr lang="en-US" sz="2400" b="1" dirty="0" smtClean="0"/>
                <a:t>1:100K and better</a:t>
              </a:r>
            </a:p>
            <a:p>
              <a:pPr algn="ctr"/>
              <a:r>
                <a:rPr lang="en-US" sz="3200" b="1" dirty="0" smtClean="0"/>
                <a:t>NHDPlusV1 and V2</a:t>
              </a:r>
              <a:endParaRPr lang="en-US" sz="3200" b="1" dirty="0"/>
            </a:p>
          </p:txBody>
        </p:sp>
        <p:sp>
          <p:nvSpPr>
            <p:cNvPr id="11" name="Text Box 1164"/>
            <p:cNvSpPr txBox="1">
              <a:spLocks noChangeArrowheads="1"/>
            </p:cNvSpPr>
            <p:nvPr/>
          </p:nvSpPr>
          <p:spPr bwMode="auto">
            <a:xfrm>
              <a:off x="3321" y="3456"/>
              <a:ext cx="1872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2400" b="1" dirty="0" smtClean="0"/>
                <a:t>High Resolution</a:t>
              </a:r>
            </a:p>
            <a:p>
              <a:pPr algn="ctr"/>
              <a:r>
                <a:rPr lang="en-US" sz="2400" b="1" dirty="0" smtClean="0"/>
                <a:t>1:63K (AK), 1:24K or better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161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83363" y="373559"/>
            <a:ext cx="42851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3333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/>
              <a:t>NHDPlusV2 - NHD</a:t>
            </a:r>
            <a:endParaRPr lang="en-US" sz="4400" dirty="0"/>
          </a:p>
        </p:txBody>
      </p:sp>
      <p:pic>
        <p:nvPicPr>
          <p:cNvPr id="5" name="Picture 4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99193" y="525959"/>
            <a:ext cx="38908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3333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smtClean="0"/>
              <a:t>NHDPlus &amp; NHD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7630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98463" indent="-3984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</a:rPr>
              <a:t>NHDPlusV1 – Medium Resolution NHD</a:t>
            </a:r>
          </a:p>
          <a:p>
            <a:pPr marL="398463" indent="-3984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NHDPlusV2 – Medium Resolution NHD</a:t>
            </a:r>
          </a:p>
          <a:p>
            <a:pPr marL="398463" indent="-3984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</a:rPr>
              <a:t>Areas of NHDPlus built from High Res NHD</a:t>
            </a:r>
          </a:p>
          <a:p>
            <a:pPr lvl="2"/>
            <a:r>
              <a:rPr lang="en-US" sz="2400" dirty="0" smtClean="0"/>
              <a:t>Texas (Vector processing only)</a:t>
            </a:r>
            <a:endParaRPr lang="en-US" sz="2400" dirty="0"/>
          </a:p>
          <a:p>
            <a:pPr lvl="2"/>
            <a:r>
              <a:rPr lang="en-US" sz="2400" dirty="0" smtClean="0"/>
              <a:t>Vermont</a:t>
            </a:r>
            <a:r>
              <a:rPr lang="en-US" sz="2400" dirty="0"/>
              <a:t> </a:t>
            </a:r>
            <a:r>
              <a:rPr lang="en-US" sz="2400" dirty="0" smtClean="0"/>
              <a:t>(Vector processing only</a:t>
            </a:r>
            <a:r>
              <a:rPr lang="en-US" sz="2400" dirty="0"/>
              <a:t>)</a:t>
            </a:r>
          </a:p>
          <a:p>
            <a:pPr lvl="2"/>
            <a:r>
              <a:rPr lang="en-US" sz="2400" dirty="0" smtClean="0"/>
              <a:t>1015 </a:t>
            </a:r>
            <a:r>
              <a:rPr lang="en-US" sz="2400" dirty="0"/>
              <a:t>– headwaters of Niobrara </a:t>
            </a:r>
            <a:r>
              <a:rPr lang="en-US" sz="2400" dirty="0" smtClean="0"/>
              <a:t>R. (Vector processing only</a:t>
            </a:r>
            <a:r>
              <a:rPr lang="en-US" sz="2400" dirty="0"/>
              <a:t>)</a:t>
            </a:r>
          </a:p>
          <a:p>
            <a:pPr lvl="2"/>
            <a:r>
              <a:rPr lang="en-US" sz="2400" dirty="0" smtClean="0"/>
              <a:t>070101 </a:t>
            </a:r>
            <a:r>
              <a:rPr lang="en-US" sz="2400" dirty="0"/>
              <a:t>– headwaters of Mississippi </a:t>
            </a:r>
            <a:r>
              <a:rPr lang="en-US" sz="2400" dirty="0" smtClean="0"/>
              <a:t>River (full NHDPlus)</a:t>
            </a:r>
            <a:endParaRPr lang="en-US" sz="2400" dirty="0"/>
          </a:p>
          <a:p>
            <a:pPr lvl="2"/>
            <a:r>
              <a:rPr lang="en-US" sz="2400" dirty="0" smtClean="0"/>
              <a:t>7 </a:t>
            </a:r>
            <a:r>
              <a:rPr lang="en-US" sz="2400" dirty="0"/>
              <a:t>subbasins (HUC8s) in New York </a:t>
            </a:r>
            <a:r>
              <a:rPr lang="en-US" sz="2400" dirty="0" smtClean="0"/>
              <a:t>State (full NHDPlus)</a:t>
            </a:r>
            <a:endParaRPr lang="en-US" sz="2400" dirty="0"/>
          </a:p>
          <a:p>
            <a:pPr lvl="2"/>
            <a:r>
              <a:rPr lang="en-US" sz="2400" dirty="0"/>
              <a:t>Maine plus drainage from </a:t>
            </a:r>
            <a:r>
              <a:rPr lang="en-US" sz="2400" dirty="0" smtClean="0"/>
              <a:t>Canada/NH (full NHDPlus)</a:t>
            </a:r>
            <a:endParaRPr lang="en-US" sz="2400" b="1" dirty="0" smtClean="0">
              <a:latin typeface="Times New Roman" pitchFamily="18" charset="0"/>
            </a:endParaRPr>
          </a:p>
          <a:p>
            <a:pPr marL="398463" indent="-398463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</a:rPr>
              <a:t>NHDPlus Network VAAs – coming for High Res NHD</a:t>
            </a:r>
          </a:p>
          <a:p>
            <a:pPr marL="855663" lvl="1" indent="-398463">
              <a:spcBef>
                <a:spcPct val="50000"/>
              </a:spcBef>
              <a:buFont typeface="Wingdings" pitchFamily="2" charset="2"/>
              <a:buChar char="Ø"/>
            </a:pPr>
            <a:endParaRPr lang="en-US" sz="2800" b="1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algn="l">
              <a:buFont typeface="Wingdings" pitchFamily="2" charset="2"/>
              <a:buNone/>
            </a:pPr>
            <a:endParaRPr lang="en-US" sz="2800" b="1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Integration of NHD, WBD, and NED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3dview"/>
          <p:cNvPicPr>
            <a:picLocks noChangeAspect="1" noChangeArrowheads="1"/>
          </p:cNvPicPr>
          <p:nvPr/>
        </p:nvPicPr>
        <p:blipFill>
          <a:blip r:embed="rId3" cstate="print"/>
          <a:srcRect l="1257" t="3510" r="4402"/>
          <a:stretch>
            <a:fillRect/>
          </a:stretch>
        </p:blipFill>
        <p:spPr bwMode="auto">
          <a:xfrm>
            <a:off x="1644650" y="2286000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752600" y="3276600"/>
            <a:ext cx="838200" cy="7533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92850" y="2286000"/>
            <a:ext cx="1066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638800" y="2667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54175" y="22860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368550" y="25908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105400" y="3124200"/>
            <a:ext cx="233045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81800" y="1905000"/>
            <a:ext cx="23619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NHD Streams 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Waterbodies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“burned”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Into Elevation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-138311" y="1594167"/>
            <a:ext cx="2646878" cy="235414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WBD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Boundaries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walled”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Into Elevation</a:t>
            </a:r>
          </a:p>
        </p:txBody>
      </p:sp>
    </p:spTree>
    <p:extLst>
      <p:ext uri="{BB962C8B-B14F-4D97-AF65-F5344CB8AC3E}">
        <p14:creationId xmlns:p14="http://schemas.microsoft.com/office/powerpoint/2010/main" val="38553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8149</TotalTime>
  <Words>1029</Words>
  <Application>Microsoft Office PowerPoint</Application>
  <PresentationFormat>On-screen Show (4:3)</PresentationFormat>
  <Paragraphs>337</Paragraphs>
  <Slides>34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NHDPlus Is Value Added</vt:lpstr>
      <vt:lpstr>NHDPlusV2 Build/Refresh Process</vt:lpstr>
      <vt:lpstr>PowerPoint Presentation</vt:lpstr>
      <vt:lpstr>Addressing Linear Reaches</vt:lpstr>
      <vt:lpstr>PowerPoint Presentation</vt:lpstr>
      <vt:lpstr>PowerPoint Presentation</vt:lpstr>
      <vt:lpstr>PowerPoint Presentation</vt:lpstr>
      <vt:lpstr>NHDPlus Concepts: Integration of NHD, WBD, and NED</vt:lpstr>
      <vt:lpstr>NHDPlus Concepts:  Link between the Landscape &amp; the Mapped Stream Network</vt:lpstr>
      <vt:lpstr>NHDPlusV2 Value Added Attributes</vt:lpstr>
      <vt:lpstr>NHDPlusV2 Network VAAs</vt:lpstr>
      <vt:lpstr>NHDPlusV2 Network VAAs</vt:lpstr>
      <vt:lpstr>NHDPlusV2 Network VAAs</vt:lpstr>
      <vt:lpstr>NHDPlusV2 Network VAAs</vt:lpstr>
      <vt:lpstr>NHDPlusV2 Network VAAs</vt:lpstr>
      <vt:lpstr>PowerPoint Presentation</vt:lpstr>
      <vt:lpstr>NHDPlusV2 Network VAAs</vt:lpstr>
      <vt:lpstr>NHDPlusV2 Network VAAs</vt:lpstr>
      <vt:lpstr>NHDPlusV2 Network VAAs</vt:lpstr>
      <vt:lpstr>NHDPlusV2 Network VAAs</vt:lpstr>
      <vt:lpstr>NHDPlusV2 Network VAAs</vt:lpstr>
      <vt:lpstr>NHDPlusV2 Network VAAs</vt:lpstr>
      <vt:lpstr>NHDPlusV2 Network VAAs</vt:lpstr>
      <vt:lpstr>NHDPlusV2 Network VAAs</vt:lpstr>
      <vt:lpstr>NHDPlusV2 Network VAAs</vt:lpstr>
      <vt:lpstr>NHDPlusV2 Network VAAs</vt:lpstr>
      <vt:lpstr>NHDPlusV2 Network VAAs</vt:lpstr>
      <vt:lpstr>NHDPlusV2 Network VAAs</vt:lpstr>
      <vt:lpstr>NHDPlusV2 Network VAAs</vt:lpstr>
      <vt:lpstr>NHDPlusV2 Network VAAs</vt:lpstr>
      <vt:lpstr>NHDPlusV2 Network VAAs</vt:lpstr>
      <vt:lpstr>NHDPlusV2 Value Added Attributes</vt:lpstr>
      <vt:lpstr>NHDPlus Value Added Attributes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McKay</dc:creator>
  <cp:lastModifiedBy>Cindy McKay</cp:lastModifiedBy>
  <cp:revision>450</cp:revision>
  <dcterms:created xsi:type="dcterms:W3CDTF">2010-07-07T19:48:14Z</dcterms:created>
  <dcterms:modified xsi:type="dcterms:W3CDTF">2014-02-27T20:19:19Z</dcterms:modified>
</cp:coreProperties>
</file>