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719" r:id="rId2"/>
    <p:sldId id="733" r:id="rId3"/>
    <p:sldId id="718" r:id="rId4"/>
    <p:sldId id="730" r:id="rId5"/>
    <p:sldId id="731" r:id="rId6"/>
    <p:sldId id="538" r:id="rId7"/>
    <p:sldId id="732" r:id="rId8"/>
    <p:sldId id="552" r:id="rId9"/>
    <p:sldId id="553" r:id="rId10"/>
    <p:sldId id="541" r:id="rId11"/>
    <p:sldId id="554" r:id="rId12"/>
    <p:sldId id="621" r:id="rId13"/>
    <p:sldId id="426" r:id="rId14"/>
    <p:sldId id="487" r:id="rId15"/>
    <p:sldId id="559" r:id="rId16"/>
    <p:sldId id="558" r:id="rId17"/>
    <p:sldId id="656" r:id="rId18"/>
    <p:sldId id="710" r:id="rId19"/>
    <p:sldId id="711" r:id="rId20"/>
    <p:sldId id="699" r:id="rId21"/>
    <p:sldId id="700" r:id="rId22"/>
    <p:sldId id="703" r:id="rId23"/>
    <p:sldId id="704" r:id="rId24"/>
    <p:sldId id="646" r:id="rId25"/>
    <p:sldId id="708" r:id="rId26"/>
    <p:sldId id="622" r:id="rId27"/>
  </p:sldIdLst>
  <p:sldSz cx="9144000" cy="6858000" type="letter"/>
  <p:notesSz cx="9271000" cy="6985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C2B08"/>
    <a:srgbClr val="4D4D4D"/>
    <a:srgbClr val="333333"/>
    <a:srgbClr val="FFFF66"/>
    <a:srgbClr val="FFFF19"/>
    <a:srgbClr val="FFFFBE"/>
    <a:srgbClr val="E13E22"/>
    <a:srgbClr val="008C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39" autoAdjust="0"/>
    <p:restoredTop sz="77542" autoAdjust="0"/>
  </p:normalViewPr>
  <p:slideViewPr>
    <p:cSldViewPr>
      <p:cViewPr>
        <p:scale>
          <a:sx n="90" d="100"/>
          <a:sy n="90" d="100"/>
        </p:scale>
        <p:origin x="-46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150" y="-24"/>
      </p:cViewPr>
      <p:guideLst>
        <p:guide orient="horz" pos="2200"/>
        <p:guide pos="29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A0987-D45D-48B7-85DD-4B3F5D1D62B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874C92C3-8924-4AF6-AC5D-EBCBFB2274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NHDPlus</a:t>
          </a:r>
        </a:p>
      </dgm:t>
    </dgm:pt>
    <dgm:pt modelId="{6D05F1A0-D184-4F0E-9ABF-D6363ECFD54E}" type="parTrans" cxnId="{1956D79F-C9B1-4C10-90A9-CA40D33F001E}">
      <dgm:prSet/>
      <dgm:spPr/>
      <dgm:t>
        <a:bodyPr/>
        <a:lstStyle/>
        <a:p>
          <a:endParaRPr lang="en-US"/>
        </a:p>
      </dgm:t>
    </dgm:pt>
    <dgm:pt modelId="{6CA74FDC-79FB-4119-B519-29BED73D9D12}" type="sibTrans" cxnId="{1956D79F-C9B1-4C10-90A9-CA40D33F001E}">
      <dgm:prSet/>
      <dgm:spPr/>
      <dgm:t>
        <a:bodyPr/>
        <a:lstStyle/>
        <a:p>
          <a:endParaRPr lang="en-US"/>
        </a:p>
      </dgm:t>
    </dgm:pt>
    <dgm:pt modelId="{4406FA33-006A-4ADC-9C32-9FF0852BAA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19"/>
              </a:solidFill>
              <a:effectLst/>
              <a:latin typeface="Arial" charset="0"/>
              <a:cs typeface="Arial" charset="0"/>
            </a:rPr>
            <a:t>Improved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19"/>
              </a:solidFill>
              <a:effectLst/>
              <a:latin typeface="Arial" charset="0"/>
              <a:cs typeface="Arial" charset="0"/>
            </a:rPr>
            <a:t>SPARROW Models</a:t>
          </a:r>
        </a:p>
      </dgm:t>
    </dgm:pt>
    <dgm:pt modelId="{E0989F0F-1029-443B-B206-8CF59C641D3E}" type="parTrans" cxnId="{B52AAE0E-2EEA-4434-85D6-549BA190523D}">
      <dgm:prSet/>
      <dgm:spPr/>
      <dgm:t>
        <a:bodyPr/>
        <a:lstStyle/>
        <a:p>
          <a:endParaRPr lang="en-US"/>
        </a:p>
      </dgm:t>
    </dgm:pt>
    <dgm:pt modelId="{A4007FA8-B80C-40C1-95F5-563C14E2F3D5}" type="sibTrans" cxnId="{B52AAE0E-2EEA-4434-85D6-549BA190523D}">
      <dgm:prSet/>
      <dgm:spPr/>
      <dgm:t>
        <a:bodyPr/>
        <a:lstStyle/>
        <a:p>
          <a:endParaRPr lang="en-US"/>
        </a:p>
      </dgm:t>
    </dgm:pt>
    <dgm:pt modelId="{0042AF47-13F9-44D0-85DC-BDF70026E2D0}" type="pres">
      <dgm:prSet presAssocID="{C33A0987-D45D-48B7-85DD-4B3F5D1D62BC}" presName="cycle" presStyleCnt="0">
        <dgm:presLayoutVars>
          <dgm:dir/>
          <dgm:resizeHandles val="exact"/>
        </dgm:presLayoutVars>
      </dgm:prSet>
      <dgm:spPr/>
    </dgm:pt>
    <dgm:pt modelId="{5CD8EB29-1ABF-4884-828E-D33BF34D9742}" type="pres">
      <dgm:prSet presAssocID="{874C92C3-8924-4AF6-AC5D-EBCBFB2274B8}" presName="dummy" presStyleCnt="0"/>
      <dgm:spPr/>
    </dgm:pt>
    <dgm:pt modelId="{11AEEAAD-F6CF-4F33-AC01-6A5F8937B7B4}" type="pres">
      <dgm:prSet presAssocID="{874C92C3-8924-4AF6-AC5D-EBCBFB2274B8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F8312-4F23-4EF1-A9D0-414E16E565DF}" type="pres">
      <dgm:prSet presAssocID="{6CA74FDC-79FB-4119-B519-29BED73D9D12}" presName="sibTrans" presStyleLbl="node1" presStyleIdx="0" presStyleCnt="2"/>
      <dgm:spPr/>
      <dgm:t>
        <a:bodyPr/>
        <a:lstStyle/>
        <a:p>
          <a:endParaRPr lang="en-US"/>
        </a:p>
      </dgm:t>
    </dgm:pt>
    <dgm:pt modelId="{908D0304-3928-41CA-9DFE-722AF20A9D42}" type="pres">
      <dgm:prSet presAssocID="{4406FA33-006A-4ADC-9C32-9FF0852BAAF1}" presName="dummy" presStyleCnt="0"/>
      <dgm:spPr/>
    </dgm:pt>
    <dgm:pt modelId="{AF35B7F1-BABB-4FAB-BA4E-FCADA76716C0}" type="pres">
      <dgm:prSet presAssocID="{4406FA33-006A-4ADC-9C32-9FF0852BAAF1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B4DCE-A2EB-4530-9FCF-89212E616710}" type="pres">
      <dgm:prSet presAssocID="{A4007FA8-B80C-40C1-95F5-563C14E2F3D5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52AAE0E-2EEA-4434-85D6-549BA190523D}" srcId="{C33A0987-D45D-48B7-85DD-4B3F5D1D62BC}" destId="{4406FA33-006A-4ADC-9C32-9FF0852BAAF1}" srcOrd="1" destOrd="0" parTransId="{E0989F0F-1029-443B-B206-8CF59C641D3E}" sibTransId="{A4007FA8-B80C-40C1-95F5-563C14E2F3D5}"/>
    <dgm:cxn modelId="{E8D8F2F9-2CD2-41BD-8D7A-388BE582BDA2}" type="presOf" srcId="{4406FA33-006A-4ADC-9C32-9FF0852BAAF1}" destId="{AF35B7F1-BABB-4FAB-BA4E-FCADA76716C0}" srcOrd="0" destOrd="0" presId="urn:microsoft.com/office/officeart/2005/8/layout/cycle1"/>
    <dgm:cxn modelId="{1569321F-7DD3-48C6-B74B-4F7655B8E1EF}" type="presOf" srcId="{6CA74FDC-79FB-4119-B519-29BED73D9D12}" destId="{90DF8312-4F23-4EF1-A9D0-414E16E565DF}" srcOrd="0" destOrd="0" presId="urn:microsoft.com/office/officeart/2005/8/layout/cycle1"/>
    <dgm:cxn modelId="{4633124B-002B-4151-A514-5B2005F02A90}" type="presOf" srcId="{A4007FA8-B80C-40C1-95F5-563C14E2F3D5}" destId="{C82B4DCE-A2EB-4530-9FCF-89212E616710}" srcOrd="0" destOrd="0" presId="urn:microsoft.com/office/officeart/2005/8/layout/cycle1"/>
    <dgm:cxn modelId="{F671D1C5-5F75-4707-A5A7-68F983907741}" type="presOf" srcId="{C33A0987-D45D-48B7-85DD-4B3F5D1D62BC}" destId="{0042AF47-13F9-44D0-85DC-BDF70026E2D0}" srcOrd="0" destOrd="0" presId="urn:microsoft.com/office/officeart/2005/8/layout/cycle1"/>
    <dgm:cxn modelId="{647BEF79-FC9D-4C04-BBCD-C60971379CDC}" type="presOf" srcId="{874C92C3-8924-4AF6-AC5D-EBCBFB2274B8}" destId="{11AEEAAD-F6CF-4F33-AC01-6A5F8937B7B4}" srcOrd="0" destOrd="0" presId="urn:microsoft.com/office/officeart/2005/8/layout/cycle1"/>
    <dgm:cxn modelId="{1956D79F-C9B1-4C10-90A9-CA40D33F001E}" srcId="{C33A0987-D45D-48B7-85DD-4B3F5D1D62BC}" destId="{874C92C3-8924-4AF6-AC5D-EBCBFB2274B8}" srcOrd="0" destOrd="0" parTransId="{6D05F1A0-D184-4F0E-9ABF-D6363ECFD54E}" sibTransId="{6CA74FDC-79FB-4119-B519-29BED73D9D12}"/>
    <dgm:cxn modelId="{7394BD40-A750-4319-B04E-8FF45F185243}" type="presParOf" srcId="{0042AF47-13F9-44D0-85DC-BDF70026E2D0}" destId="{5CD8EB29-1ABF-4884-828E-D33BF34D9742}" srcOrd="0" destOrd="0" presId="urn:microsoft.com/office/officeart/2005/8/layout/cycle1"/>
    <dgm:cxn modelId="{0781E60B-56DB-482C-98C6-8739CE67144E}" type="presParOf" srcId="{0042AF47-13F9-44D0-85DC-BDF70026E2D0}" destId="{11AEEAAD-F6CF-4F33-AC01-6A5F8937B7B4}" srcOrd="1" destOrd="0" presId="urn:microsoft.com/office/officeart/2005/8/layout/cycle1"/>
    <dgm:cxn modelId="{12B4A744-8476-4399-97B9-A3479900AE0F}" type="presParOf" srcId="{0042AF47-13F9-44D0-85DC-BDF70026E2D0}" destId="{90DF8312-4F23-4EF1-A9D0-414E16E565DF}" srcOrd="2" destOrd="0" presId="urn:microsoft.com/office/officeart/2005/8/layout/cycle1"/>
    <dgm:cxn modelId="{9AF7D220-BB57-4976-94B5-FFED87F4637D}" type="presParOf" srcId="{0042AF47-13F9-44D0-85DC-BDF70026E2D0}" destId="{908D0304-3928-41CA-9DFE-722AF20A9D42}" srcOrd="3" destOrd="0" presId="urn:microsoft.com/office/officeart/2005/8/layout/cycle1"/>
    <dgm:cxn modelId="{DB34F473-D048-4F5D-BAD6-5B8ABE26BB99}" type="presParOf" srcId="{0042AF47-13F9-44D0-85DC-BDF70026E2D0}" destId="{AF35B7F1-BABB-4FAB-BA4E-FCADA76716C0}" srcOrd="4" destOrd="0" presId="urn:microsoft.com/office/officeart/2005/8/layout/cycle1"/>
    <dgm:cxn modelId="{DFA1AE35-6214-4434-8BDA-6095BCFFEA30}" type="presParOf" srcId="{0042AF47-13F9-44D0-85DC-BDF70026E2D0}" destId="{C82B4DCE-A2EB-4530-9FCF-89212E61671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EEAAD-F6CF-4F33-AC01-6A5F8937B7B4}">
      <dsp:nvSpPr>
        <dsp:cNvPr id="0" name=""/>
        <dsp:cNvSpPr/>
      </dsp:nvSpPr>
      <dsp:spPr>
        <a:xfrm>
          <a:off x="4821276" y="1176833"/>
          <a:ext cx="2234207" cy="22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NHDPlus</a:t>
          </a:r>
        </a:p>
      </dsp:txBody>
      <dsp:txXfrm>
        <a:off x="4821276" y="1176833"/>
        <a:ext cx="2234207" cy="2234207"/>
      </dsp:txXfrm>
    </dsp:sp>
    <dsp:sp modelId="{90DF8312-4F23-4EF1-A9D0-414E16E565DF}">
      <dsp:nvSpPr>
        <dsp:cNvPr id="0" name=""/>
        <dsp:cNvSpPr/>
      </dsp:nvSpPr>
      <dsp:spPr>
        <a:xfrm>
          <a:off x="1819242" y="-1619"/>
          <a:ext cx="4591114" cy="4591114"/>
        </a:xfrm>
        <a:prstGeom prst="circularArrow">
          <a:avLst>
            <a:gd name="adj1" fmla="val 9489"/>
            <a:gd name="adj2" fmla="val 685560"/>
            <a:gd name="adj3" fmla="val 7847827"/>
            <a:gd name="adj4" fmla="val 2266613"/>
            <a:gd name="adj5" fmla="val 11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5B7F1-BABB-4FAB-BA4E-FCADA76716C0}">
      <dsp:nvSpPr>
        <dsp:cNvPr id="0" name=""/>
        <dsp:cNvSpPr/>
      </dsp:nvSpPr>
      <dsp:spPr>
        <a:xfrm>
          <a:off x="1174115" y="1176833"/>
          <a:ext cx="2234207" cy="22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rgbClr val="FFFF19"/>
              </a:solidFill>
              <a:effectLst/>
              <a:latin typeface="Arial" charset="0"/>
              <a:cs typeface="Arial" charset="0"/>
            </a:rPr>
            <a:t>Improved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rgbClr val="FFFF19"/>
              </a:solidFill>
              <a:effectLst/>
              <a:latin typeface="Arial" charset="0"/>
              <a:cs typeface="Arial" charset="0"/>
            </a:rPr>
            <a:t>SPARROW Models</a:t>
          </a:r>
        </a:p>
      </dsp:txBody>
      <dsp:txXfrm>
        <a:off x="1174115" y="1176833"/>
        <a:ext cx="2234207" cy="2234207"/>
      </dsp:txXfrm>
    </dsp:sp>
    <dsp:sp modelId="{C82B4DCE-A2EB-4530-9FCF-89212E616710}">
      <dsp:nvSpPr>
        <dsp:cNvPr id="0" name=""/>
        <dsp:cNvSpPr/>
      </dsp:nvSpPr>
      <dsp:spPr>
        <a:xfrm>
          <a:off x="1819242" y="-1619"/>
          <a:ext cx="4591114" cy="4591114"/>
        </a:xfrm>
        <a:prstGeom prst="circularArrow">
          <a:avLst>
            <a:gd name="adj1" fmla="val 9489"/>
            <a:gd name="adj2" fmla="val 685560"/>
            <a:gd name="adj3" fmla="val 18647827"/>
            <a:gd name="adj4" fmla="val 13066613"/>
            <a:gd name="adj5" fmla="val 11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5438"/>
            <a:ext cx="271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r>
              <a:rPr lang="en-US"/>
              <a:t>Tuesday March 30, 2010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67313" y="6713538"/>
            <a:ext cx="4408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r>
              <a:rPr lang="en-US"/>
              <a:t>Application of NHDPlus for Regional SPARROW modeling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9863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E4DFB1C-23E3-4739-9FBC-4A2DBE894A07}" type="datetime1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925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3317875"/>
            <a:ext cx="7419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41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r>
              <a:rPr lang="en-US"/>
              <a:t>Day of Week, time am/pm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9863" y="66341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AEDDC3F6-7B8D-401F-8CE1-E87F7FF90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66640-F803-466F-AAC4-52D931AE81EC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A3AE9-4387-449F-96D9-5DA32A4DF7A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139D2-F47E-4B21-B3B9-4408EAD3DB3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4419B-6B8B-450B-85CD-E991750A491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B5C1-ACE2-4A39-B671-879ACC1B2C3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5059" name="Rectangle 6"/>
          <p:cNvSpPr txBox="1">
            <a:spLocks noGrp="1" noChangeArrowheads="1"/>
          </p:cNvSpPr>
          <p:nvPr/>
        </p:nvSpPr>
        <p:spPr bwMode="auto">
          <a:xfrm>
            <a:off x="0" y="66341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67" tIns="46484" rIns="92967" bIns="46484" anchor="b"/>
          <a:lstStyle/>
          <a:p>
            <a:pPr algn="l" defTabSz="930275"/>
            <a:r>
              <a:rPr lang="en-US" sz="1200">
                <a:latin typeface="Constantia" pitchFamily="18" charset="0"/>
              </a:rPr>
              <a:t>Day of Week, time am/pm</a:t>
            </a:r>
          </a:p>
        </p:txBody>
      </p:sp>
      <p:sp>
        <p:nvSpPr>
          <p:cNvPr id="45060" name="Rectangle 6"/>
          <p:cNvSpPr txBox="1">
            <a:spLocks noGrp="1" noChangeArrowheads="1"/>
          </p:cNvSpPr>
          <p:nvPr/>
        </p:nvSpPr>
        <p:spPr bwMode="auto">
          <a:xfrm>
            <a:off x="0" y="66341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67" tIns="46484" rIns="92967" bIns="46484" anchor="b"/>
          <a:lstStyle/>
          <a:p>
            <a:pPr algn="l" defTabSz="930275"/>
            <a:r>
              <a:rPr lang="en-US" sz="1200">
                <a:latin typeface="Constantia" pitchFamily="18" charset="0"/>
              </a:rPr>
              <a:t>Day of Week, time am/pm</a:t>
            </a: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0838" y="523875"/>
            <a:ext cx="3492500" cy="2619375"/>
          </a:xfrm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17875"/>
            <a:ext cx="7423150" cy="31432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565D8-756E-4278-B155-6F9FA6A7190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71B49-5147-41A0-8E0F-F3323A5D238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FAF-C9AD-47CB-907C-5F4B5DE579E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C8234-F088-47F6-AE7B-FAE2BCE4050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1788" y="520700"/>
            <a:ext cx="3467100" cy="26003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3294063"/>
            <a:ext cx="6777037" cy="3178175"/>
          </a:xfrm>
          <a:noFill/>
          <a:ln/>
        </p:spPr>
        <p:txBody>
          <a:bodyPr lIns="92922" tIns="46461" rIns="92922" bIns="4646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F7618-9B1D-474D-B3B8-70B942FE159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0000F-0384-4387-8F06-86397D2C2C7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16288"/>
            <a:ext cx="7416800" cy="31448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0838" y="525463"/>
            <a:ext cx="3490912" cy="26177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1788" y="520700"/>
            <a:ext cx="3467100" cy="26003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3294063"/>
            <a:ext cx="6777037" cy="3178175"/>
          </a:xfrm>
          <a:noFill/>
          <a:ln/>
        </p:spPr>
        <p:txBody>
          <a:bodyPr lIns="92922" tIns="46461" rIns="92922" bIns="4646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9D792-4519-4EDB-8B99-08C0E1E2B5B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4C34D-F429-4CE6-B86F-E1562E76913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94A9-376F-4786-A809-E2A0ED43D3C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625D5-54C7-4B49-9C23-CA7F8FB7F87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B8314-2F45-40D7-A87C-7AED3B32CD3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FAFD9-2E21-40A6-8C78-EB50D95A581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0838" y="525463"/>
            <a:ext cx="3492500" cy="2619375"/>
          </a:xfrm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1900" y="3317875"/>
            <a:ext cx="6807200" cy="3141663"/>
          </a:xfrm>
          <a:noFill/>
          <a:ln/>
        </p:spPr>
        <p:txBody>
          <a:bodyPr lIns="91908" tIns="45953" rIns="91908" bIns="4595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0D384-98A9-4EB8-8BB6-25F7E71EC0B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5D760-C192-42A7-9DA4-C36BD73FA93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Day of Week, time am/pm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A453A-2315-4F1A-9DB4-DA8CD466741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8683" name="Title Placeholder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93775"/>
          </a:xfrm>
        </p:spPr>
        <p:txBody>
          <a:bodyPr/>
          <a:lstStyle>
            <a:lvl1pPr algn="ctr">
              <a:defRPr sz="48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8684" name="Text Placeholder 2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200" smtClean="0"/>
            </a:lvl1pPr>
          </a:lstStyle>
          <a:p>
            <a:r>
              <a:rPr lang="en-US" smtClean="0"/>
              <a:t>Presenter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7345-B212-4AC2-B193-99D06989F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81050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4D4D4D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E33FB8-07CB-4901-A042-9821F69E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C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95000"/>
        <a:buFont typeface="Wingdings 2" pitchFamily="18" charset="2"/>
        <a:buChar char="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85000"/>
        <a:buFont typeface="Wingdings 2" pitchFamily="18" charset="2"/>
        <a:buChar char="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70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65000"/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65000"/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5ED94-2AC1-4D12-88E2-C38B9D93C3C9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35814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The National Hydrography Dataset Plus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a tool for SPARROW Watershed Modeling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/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sz="2800" b="1">
                <a:solidFill>
                  <a:schemeClr val="tx1"/>
                </a:solidFill>
              </a:rPr>
              <a:t>Richard Moore</a:t>
            </a:r>
            <a:br>
              <a:rPr lang="en-US" sz="2800" b="1">
                <a:solidFill>
                  <a:schemeClr val="tx1"/>
                </a:solidFill>
              </a:rPr>
            </a:br>
            <a:r>
              <a:rPr lang="en-US" sz="2800" b="1">
                <a:solidFill>
                  <a:schemeClr val="tx1"/>
                </a:solidFill>
              </a:rPr>
              <a:t> (presented by Alan Rea)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28600" y="5607050"/>
            <a:ext cx="1905000" cy="838200"/>
            <a:chOff x="2160" y="3600"/>
            <a:chExt cx="1296" cy="576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2160" y="3600"/>
              <a:ext cx="129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7" name="Picture 6" descr="usg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96"/>
              <a:ext cx="120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3" descr="epa_logo_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0" y="5334000"/>
            <a:ext cx="16002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C74435-596E-4370-A46E-2358F33F82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5" name="Rectangle 1027"/>
          <p:cNvSpPr>
            <a:spLocks noGrp="1"/>
          </p:cNvSpPr>
          <p:nvPr>
            <p:ph type="body" idx="4294967295"/>
          </p:nvPr>
        </p:nvSpPr>
        <p:spPr>
          <a:xfrm>
            <a:off x="457200" y="2316163"/>
            <a:ext cx="8229600" cy="4618037"/>
          </a:xfrm>
        </p:spPr>
        <p:txBody>
          <a:bodyPr/>
          <a:lstStyle/>
          <a:p>
            <a:pPr eaLnBrk="1" hangingPunct="1"/>
            <a:r>
              <a:rPr lang="en-US" smtClean="0"/>
              <a:t> Advantages in using NHDPlus </a:t>
            </a:r>
          </a:p>
          <a:p>
            <a:pPr eaLnBrk="1" hangingPunct="1"/>
            <a:r>
              <a:rPr lang="en-US" smtClean="0"/>
              <a:t> NE SPARROW model applications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F6846-5F29-444A-8B11-2C433AE4C6B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Rectangle 1026"/>
          <p:cNvSpPr>
            <a:spLocks noGrp="1"/>
          </p:cNvSpPr>
          <p:nvPr>
            <p:ph type="body" idx="4294967295"/>
          </p:nvPr>
        </p:nvSpPr>
        <p:spPr>
          <a:xfrm>
            <a:off x="381000" y="457200"/>
            <a:ext cx="8610600" cy="67056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200" smtClean="0"/>
              <a:t>Advantages in using </a:t>
            </a:r>
            <a:r>
              <a:rPr lang="en-US" sz="3200" u="sng" smtClean="0"/>
              <a:t>NHDPlus</a:t>
            </a:r>
            <a:r>
              <a:rPr lang="en-US" sz="3200" smtClean="0"/>
              <a:t> to build models</a:t>
            </a:r>
            <a:r>
              <a:rPr lang="en-US" smtClean="0">
                <a:cs typeface="Times New Roman" pitchFamily="18" charset="0"/>
              </a:rPr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>
                <a:cs typeface="Times New Roman" pitchFamily="18" charset="0"/>
              </a:rPr>
              <a:t>Provides greater detail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80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>
                <a:cs typeface="Times New Roman" pitchFamily="18" charset="0"/>
              </a:rPr>
              <a:t>A National Seamless Database of topographically derived catchments</a:t>
            </a:r>
            <a:endParaRPr lang="en-US" sz="28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8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>
                <a:cs typeface="Times New Roman" pitchFamily="18" charset="0"/>
              </a:rPr>
              <a:t>Mean annual stream flows and velocities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80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>
                <a:cs typeface="Times New Roman" pitchFamily="18" charset="0"/>
              </a:rPr>
              <a:t>“Value Added Attributes” (VAAs)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Hydrologic sequence number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Identified primary path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From and to node navigation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Terminal identifier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A23660-FD7D-4365-B099-C025FF7960E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5363" name="Picture 2" descr="rf1_nhd_s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9075"/>
            <a:ext cx="93726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2743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RF1  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2,462 Reaches</a:t>
            </a:r>
          </a:p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572000" y="762000"/>
            <a:ext cx="2743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NHDPlus 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72,085 Flowlines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29 x RF1)  </a:t>
            </a:r>
          </a:p>
          <a:p>
            <a:pPr algn="l"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562100" y="76200"/>
            <a:ext cx="5981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NHDPlus provides greater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035296-77B5-4B64-A7F6-6388B51A8B2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-152400"/>
            <a:ext cx="9372600" cy="716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3" descr="NHDPlus_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9975"/>
            <a:ext cx="91440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52400" y="303213"/>
            <a:ext cx="8991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 National Seamless Database </a:t>
            </a:r>
          </a:p>
          <a:p>
            <a:r>
              <a:rPr lang="en-US" sz="1600" b="1">
                <a:solidFill>
                  <a:srgbClr val="000000"/>
                </a:solidFill>
              </a:rPr>
              <a:t>2,613,709 catchments nationally</a:t>
            </a:r>
          </a:p>
          <a:p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949B81-251E-43CA-B733-1B1BB34B89A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CEB41940-2119-4B4D-AF8D-AB91724C65B5}" type="slidenum">
              <a:rPr lang="en-US" sz="1200"/>
              <a:pPr algn="r"/>
              <a:t>13</a:t>
            </a:fld>
            <a:endParaRPr lang="en-US" sz="1200"/>
          </a:p>
        </p:txBody>
      </p:sp>
      <p:pic>
        <p:nvPicPr>
          <p:cNvPr id="17412" name="Picture 2" descr="shoreline_cat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40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8738" y="990600"/>
            <a:ext cx="899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99CCFF"/>
                </a:solidFill>
              </a:rPr>
              <a:t>Catchments for Each Coastline Segment</a:t>
            </a:r>
            <a:endParaRPr lang="en-US" sz="360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7E37D-E4A8-4332-BE2F-D9797537ACD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935163"/>
            <a:ext cx="7772400" cy="4198937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sz="4000" smtClean="0"/>
              <a:t>Catchments are used to compile</a:t>
            </a:r>
            <a:r>
              <a:rPr lang="en-US" sz="4000" smtClean="0">
                <a:cs typeface="Arial" charset="0"/>
              </a:rPr>
              <a:t> the predictor variables:</a:t>
            </a:r>
          </a:p>
          <a:p>
            <a:pPr marL="990600" lvl="1" indent="-533400" eaLnBrk="1" hangingPunct="1"/>
            <a:r>
              <a:rPr lang="en-US" smtClean="0">
                <a:cs typeface="Arial" charset="0"/>
              </a:rPr>
              <a:t>Nutrient source variables</a:t>
            </a:r>
          </a:p>
          <a:p>
            <a:pPr marL="990600" lvl="1" indent="-533400" eaLnBrk="1" hangingPunct="1"/>
            <a:r>
              <a:rPr lang="en-US" smtClean="0">
                <a:cs typeface="Arial" charset="0"/>
              </a:rPr>
              <a:t>Land to water delivery variables</a:t>
            </a:r>
          </a:p>
          <a:p>
            <a:pPr marL="990600" lvl="1" indent="-533400" eaLnBrk="1" hangingPunct="1"/>
            <a:r>
              <a:rPr lang="en-US" smtClean="0">
                <a:cs typeface="Arial" charset="0"/>
              </a:rPr>
              <a:t>Regionalization variables</a:t>
            </a:r>
          </a:p>
          <a:p>
            <a:pPr marL="990600" lvl="1" indent="-533400" eaLnBrk="1" hangingPunct="1"/>
            <a:endParaRPr lang="en-US" sz="360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00A5B0-7DAE-4336-B60A-2E103CBC58F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143375" y="4572000"/>
            <a:ext cx="5000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cs typeface="Times New Roman" pitchFamily="18" charset="0"/>
              </a:rPr>
              <a:t>SPARROW requires mean annual stream flow and velocity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048000" cy="2438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4" name="Rectangle 8"/>
          <p:cNvSpPr>
            <a:spLocks noGrp="1"/>
          </p:cNvSpPr>
          <p:nvPr>
            <p:ph type="body" idx="4294967295"/>
          </p:nvPr>
        </p:nvSpPr>
        <p:spPr>
          <a:xfrm>
            <a:off x="2819400" y="0"/>
            <a:ext cx="5791200" cy="46180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NHDPlus</a:t>
            </a:r>
            <a:r>
              <a:rPr lang="en-US" dirty="0" smtClean="0">
                <a:solidFill>
                  <a:schemeClr val="bg1"/>
                </a:solidFill>
              </a:rPr>
              <a:t> Flow Estimates</a:t>
            </a:r>
          </a:p>
          <a:p>
            <a:pPr marL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 cubic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eet per</a:t>
            </a:r>
          </a:p>
          <a:p>
            <a:pPr marL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second (</a:t>
            </a:r>
            <a:r>
              <a:rPr lang="en-US" dirty="0" err="1" smtClean="0">
                <a:solidFill>
                  <a:schemeClr val="bg1"/>
                </a:solidFill>
              </a:rPr>
              <a:t>cfs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609600" y="571500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Legend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1924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libration_s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625" y="-152400"/>
            <a:ext cx="53022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5105400" y="914400"/>
            <a:ext cx="40386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4D4D4D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Clr>
                <a:srgbClr val="99CCFF"/>
              </a:buClr>
              <a:buSzPct val="95000"/>
              <a:buFont typeface="Wingdings 2" pitchFamily="18" charset="2"/>
              <a:buNone/>
            </a:pPr>
            <a:r>
              <a:rPr lang="en-US" sz="3200"/>
              <a:t>  SPARROW model calibrated based on points, and predictions made for 187,171 stream segments</a:t>
            </a:r>
          </a:p>
          <a:p>
            <a:pPr>
              <a:spcBef>
                <a:spcPct val="20000"/>
              </a:spcBef>
              <a:buClr>
                <a:srgbClr val="99CCFF"/>
              </a:buClr>
              <a:buSzPct val="95000"/>
              <a:buFont typeface="Wingdings 2" pitchFamily="18" charset="2"/>
              <a:buNone/>
            </a:pPr>
            <a:endParaRPr lang="en-US" sz="3200"/>
          </a:p>
          <a:p>
            <a:pPr>
              <a:spcBef>
                <a:spcPct val="20000"/>
              </a:spcBef>
              <a:buClr>
                <a:srgbClr val="99CCFF"/>
              </a:buClr>
              <a:buSzPct val="95000"/>
              <a:buFont typeface="Wingdings 2" pitchFamily="18" charset="2"/>
              <a:buNone/>
            </a:pPr>
            <a:r>
              <a:rPr lang="en-US" sz="2400"/>
              <a:t>(plus 6156 coastal segments)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9BD7BF-DD53-450C-A99A-592440AF1975}" type="slidenum">
              <a:rPr lang="en-US" smtClean="0"/>
              <a:pPr/>
              <a:t>17</a:t>
            </a:fld>
            <a:endParaRPr lang="en-US" smtClean="0"/>
          </a:p>
        </p:txBody>
      </p:sp>
      <p:grpSp>
        <p:nvGrpSpPr>
          <p:cNvPr id="21507" name="Group 17"/>
          <p:cNvGrpSpPr>
            <a:grpSpLocks/>
          </p:cNvGrpSpPr>
          <p:nvPr/>
        </p:nvGrpSpPr>
        <p:grpSpPr bwMode="auto">
          <a:xfrm>
            <a:off x="-533400" y="-457200"/>
            <a:ext cx="9829800" cy="8328025"/>
            <a:chOff x="-336" y="-288"/>
            <a:chExt cx="6192" cy="5246"/>
          </a:xfrm>
        </p:grpSpPr>
        <p:sp>
          <p:nvSpPr>
            <p:cNvPr id="21508" name="Rectangle 2"/>
            <p:cNvSpPr>
              <a:spLocks noChangeArrowheads="1"/>
            </p:cNvSpPr>
            <p:nvPr/>
          </p:nvSpPr>
          <p:spPr bwMode="auto">
            <a:xfrm>
              <a:off x="-336" y="-288"/>
              <a:ext cx="6192" cy="47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09" name="Picture 4" descr="pinc_yiel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" y="0"/>
              <a:ext cx="2648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-58" y="4727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324" y="3868"/>
              <a:ext cx="5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chemeClr val="bg1"/>
                  </a:solidFill>
                </a:rPr>
                <a:t>Phosphorus and Nitrogen yields predicted by the Northeastern and Mid-Atlantic regions SPARROW model.</a:t>
              </a:r>
            </a:p>
          </p:txBody>
        </p:sp>
        <p:grpSp>
          <p:nvGrpSpPr>
            <p:cNvPr id="21512" name="Group 10"/>
            <p:cNvGrpSpPr>
              <a:grpSpLocks/>
            </p:cNvGrpSpPr>
            <p:nvPr/>
          </p:nvGrpSpPr>
          <p:grpSpPr bwMode="auto">
            <a:xfrm>
              <a:off x="3049" y="66"/>
              <a:ext cx="2567" cy="3486"/>
              <a:chOff x="114" y="66"/>
              <a:chExt cx="2532" cy="3438"/>
            </a:xfrm>
          </p:grpSpPr>
          <p:pic>
            <p:nvPicPr>
              <p:cNvPr id="2152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" y="66"/>
                <a:ext cx="2532" cy="2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2928"/>
                <a:ext cx="190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0" y="9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4A</a:t>
              </a: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5462" y="2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4B</a:t>
              </a:r>
            </a:p>
          </p:txBody>
        </p:sp>
        <p:sp>
          <p:nvSpPr>
            <p:cNvPr id="21515" name="Text Box 12"/>
            <p:cNvSpPr txBox="1">
              <a:spLocks noChangeArrowheads="1"/>
            </p:cNvSpPr>
            <p:nvPr/>
          </p:nvSpPr>
          <p:spPr bwMode="auto">
            <a:xfrm>
              <a:off x="3786" y="3552"/>
              <a:ext cx="9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Kg / ha / year</a:t>
              </a:r>
            </a:p>
          </p:txBody>
        </p:sp>
        <p:sp>
          <p:nvSpPr>
            <p:cNvPr id="21516" name="Text Box 13"/>
            <p:cNvSpPr txBox="1">
              <a:spLocks noChangeArrowheads="1"/>
            </p:cNvSpPr>
            <p:nvPr/>
          </p:nvSpPr>
          <p:spPr bwMode="auto">
            <a:xfrm>
              <a:off x="470" y="-16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517" name="Rectangle 15"/>
            <p:cNvSpPr>
              <a:spLocks noChangeArrowheads="1"/>
            </p:cNvSpPr>
            <p:nvPr/>
          </p:nvSpPr>
          <p:spPr bwMode="auto">
            <a:xfrm>
              <a:off x="1104" y="2880"/>
              <a:ext cx="480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60" y="2784"/>
              <a:ext cx="50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Phosphorus                                                                                           Nitrogen</a:t>
              </a:r>
            </a:p>
          </p:txBody>
        </p:sp>
        <p:sp>
          <p:nvSpPr>
            <p:cNvPr id="21519" name="Rectangle 16"/>
            <p:cNvSpPr>
              <a:spLocks noChangeArrowheads="1"/>
            </p:cNvSpPr>
            <p:nvPr/>
          </p:nvSpPr>
          <p:spPr bwMode="auto">
            <a:xfrm>
              <a:off x="4416" y="2976"/>
              <a:ext cx="52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D442CB-4C57-49D8-954C-65B7EE15853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-457200" y="-838200"/>
            <a:ext cx="10744200" cy="952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 t="3178"/>
          <a:stretch>
            <a:fillRect/>
          </a:stretch>
        </p:blipFill>
        <p:spPr bwMode="auto">
          <a:xfrm>
            <a:off x="0" y="0"/>
            <a:ext cx="6764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05" name="Freeform 5"/>
          <p:cNvSpPr>
            <a:spLocks/>
          </p:cNvSpPr>
          <p:nvPr/>
        </p:nvSpPr>
        <p:spPr bwMode="auto">
          <a:xfrm>
            <a:off x="2268538" y="3475038"/>
            <a:ext cx="527050" cy="3017837"/>
          </a:xfrm>
          <a:custGeom>
            <a:avLst/>
            <a:gdLst>
              <a:gd name="T0" fmla="*/ 2147483647 w 332"/>
              <a:gd name="T1" fmla="*/ 2147483647 h 1901"/>
              <a:gd name="T2" fmla="*/ 2147483647 w 332"/>
              <a:gd name="T3" fmla="*/ 2147483647 h 1901"/>
              <a:gd name="T4" fmla="*/ 2147483647 w 332"/>
              <a:gd name="T5" fmla="*/ 2147483647 h 1901"/>
              <a:gd name="T6" fmla="*/ 2147483647 w 332"/>
              <a:gd name="T7" fmla="*/ 2147483647 h 1901"/>
              <a:gd name="T8" fmla="*/ 2147483647 w 332"/>
              <a:gd name="T9" fmla="*/ 2147483647 h 1901"/>
              <a:gd name="T10" fmla="*/ 2147483647 w 332"/>
              <a:gd name="T11" fmla="*/ 2147483647 h 1901"/>
              <a:gd name="T12" fmla="*/ 2147483647 w 332"/>
              <a:gd name="T13" fmla="*/ 2147483647 h 1901"/>
              <a:gd name="T14" fmla="*/ 2147483647 w 332"/>
              <a:gd name="T15" fmla="*/ 2147483647 h 1901"/>
              <a:gd name="T16" fmla="*/ 2147483647 w 332"/>
              <a:gd name="T17" fmla="*/ 2147483647 h 1901"/>
              <a:gd name="T18" fmla="*/ 2147483647 w 332"/>
              <a:gd name="T19" fmla="*/ 2147483647 h 1901"/>
              <a:gd name="T20" fmla="*/ 2147483647 w 332"/>
              <a:gd name="T21" fmla="*/ 2147483647 h 1901"/>
              <a:gd name="T22" fmla="*/ 2147483647 w 332"/>
              <a:gd name="T23" fmla="*/ 2147483647 h 1901"/>
              <a:gd name="T24" fmla="*/ 2147483647 w 332"/>
              <a:gd name="T25" fmla="*/ 2147483647 h 1901"/>
              <a:gd name="T26" fmla="*/ 2147483647 w 332"/>
              <a:gd name="T27" fmla="*/ 2147483647 h 1901"/>
              <a:gd name="T28" fmla="*/ 2147483647 w 332"/>
              <a:gd name="T29" fmla="*/ 2147483647 h 1901"/>
              <a:gd name="T30" fmla="*/ 2147483647 w 332"/>
              <a:gd name="T31" fmla="*/ 2147483647 h 1901"/>
              <a:gd name="T32" fmla="*/ 2147483647 w 332"/>
              <a:gd name="T33" fmla="*/ 2147483647 h 1901"/>
              <a:gd name="T34" fmla="*/ 2147483647 w 332"/>
              <a:gd name="T35" fmla="*/ 2147483647 h 1901"/>
              <a:gd name="T36" fmla="*/ 2147483647 w 332"/>
              <a:gd name="T37" fmla="*/ 2147483647 h 1901"/>
              <a:gd name="T38" fmla="*/ 2147483647 w 332"/>
              <a:gd name="T39" fmla="*/ 2147483647 h 1901"/>
              <a:gd name="T40" fmla="*/ 2147483647 w 332"/>
              <a:gd name="T41" fmla="*/ 2147483647 h 1901"/>
              <a:gd name="T42" fmla="*/ 2147483647 w 332"/>
              <a:gd name="T43" fmla="*/ 2147483647 h 1901"/>
              <a:gd name="T44" fmla="*/ 2147483647 w 332"/>
              <a:gd name="T45" fmla="*/ 2147483647 h 1901"/>
              <a:gd name="T46" fmla="*/ 2147483647 w 332"/>
              <a:gd name="T47" fmla="*/ 2147483647 h 1901"/>
              <a:gd name="T48" fmla="*/ 2147483647 w 332"/>
              <a:gd name="T49" fmla="*/ 2147483647 h 1901"/>
              <a:gd name="T50" fmla="*/ 2147483647 w 332"/>
              <a:gd name="T51" fmla="*/ 2147483647 h 1901"/>
              <a:gd name="T52" fmla="*/ 2147483647 w 332"/>
              <a:gd name="T53" fmla="*/ 2147483647 h 1901"/>
              <a:gd name="T54" fmla="*/ 2147483647 w 332"/>
              <a:gd name="T55" fmla="*/ 2147483647 h 1901"/>
              <a:gd name="T56" fmla="*/ 2147483647 w 332"/>
              <a:gd name="T57" fmla="*/ 2147483647 h 1901"/>
              <a:gd name="T58" fmla="*/ 2147483647 w 332"/>
              <a:gd name="T59" fmla="*/ 2147483647 h 1901"/>
              <a:gd name="T60" fmla="*/ 2147483647 w 332"/>
              <a:gd name="T61" fmla="*/ 2147483647 h 1901"/>
              <a:gd name="T62" fmla="*/ 2147483647 w 332"/>
              <a:gd name="T63" fmla="*/ 2147483647 h 1901"/>
              <a:gd name="T64" fmla="*/ 2147483647 w 332"/>
              <a:gd name="T65" fmla="*/ 2147483647 h 1901"/>
              <a:gd name="T66" fmla="*/ 2147483647 w 332"/>
              <a:gd name="T67" fmla="*/ 2147483647 h 1901"/>
              <a:gd name="T68" fmla="*/ 2147483647 w 332"/>
              <a:gd name="T69" fmla="*/ 2147483647 h 1901"/>
              <a:gd name="T70" fmla="*/ 2147483647 w 332"/>
              <a:gd name="T71" fmla="*/ 2147483647 h 1901"/>
              <a:gd name="T72" fmla="*/ 2147483647 w 332"/>
              <a:gd name="T73" fmla="*/ 2147483647 h 1901"/>
              <a:gd name="T74" fmla="*/ 2147483647 w 332"/>
              <a:gd name="T75" fmla="*/ 2147483647 h 1901"/>
              <a:gd name="T76" fmla="*/ 2147483647 w 332"/>
              <a:gd name="T77" fmla="*/ 2147483647 h 1901"/>
              <a:gd name="T78" fmla="*/ 2147483647 w 332"/>
              <a:gd name="T79" fmla="*/ 2147483647 h 1901"/>
              <a:gd name="T80" fmla="*/ 2147483647 w 332"/>
              <a:gd name="T81" fmla="*/ 0 h 19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32"/>
              <a:gd name="T124" fmla="*/ 0 h 1901"/>
              <a:gd name="T125" fmla="*/ 332 w 332"/>
              <a:gd name="T126" fmla="*/ 1901 h 19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32" h="1901">
                <a:moveTo>
                  <a:pt x="151" y="1901"/>
                </a:moveTo>
                <a:cubicBezTo>
                  <a:pt x="141" y="1891"/>
                  <a:pt x="151" y="1863"/>
                  <a:pt x="137" y="1859"/>
                </a:cubicBezTo>
                <a:cubicBezTo>
                  <a:pt x="131" y="1857"/>
                  <a:pt x="118" y="1854"/>
                  <a:pt x="118" y="1854"/>
                </a:cubicBezTo>
                <a:cubicBezTo>
                  <a:pt x="114" y="1844"/>
                  <a:pt x="111" y="1820"/>
                  <a:pt x="102" y="1813"/>
                </a:cubicBezTo>
                <a:cubicBezTo>
                  <a:pt x="93" y="1806"/>
                  <a:pt x="83" y="1801"/>
                  <a:pt x="74" y="1794"/>
                </a:cubicBezTo>
                <a:cubicBezTo>
                  <a:pt x="67" y="1781"/>
                  <a:pt x="60" y="1788"/>
                  <a:pt x="55" y="1774"/>
                </a:cubicBezTo>
                <a:cubicBezTo>
                  <a:pt x="52" y="1745"/>
                  <a:pt x="58" y="1741"/>
                  <a:pt x="36" y="1733"/>
                </a:cubicBezTo>
                <a:cubicBezTo>
                  <a:pt x="28" y="1726"/>
                  <a:pt x="22" y="1722"/>
                  <a:pt x="14" y="1731"/>
                </a:cubicBezTo>
                <a:cubicBezTo>
                  <a:pt x="0" y="1726"/>
                  <a:pt x="10" y="1721"/>
                  <a:pt x="19" y="1717"/>
                </a:cubicBezTo>
                <a:cubicBezTo>
                  <a:pt x="29" y="1690"/>
                  <a:pt x="10" y="1613"/>
                  <a:pt x="3" y="1582"/>
                </a:cubicBezTo>
                <a:cubicBezTo>
                  <a:pt x="15" y="1574"/>
                  <a:pt x="14" y="1569"/>
                  <a:pt x="16" y="1555"/>
                </a:cubicBezTo>
                <a:cubicBezTo>
                  <a:pt x="18" y="1520"/>
                  <a:pt x="11" y="1503"/>
                  <a:pt x="27" y="1478"/>
                </a:cubicBezTo>
                <a:cubicBezTo>
                  <a:pt x="30" y="1430"/>
                  <a:pt x="31" y="1389"/>
                  <a:pt x="27" y="1341"/>
                </a:cubicBezTo>
                <a:cubicBezTo>
                  <a:pt x="30" y="1321"/>
                  <a:pt x="29" y="1300"/>
                  <a:pt x="36" y="1281"/>
                </a:cubicBezTo>
                <a:cubicBezTo>
                  <a:pt x="35" y="1271"/>
                  <a:pt x="36" y="1261"/>
                  <a:pt x="33" y="1251"/>
                </a:cubicBezTo>
                <a:cubicBezTo>
                  <a:pt x="32" y="1248"/>
                  <a:pt x="25" y="1251"/>
                  <a:pt x="25" y="1248"/>
                </a:cubicBezTo>
                <a:cubicBezTo>
                  <a:pt x="25" y="1242"/>
                  <a:pt x="34" y="1239"/>
                  <a:pt x="38" y="1234"/>
                </a:cubicBezTo>
                <a:cubicBezTo>
                  <a:pt x="37" y="1227"/>
                  <a:pt x="39" y="1219"/>
                  <a:pt x="36" y="1212"/>
                </a:cubicBezTo>
                <a:cubicBezTo>
                  <a:pt x="34" y="1209"/>
                  <a:pt x="27" y="1212"/>
                  <a:pt x="25" y="1209"/>
                </a:cubicBezTo>
                <a:cubicBezTo>
                  <a:pt x="24" y="1207"/>
                  <a:pt x="30" y="1208"/>
                  <a:pt x="33" y="1207"/>
                </a:cubicBezTo>
                <a:cubicBezTo>
                  <a:pt x="49" y="1188"/>
                  <a:pt x="39" y="1160"/>
                  <a:pt x="58" y="1144"/>
                </a:cubicBezTo>
                <a:cubicBezTo>
                  <a:pt x="60" y="1116"/>
                  <a:pt x="59" y="1112"/>
                  <a:pt x="66" y="1091"/>
                </a:cubicBezTo>
                <a:cubicBezTo>
                  <a:pt x="62" y="1081"/>
                  <a:pt x="60" y="1071"/>
                  <a:pt x="58" y="1061"/>
                </a:cubicBezTo>
                <a:cubicBezTo>
                  <a:pt x="61" y="1029"/>
                  <a:pt x="63" y="1034"/>
                  <a:pt x="91" y="1028"/>
                </a:cubicBezTo>
                <a:cubicBezTo>
                  <a:pt x="105" y="1005"/>
                  <a:pt x="102" y="972"/>
                  <a:pt x="110" y="946"/>
                </a:cubicBezTo>
                <a:cubicBezTo>
                  <a:pt x="105" y="918"/>
                  <a:pt x="103" y="938"/>
                  <a:pt x="96" y="919"/>
                </a:cubicBezTo>
                <a:cubicBezTo>
                  <a:pt x="91" y="867"/>
                  <a:pt x="98" y="901"/>
                  <a:pt x="80" y="880"/>
                </a:cubicBezTo>
                <a:cubicBezTo>
                  <a:pt x="78" y="858"/>
                  <a:pt x="72" y="810"/>
                  <a:pt x="88" y="790"/>
                </a:cubicBezTo>
                <a:cubicBezTo>
                  <a:pt x="93" y="784"/>
                  <a:pt x="102" y="779"/>
                  <a:pt x="107" y="773"/>
                </a:cubicBezTo>
                <a:cubicBezTo>
                  <a:pt x="121" y="735"/>
                  <a:pt x="117" y="688"/>
                  <a:pt x="126" y="647"/>
                </a:cubicBezTo>
                <a:cubicBezTo>
                  <a:pt x="120" y="625"/>
                  <a:pt x="120" y="610"/>
                  <a:pt x="132" y="590"/>
                </a:cubicBezTo>
                <a:cubicBezTo>
                  <a:pt x="136" y="572"/>
                  <a:pt x="141" y="555"/>
                  <a:pt x="145" y="537"/>
                </a:cubicBezTo>
                <a:cubicBezTo>
                  <a:pt x="147" y="494"/>
                  <a:pt x="144" y="397"/>
                  <a:pt x="165" y="356"/>
                </a:cubicBezTo>
                <a:cubicBezTo>
                  <a:pt x="170" y="345"/>
                  <a:pt x="178" y="336"/>
                  <a:pt x="184" y="326"/>
                </a:cubicBezTo>
                <a:cubicBezTo>
                  <a:pt x="197" y="303"/>
                  <a:pt x="189" y="271"/>
                  <a:pt x="219" y="260"/>
                </a:cubicBezTo>
                <a:cubicBezTo>
                  <a:pt x="226" y="254"/>
                  <a:pt x="227" y="248"/>
                  <a:pt x="233" y="241"/>
                </a:cubicBezTo>
                <a:cubicBezTo>
                  <a:pt x="240" y="233"/>
                  <a:pt x="248" y="227"/>
                  <a:pt x="255" y="219"/>
                </a:cubicBezTo>
                <a:cubicBezTo>
                  <a:pt x="273" y="170"/>
                  <a:pt x="255" y="143"/>
                  <a:pt x="304" y="118"/>
                </a:cubicBezTo>
                <a:cubicBezTo>
                  <a:pt x="302" y="97"/>
                  <a:pt x="293" y="66"/>
                  <a:pt x="310" y="49"/>
                </a:cubicBezTo>
                <a:cubicBezTo>
                  <a:pt x="314" y="37"/>
                  <a:pt x="322" y="27"/>
                  <a:pt x="329" y="16"/>
                </a:cubicBezTo>
                <a:cubicBezTo>
                  <a:pt x="332" y="2"/>
                  <a:pt x="332" y="7"/>
                  <a:pt x="33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06" name="Rectangle 6"/>
          <p:cNvSpPr>
            <a:spLocks noChangeArrowheads="1"/>
          </p:cNvSpPr>
          <p:nvPr/>
        </p:nvSpPr>
        <p:spPr bwMode="auto">
          <a:xfrm>
            <a:off x="730250" y="374650"/>
            <a:ext cx="128588" cy="17637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07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15,600 metric tons/year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248400" y="790575"/>
            <a:ext cx="28194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</a:rPr>
              <a:t>SPARROW results are useful in evaluating load assessments to receiving waters</a:t>
            </a:r>
          </a:p>
          <a:p>
            <a:pPr>
              <a:spcBef>
                <a:spcPct val="40000"/>
              </a:spcBef>
              <a:buFontTx/>
              <a:buChar char="•"/>
            </a:pPr>
            <a:endParaRPr lang="en-US" sz="40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40000"/>
              </a:spcBef>
              <a:buFontTx/>
              <a:buChar char="•"/>
            </a:pPr>
            <a:endParaRPr lang="en-US" sz="40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 rot="-777240">
            <a:off x="1941513" y="6403975"/>
            <a:ext cx="2011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Long Island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5" grpId="0" animBg="1"/>
      <p:bldP spid="870406" grpId="0" animBg="1"/>
      <p:bldP spid="8704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11D72-7762-4325-9E55-EE4FA72E83E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7200" y="762000"/>
            <a:ext cx="807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/>
              <a:t>SPARROW (Spatially Referenced </a:t>
            </a:r>
          </a:p>
          <a:p>
            <a:pPr algn="l"/>
            <a:r>
              <a:rPr lang="en-US" sz="3200"/>
              <a:t>Regressions On Watershed Attributes)</a:t>
            </a:r>
          </a:p>
          <a:p>
            <a:pPr lvl="1" algn="l">
              <a:buFontTx/>
              <a:buChar char="•"/>
            </a:pPr>
            <a:endParaRPr lang="en-US" sz="2800"/>
          </a:p>
          <a:p>
            <a:pPr algn="l">
              <a:buFontTx/>
              <a:buChar char="•"/>
            </a:pPr>
            <a:r>
              <a:rPr lang="en-US" sz="2800"/>
              <a:t>  Described in Smith and others, Water 	Resources 	Research, 33(12): 2781-2798</a:t>
            </a:r>
          </a:p>
          <a:p>
            <a:pPr algn="l">
              <a:buFontTx/>
              <a:buChar char="•"/>
            </a:pPr>
            <a:r>
              <a:rPr lang="en-US" sz="2800"/>
              <a:t>  An empirical (regression) approach relating 	observed water-quality data (nutrient 	loads) to upstream watershed 	characteristics in a GIS framework</a:t>
            </a:r>
          </a:p>
          <a:p>
            <a:pPr algn="l">
              <a:buFontTx/>
              <a:buChar char="•"/>
            </a:pPr>
            <a:r>
              <a:rPr lang="en-US" sz="2800">
                <a:cs typeface="Times New Roman" pitchFamily="18" charset="0"/>
              </a:rPr>
              <a:t>  Incorporates variables to simulate in-stream 	processes</a:t>
            </a:r>
          </a:p>
          <a:p>
            <a:pPr algn="l">
              <a:buFontTx/>
              <a:buChar char="•"/>
            </a:pPr>
            <a:r>
              <a:rPr lang="en-US" sz="2800">
                <a:cs typeface="Times New Roman" pitchFamily="18" charset="0"/>
              </a:rPr>
              <a:t>  Incorporates only statistically significant 	parameters. </a:t>
            </a:r>
          </a:p>
          <a:p>
            <a:pPr algn="l">
              <a:buFontTx/>
              <a:buChar char="•"/>
            </a:pP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704E7-0B45-425C-9162-71835220D5F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1026"/>
          <p:cNvSpPr>
            <a:spLocks noGrp="1"/>
          </p:cNvSpPr>
          <p:nvPr>
            <p:ph type="title" idx="4294967295"/>
          </p:nvPr>
        </p:nvSpPr>
        <p:spPr>
          <a:xfrm>
            <a:off x="457200" y="781050"/>
            <a:ext cx="8229600" cy="127635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FFFF66"/>
                </a:solidFill>
              </a:rPr>
              <a:t>Predicted Sources of Nitrogen Loading from the Connecticut River Watershed to Long Island Sound</a:t>
            </a:r>
          </a:p>
        </p:txBody>
      </p:sp>
      <p:graphicFrame>
        <p:nvGraphicFramePr>
          <p:cNvPr id="23556" name="Chart 4"/>
          <p:cNvGraphicFramePr>
            <a:graphicFrameLocks/>
          </p:cNvGraphicFramePr>
          <p:nvPr/>
        </p:nvGraphicFramePr>
        <p:xfrm>
          <a:off x="939800" y="2235200"/>
          <a:ext cx="7340600" cy="4064000"/>
        </p:xfrm>
        <a:graphic>
          <a:graphicData uri="http://schemas.openxmlformats.org/presentationml/2006/ole">
            <p:oleObj spid="_x0000_s23556" r:id="rId4" imgW="7340220" imgH="40602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925" y="6305550"/>
            <a:ext cx="495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516C5D-641D-4536-A11B-0712657D5DC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80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FFFF66"/>
                </a:solidFill>
              </a:rPr>
              <a:t>Predicted Nitrogen Load (kg/year) </a:t>
            </a:r>
            <a:r>
              <a:rPr lang="en-US" sz="2800" smtClean="0">
                <a:solidFill>
                  <a:srgbClr val="FFFF66"/>
                </a:solidFill>
              </a:rPr>
              <a:t/>
            </a:r>
            <a:br>
              <a:rPr lang="en-US" sz="2800" smtClean="0">
                <a:solidFill>
                  <a:srgbClr val="FFFF66"/>
                </a:solidFill>
              </a:rPr>
            </a:br>
            <a:r>
              <a:rPr lang="en-US" sz="3200" smtClean="0">
                <a:solidFill>
                  <a:srgbClr val="FFFF66"/>
                </a:solidFill>
              </a:rPr>
              <a:t>Delivered to Long Island Sound from States within the Connecticut River Watershed</a:t>
            </a:r>
          </a:p>
        </p:txBody>
      </p:sp>
      <p:graphicFrame>
        <p:nvGraphicFramePr>
          <p:cNvPr id="24581" name="Chart 4"/>
          <p:cNvGraphicFramePr>
            <a:graphicFrameLocks/>
          </p:cNvGraphicFramePr>
          <p:nvPr/>
        </p:nvGraphicFramePr>
        <p:xfrm>
          <a:off x="787400" y="1778000"/>
          <a:ext cx="7335838" cy="4902200"/>
        </p:xfrm>
        <a:graphic>
          <a:graphicData uri="http://schemas.openxmlformats.org/presentationml/2006/ole">
            <p:oleObj spid="_x0000_s24581" r:id="rId4" imgW="7340220" imgH="490160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3657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pitchFamily="18" charset="0"/>
              </a:rPr>
              <a:t/>
            </a:r>
            <a:br>
              <a:rPr lang="en-US" sz="2400" b="1">
                <a:latin typeface="Times New Roman" pitchFamily="18" charset="0"/>
              </a:rPr>
            </a:br>
            <a:r>
              <a:rPr lang="en-US" sz="2800" b="1"/>
              <a:t/>
            </a:r>
            <a:br>
              <a:rPr lang="en-US" sz="2800" b="1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5603" name="Picture 3" descr="epa_logo_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5334000"/>
            <a:ext cx="16002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4910138" y="5562600"/>
            <a:ext cx="1905000" cy="838200"/>
            <a:chOff x="2160" y="3600"/>
            <a:chExt cx="1296" cy="576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2160" y="3600"/>
              <a:ext cx="129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08" name="Picture 6" descr="usg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3696"/>
              <a:ext cx="120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17525" y="6056313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EMAP 4/07</a:t>
            </a:r>
          </a:p>
        </p:txBody>
      </p:sp>
      <p:sp>
        <p:nvSpPr>
          <p:cNvPr id="25606" name="Rectangle 8"/>
          <p:cNvSpPr>
            <a:spLocks/>
          </p:cNvSpPr>
          <p:nvPr/>
        </p:nvSpPr>
        <p:spPr bwMode="auto">
          <a:xfrm>
            <a:off x="228600" y="2895600"/>
            <a:ext cx="891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>
                <a:alpha val="50000"/>
              </a:schemeClr>
            </a:outerShdw>
          </a:effectLst>
        </p:spPr>
        <p:txBody>
          <a:bodyPr lIns="0" rIns="0" bIns="0" anchor="b"/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An Example </a:t>
            </a:r>
            <a:br>
              <a:rPr lang="en-US" sz="36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From Narragansett Bay</a:t>
            </a:r>
            <a:r>
              <a:rPr lang="en-US" sz="3600">
                <a:solidFill>
                  <a:schemeClr val="bg1"/>
                </a:solidFill>
              </a:rPr>
              <a:t> </a:t>
            </a:r>
          </a:p>
          <a:p>
            <a:r>
              <a:rPr lang="en-US" sz="3600" b="1">
                <a:latin typeface="Times New Roman" pitchFamily="18" charset="0"/>
              </a:rPr>
              <a:t>Integration:</a:t>
            </a:r>
            <a:r>
              <a:rPr lang="en-US" sz="3200" b="1">
                <a:latin typeface="Times New Roman" pitchFamily="18" charset="0"/>
              </a:rPr>
              <a:t> 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1) National Coastal Assessment (probabilistic) sampling data, 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2) moored instrumentation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3) Freshwater Nutrient (NHDPlus –based Sparrow) Modeling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4) Estuary Nutrient Mass Balance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48BCA0-CA1D-4F0F-A017-1B284CE17AD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1026"/>
          <p:cNvSpPr>
            <a:spLocks noChangeArrowheads="1"/>
          </p:cNvSpPr>
          <p:nvPr/>
        </p:nvSpPr>
        <p:spPr bwMode="auto">
          <a:xfrm>
            <a:off x="-152400" y="-76200"/>
            <a:ext cx="9448800" cy="708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1027"/>
          <p:cNvPicPr>
            <a:picLocks noChangeAspect="1" noChangeArrowheads="1"/>
          </p:cNvPicPr>
          <p:nvPr/>
        </p:nvPicPr>
        <p:blipFill>
          <a:blip r:embed="rId3" cstate="print"/>
          <a:srcRect t="3178"/>
          <a:stretch>
            <a:fillRect/>
          </a:stretch>
        </p:blipFill>
        <p:spPr bwMode="auto">
          <a:xfrm>
            <a:off x="0" y="0"/>
            <a:ext cx="6764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028"/>
          <p:cNvSpPr>
            <a:spLocks noRot="1" noChangeArrowheads="1"/>
          </p:cNvSpPr>
          <p:nvPr/>
        </p:nvSpPr>
        <p:spPr bwMode="auto">
          <a:xfrm>
            <a:off x="4724400" y="274638"/>
            <a:ext cx="41910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400">
                <a:solidFill>
                  <a:srgbClr val="99CCFF"/>
                </a:solidFill>
              </a:rPr>
              <a:t>New England SPARROW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352800" y="6372225"/>
            <a:ext cx="4572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657600" y="6535738"/>
            <a:ext cx="1935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Narragansett Bay</a:t>
            </a:r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695450" y="885825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D212E2-B850-455C-9A9E-69BCB8D7EA4E}" type="slidenum">
              <a:rPr lang="en-US" smtClean="0"/>
              <a:pPr/>
              <a:t>23</a:t>
            </a:fld>
            <a:endParaRPr lang="en-US" smtClean="0"/>
          </a:p>
        </p:txBody>
      </p:sp>
      <p:grpSp>
        <p:nvGrpSpPr>
          <p:cNvPr id="27651" name="Group 1026"/>
          <p:cNvGrpSpPr>
            <a:grpSpLocks/>
          </p:cNvGrpSpPr>
          <p:nvPr/>
        </p:nvGrpSpPr>
        <p:grpSpPr bwMode="auto">
          <a:xfrm>
            <a:off x="0" y="2286000"/>
            <a:ext cx="5638800" cy="3048000"/>
            <a:chOff x="48" y="1795"/>
            <a:chExt cx="4369" cy="2525"/>
          </a:xfrm>
        </p:grpSpPr>
        <p:pic>
          <p:nvPicPr>
            <p:cNvPr id="27658" name="Picture 1027" descr="Tide20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1795"/>
              <a:ext cx="4369" cy="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9" name="Group 1028"/>
            <p:cNvGrpSpPr>
              <a:grpSpLocks/>
            </p:cNvGrpSpPr>
            <p:nvPr/>
          </p:nvGrpSpPr>
          <p:grpSpPr bwMode="auto">
            <a:xfrm>
              <a:off x="3264" y="2016"/>
              <a:ext cx="962" cy="1200"/>
              <a:chOff x="3791" y="2016"/>
              <a:chExt cx="962" cy="1200"/>
            </a:xfrm>
          </p:grpSpPr>
          <p:sp>
            <p:nvSpPr>
              <p:cNvPr id="27660" name="Line 1029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0" cy="110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Text Box 1030"/>
              <p:cNvSpPr txBox="1">
                <a:spLocks noChangeArrowheads="1"/>
              </p:cNvSpPr>
              <p:nvPr/>
            </p:nvSpPr>
            <p:spPr bwMode="auto">
              <a:xfrm>
                <a:off x="3791" y="2016"/>
                <a:ext cx="962" cy="689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3300"/>
                    </a:solidFill>
                    <a:latin typeface="Times New Roman" pitchFamily="18" charset="0"/>
                  </a:rPr>
                  <a:t>Aug 20th</a:t>
                </a:r>
              </a:p>
            </p:txBody>
          </p:sp>
        </p:grpSp>
      </p:grpSp>
      <p:grpSp>
        <p:nvGrpSpPr>
          <p:cNvPr id="4" name="Group 1031"/>
          <p:cNvGrpSpPr>
            <a:grpSpLocks/>
          </p:cNvGrpSpPr>
          <p:nvPr/>
        </p:nvGrpSpPr>
        <p:grpSpPr bwMode="auto">
          <a:xfrm>
            <a:off x="5638800" y="1922463"/>
            <a:ext cx="3416300" cy="4706937"/>
            <a:chOff x="3752" y="1355"/>
            <a:chExt cx="2152" cy="2965"/>
          </a:xfrm>
        </p:grpSpPr>
        <p:pic>
          <p:nvPicPr>
            <p:cNvPr id="27655" name="Picture 10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2" y="1584"/>
              <a:ext cx="2037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1033"/>
            <p:cNvSpPr txBox="1">
              <a:spLocks noChangeArrowheads="1"/>
            </p:cNvSpPr>
            <p:nvPr/>
          </p:nvSpPr>
          <p:spPr bwMode="auto">
            <a:xfrm>
              <a:off x="4032" y="1355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657" name="Text Box 1034"/>
            <p:cNvSpPr txBox="1">
              <a:spLocks noChangeArrowheads="1"/>
            </p:cNvSpPr>
            <p:nvPr/>
          </p:nvSpPr>
          <p:spPr bwMode="auto">
            <a:xfrm>
              <a:off x="4032" y="1862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53" name="Text Box 1035"/>
          <p:cNvSpPr txBox="1">
            <a:spLocks noChangeArrowheads="1"/>
          </p:cNvSpPr>
          <p:nvPr/>
        </p:nvSpPr>
        <p:spPr bwMode="auto">
          <a:xfrm>
            <a:off x="838200" y="10509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Summer of 2003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7654" name="Text Box 1036"/>
          <p:cNvSpPr txBox="1">
            <a:spLocks noChangeArrowheads="1"/>
          </p:cNvSpPr>
          <p:nvPr/>
        </p:nvSpPr>
        <p:spPr bwMode="auto">
          <a:xfrm>
            <a:off x="685800" y="395288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/>
              <a:t>Dissolved Oxygen in Narragansett Bay,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E491FC-F4C2-4B74-A37E-CEBE2E1905E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Sources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smtClean="0"/>
              <a:t>  About 70 % of the TN loadings to the bay were estimated to be from point sources</a:t>
            </a:r>
          </a:p>
          <a:p>
            <a:pPr lvl="1" eaLnBrk="1" hangingPunct="1"/>
            <a:r>
              <a:rPr lang="en-US" sz="2800" smtClean="0"/>
              <a:t>28 % directly into the bay</a:t>
            </a:r>
          </a:p>
          <a:p>
            <a:pPr lvl="1" eaLnBrk="1" hangingPunct="1"/>
            <a:r>
              <a:rPr lang="en-US" sz="2800" smtClean="0"/>
              <a:t>42 % from upstream point sources (SPARROW model data)</a:t>
            </a:r>
          </a:p>
          <a:p>
            <a:pPr lvl="1" eaLnBrk="1" hangingPunct="1"/>
            <a:endParaRPr lang="en-US" sz="280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z="2800" smtClean="0"/>
              <a:t>Supports recent management decisions to require tertiary treatment to reduce nitrogen loading to Narragansett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24DFFB-2054-42CA-9569-9CE618C970C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699" name="Rectangle 2"/>
          <p:cNvSpPr>
            <a:spLocks noGrp="1"/>
          </p:cNvSpPr>
          <p:nvPr>
            <p:ph type="body" idx="4294967295"/>
          </p:nvPr>
        </p:nvSpPr>
        <p:spPr>
          <a:xfrm>
            <a:off x="609600" y="228600"/>
            <a:ext cx="7772400" cy="6629400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sz="4400" smtClean="0">
                <a:solidFill>
                  <a:srgbClr val="FFFFBE"/>
                </a:solidFill>
              </a:rPr>
              <a:t>               Conclusion</a:t>
            </a:r>
            <a:endParaRPr lang="en-US" sz="4400" smtClean="0">
              <a:solidFill>
                <a:srgbClr val="FFFFBE"/>
              </a:solidFill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NHDPlus data structure is very compatible with </a:t>
            </a:r>
            <a:r>
              <a:rPr lang="en-US" sz="3000" smtClean="0"/>
              <a:t>freshwater nutrient (Sparrow) modeling,</a:t>
            </a:r>
            <a:r>
              <a:rPr lang="en-US" sz="3000" smtClean="0">
                <a:cs typeface="Times New Roman" pitchFamily="18" charset="0"/>
              </a:rPr>
              <a:t> which has many useful applications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3000" smtClean="0"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NHDPlus represents a true partnership effort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3000" smtClean="0">
                <a:cs typeface="Times New Roman" pitchFamily="18" charset="0"/>
              </a:rPr>
              <a:t>	        NHDPlus data website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/>
              <a:t>	       http://www.horizon-systems.com/nhdplus/</a:t>
            </a:r>
            <a:endParaRPr lang="en-US" sz="2000" smtClean="0"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  <a:p>
            <a:pPr marL="990600" lvl="1" indent="-533400" eaLnBrk="1" hangingPunct="1"/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9700" name="Picture 3" descr="epa_logo_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5334000"/>
            <a:ext cx="16002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4910138" y="5562600"/>
            <a:ext cx="1905000" cy="838200"/>
            <a:chOff x="2160" y="3600"/>
            <a:chExt cx="1296" cy="576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2160" y="3600"/>
              <a:ext cx="129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3" name="Picture 6" descr="usg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3696"/>
              <a:ext cx="120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993775"/>
          </a:xfrm>
        </p:spPr>
        <p:txBody>
          <a:bodyPr/>
          <a:lstStyle/>
          <a:p>
            <a:r>
              <a:rPr lang="en-US"/>
              <a:t>NHDPlus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3716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/>
              <a:t>  A digital stream network that is 	useful as a framework for 	both water-quality and 	stream-flow modeling.  </a:t>
            </a:r>
          </a:p>
          <a:p>
            <a:pPr algn="l">
              <a:buFont typeface="Arial" charset="0"/>
              <a:buChar char="•"/>
            </a:pPr>
            <a:r>
              <a:rPr lang="en-US"/>
              <a:t>  Has been used to 	develop the 	Northeastern and MidAtlantic 	Region nutrient SPARROW 	models.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60213E-2EB1-483F-B784-401675F62F3E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1026" name="SmartArt Placeholder 1025"/>
          <p:cNvGraphicFramePr>
            <a:graphicFrameLocks/>
          </p:cNvGraphicFramePr>
          <p:nvPr>
            <p:ph type="dgm" idx="4294967295"/>
          </p:nvPr>
        </p:nvGraphicFramePr>
        <p:xfrm>
          <a:off x="457200" y="1935163"/>
          <a:ext cx="8229600" cy="45878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4724400"/>
            <a:ext cx="9144000" cy="2133600"/>
            <a:chOff x="432" y="4128"/>
            <a:chExt cx="5148" cy="1296"/>
          </a:xfrm>
        </p:grpSpPr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432" y="4128"/>
              <a:ext cx="5136" cy="1296"/>
            </a:xfrm>
            <a:prstGeom prst="rect">
              <a:avLst/>
            </a:prstGeom>
            <a:solidFill>
              <a:srgbClr val="008CC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432" y="4512"/>
              <a:ext cx="5148" cy="611"/>
            </a:xfrm>
            <a:prstGeom prst="rect">
              <a:avLst/>
            </a:prstGeom>
            <a:solidFill>
              <a:srgbClr val="008CC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The success of the New England SPARROW originally encouraged the development of NHDPlus.</a:t>
              </a:r>
            </a:p>
            <a:p>
              <a:endParaRPr lang="en-US" sz="2000"/>
            </a:p>
          </p:txBody>
        </p:sp>
      </p:grpSp>
      <p:sp>
        <p:nvSpPr>
          <p:cNvPr id="1034" name="Rectangle 13"/>
          <p:cNvSpPr>
            <a:spLocks/>
          </p:cNvSpPr>
          <p:nvPr/>
        </p:nvSpPr>
        <p:spPr bwMode="auto">
          <a:xfrm>
            <a:off x="228600" y="914400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>
                <a:alpha val="50000"/>
              </a:schemeClr>
            </a:outerShdw>
          </a:effectLst>
        </p:spPr>
        <p:txBody>
          <a:bodyPr lIns="0" rIns="0" bIns="0" anchor="b"/>
          <a:lstStyle/>
          <a:p>
            <a:r>
              <a:rPr lang="en-US" sz="4000" b="1"/>
              <a:t>NHDPlus</a:t>
            </a:r>
            <a:br>
              <a:rPr lang="en-US" sz="4000" b="1"/>
            </a:br>
            <a:r>
              <a:rPr lang="en-US" sz="4000" b="1"/>
              <a:t>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8214CD-66BB-4033-9A26-9CDC91D5F349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949450"/>
          <a:ext cx="822960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Rectangle 11"/>
          <p:cNvSpPr>
            <a:spLocks/>
          </p:cNvSpPr>
          <p:nvPr/>
        </p:nvSpPr>
        <p:spPr bwMode="auto">
          <a:xfrm>
            <a:off x="228600" y="914400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>
                <a:alpha val="50000"/>
              </a:schemeClr>
            </a:outerShdw>
          </a:effectLst>
        </p:spPr>
        <p:txBody>
          <a:bodyPr lIns="0" rIns="0" bIns="0" anchor="b"/>
          <a:lstStyle/>
          <a:p>
            <a:r>
              <a:rPr lang="en-US" sz="4000" b="1"/>
              <a:t>NHDPlus</a:t>
            </a:r>
            <a:br>
              <a:rPr lang="en-US" sz="4000" b="1"/>
            </a:br>
            <a:r>
              <a:rPr lang="en-US" sz="4000" b="1"/>
              <a:t>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838200" y="1624013"/>
            <a:ext cx="7461250" cy="317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lIns="92075" tIns="46038" rIns="92075" bIns="46038"/>
          <a:lstStyle/>
          <a:p>
            <a:pPr eaLnBrk="0" hangingPunct="0">
              <a:spcBef>
                <a:spcPct val="10000"/>
              </a:spcBef>
            </a:pPr>
            <a:endParaRPr lang="en-US" sz="900" i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10000"/>
              </a:spcBef>
            </a:pPr>
            <a:r>
              <a:rPr lang="en-US" sz="4000">
                <a:solidFill>
                  <a:srgbClr val="FFFFBE"/>
                </a:solidFill>
              </a:rPr>
              <a:t>NHDPlus V1 used for SPARROW watershed modeling of nutrient in the Northeastern and Mid-Atlantic Region of the United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271542-33E0-46EA-9598-97CD852CEDA8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3" y="1905000"/>
            <a:ext cx="8626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147763" y="609600"/>
            <a:ext cx="684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Sparrow Modeling to Understand Water-Quality Conditions </a:t>
            </a:r>
          </a:p>
          <a:p>
            <a:r>
              <a:rPr lang="en-US" b="1"/>
              <a:t>in Major Regions of the United States: A Featured Collection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F840D9-A3C4-402D-8F62-6AF7C427650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1267" name="Picture 2" descr="mrb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8538"/>
            <a:ext cx="86868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0"/>
            <a:ext cx="921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Regional Nutrient SPARROW models </a:t>
            </a:r>
          </a:p>
          <a:p>
            <a:r>
              <a:rPr lang="en-US" sz="2800"/>
              <a:t>developed for 2002 conditions</a:t>
            </a:r>
          </a:p>
        </p:txBody>
      </p:sp>
      <p:pic>
        <p:nvPicPr>
          <p:cNvPr id="11269" name="Picture 5" descr="usg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63" y="5556250"/>
            <a:ext cx="19494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2663825" y="998538"/>
            <a:ext cx="326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</a:rPr>
              <a:t>Major River Basin study areas</a:t>
            </a:r>
          </a:p>
          <a:p>
            <a:pPr algn="l" eaLnBrk="0" hangingPunct="0"/>
            <a:r>
              <a:rPr lang="en-US">
                <a:solidFill>
                  <a:srgbClr val="000000"/>
                </a:solidFill>
              </a:rPr>
              <a:t>1 through 5, and 7 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17F005-2C4E-4DBF-B028-1D79D76887B9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2291" name="Picture 2" descr="mrb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8538"/>
            <a:ext cx="86868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0"/>
            <a:ext cx="921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Regional Nutrient SPARROW models </a:t>
            </a:r>
          </a:p>
          <a:p>
            <a:r>
              <a:rPr lang="en-US" sz="2800"/>
              <a:t>developed for 2002 conditions -- with stream network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133600"/>
            <a:ext cx="8362950" cy="3603625"/>
            <a:chOff x="336" y="1328"/>
            <a:chExt cx="5268" cy="2270"/>
          </a:xfrm>
        </p:grpSpPr>
        <p:sp>
          <p:nvSpPr>
            <p:cNvPr id="12301" name="Text Box 8"/>
            <p:cNvSpPr txBox="1">
              <a:spLocks noChangeArrowheads="1"/>
            </p:cNvSpPr>
            <p:nvPr/>
          </p:nvSpPr>
          <p:spPr bwMode="auto">
            <a:xfrm>
              <a:off x="336" y="334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 sz="2000" b="1">
                <a:solidFill>
                  <a:srgbClr val="111111"/>
                </a:solidFill>
              </a:endParaRPr>
            </a:p>
          </p:txBody>
        </p:sp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4032" y="3152"/>
              <a:ext cx="149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solidFill>
                    <a:srgbClr val="111111"/>
                  </a:solidFill>
                </a:rPr>
                <a:t>  RF1 (</a:t>
              </a:r>
              <a:r>
                <a:rPr lang="en-US" b="1">
                  <a:solidFill>
                    <a:srgbClr val="111111"/>
                  </a:solidFill>
                </a:rPr>
                <a:t>NHDPlus V1</a:t>
              </a:r>
              <a:r>
                <a:rPr lang="en-US" b="1"/>
                <a:t> </a:t>
              </a:r>
            </a:p>
            <a:p>
              <a:pPr algn="l"/>
              <a:r>
                <a:rPr lang="en-US" b="1">
                  <a:solidFill>
                    <a:srgbClr val="111111"/>
                  </a:solidFill>
                </a:rPr>
                <a:t>              underway</a:t>
              </a:r>
              <a:r>
                <a:rPr lang="en-US" sz="2000" b="1">
                  <a:solidFill>
                    <a:srgbClr val="111111"/>
                  </a:solidFill>
                </a:rPr>
                <a:t>)</a:t>
              </a:r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4464" y="1328"/>
              <a:ext cx="114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 sz="2000" b="1">
                <a:solidFill>
                  <a:srgbClr val="111111"/>
                </a:solidFill>
              </a:endParaRPr>
            </a:p>
            <a:p>
              <a:pPr algn="l"/>
              <a:endParaRPr lang="en-US" sz="2000" b="1">
                <a:solidFill>
                  <a:srgbClr val="111111"/>
                </a:solidFill>
              </a:endParaRPr>
            </a:p>
            <a:p>
              <a:pPr algn="l"/>
              <a:endParaRPr lang="en-US" sz="2000" b="1">
                <a:solidFill>
                  <a:srgbClr val="111111"/>
                </a:solidFill>
              </a:endParaRPr>
            </a:p>
            <a:p>
              <a:pPr algn="l"/>
              <a:r>
                <a:rPr lang="en-US" sz="2000" b="1">
                  <a:solidFill>
                    <a:srgbClr val="111111"/>
                  </a:solidFill>
                </a:rPr>
                <a:t>  NHDPlus V1</a:t>
              </a:r>
            </a:p>
          </p:txBody>
        </p:sp>
      </p:grp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663825" y="998538"/>
            <a:ext cx="326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</a:rPr>
              <a:t>Major River Basin study areas</a:t>
            </a:r>
          </a:p>
          <a:p>
            <a:pPr algn="l" eaLnBrk="0" hangingPunct="0"/>
            <a:r>
              <a:rPr lang="en-US">
                <a:solidFill>
                  <a:srgbClr val="000000"/>
                </a:solidFill>
              </a:rPr>
              <a:t>1 through 5, and 7 published</a:t>
            </a:r>
          </a:p>
        </p:txBody>
      </p:sp>
      <p:sp>
        <p:nvSpPr>
          <p:cNvPr id="12295" name="Text Box 23"/>
          <p:cNvSpPr txBox="1">
            <a:spLocks noChangeArrowheads="1"/>
          </p:cNvSpPr>
          <p:nvPr/>
        </p:nvSpPr>
        <p:spPr bwMode="auto">
          <a:xfrm>
            <a:off x="609600" y="5715000"/>
            <a:ext cx="308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RF1 = 1:500,000 scale</a:t>
            </a:r>
          </a:p>
          <a:p>
            <a:r>
              <a:rPr lang="en-US" b="1">
                <a:solidFill>
                  <a:schemeClr val="bg1"/>
                </a:solidFill>
              </a:rPr>
              <a:t>NHDPlus = 1:100,000 scale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25425" y="1882775"/>
            <a:ext cx="236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111111"/>
                </a:solidFill>
              </a:rPr>
              <a:t>  RF1 (</a:t>
            </a:r>
            <a:r>
              <a:rPr lang="en-US" b="1">
                <a:solidFill>
                  <a:srgbClr val="111111"/>
                </a:solidFill>
              </a:rPr>
              <a:t>NHDPlus V2</a:t>
            </a:r>
            <a:r>
              <a:rPr lang="en-US" b="1"/>
              <a:t> </a:t>
            </a:r>
          </a:p>
          <a:p>
            <a:pPr algn="l"/>
            <a:r>
              <a:rPr lang="en-US" b="1">
                <a:solidFill>
                  <a:srgbClr val="111111"/>
                </a:solidFill>
              </a:rPr>
              <a:t>              underway</a:t>
            </a:r>
            <a:r>
              <a:rPr lang="en-US" sz="2000" b="1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797425" y="3025775"/>
            <a:ext cx="236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111111"/>
                </a:solidFill>
              </a:rPr>
              <a:t>  RF1 (</a:t>
            </a:r>
            <a:r>
              <a:rPr lang="en-US" b="1">
                <a:solidFill>
                  <a:srgbClr val="111111"/>
                </a:solidFill>
              </a:rPr>
              <a:t>NHDPlus V2</a:t>
            </a:r>
            <a:r>
              <a:rPr lang="en-US" b="1"/>
              <a:t> </a:t>
            </a:r>
          </a:p>
          <a:p>
            <a:pPr algn="l"/>
            <a:r>
              <a:rPr lang="en-US" b="1">
                <a:solidFill>
                  <a:srgbClr val="111111"/>
                </a:solidFill>
              </a:rPr>
              <a:t>              underway</a:t>
            </a:r>
            <a:r>
              <a:rPr lang="en-US" sz="2000" b="1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663825" y="2949575"/>
            <a:ext cx="236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111111"/>
                </a:solidFill>
              </a:rPr>
              <a:t>  RF1 (</a:t>
            </a:r>
            <a:r>
              <a:rPr lang="en-US" b="1">
                <a:solidFill>
                  <a:srgbClr val="111111"/>
                </a:solidFill>
              </a:rPr>
              <a:t>NHDPlus V2</a:t>
            </a:r>
            <a:r>
              <a:rPr lang="en-US" b="1"/>
              <a:t> </a:t>
            </a:r>
          </a:p>
          <a:p>
            <a:pPr algn="l"/>
            <a:r>
              <a:rPr lang="en-US" b="1">
                <a:solidFill>
                  <a:srgbClr val="111111"/>
                </a:solidFill>
              </a:rPr>
              <a:t>              underway</a:t>
            </a:r>
            <a:r>
              <a:rPr lang="en-US" sz="2000" b="1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3273425" y="4572000"/>
            <a:ext cx="236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111111"/>
                </a:solidFill>
              </a:rPr>
              <a:t>  RF1 (</a:t>
            </a:r>
            <a:r>
              <a:rPr lang="en-US" b="1">
                <a:solidFill>
                  <a:srgbClr val="111111"/>
                </a:solidFill>
              </a:rPr>
              <a:t>NHDPlus V2</a:t>
            </a:r>
            <a:r>
              <a:rPr lang="en-US" b="1"/>
              <a:t> </a:t>
            </a:r>
          </a:p>
          <a:p>
            <a:pPr algn="l"/>
            <a:r>
              <a:rPr lang="en-US" b="1">
                <a:solidFill>
                  <a:srgbClr val="111111"/>
                </a:solidFill>
              </a:rPr>
              <a:t>              underway</a:t>
            </a:r>
            <a:r>
              <a:rPr lang="en-US" sz="2000" b="1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228600" y="384968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111111"/>
                </a:solidFill>
              </a:rPr>
              <a:t>NHDPlus V2</a:t>
            </a:r>
            <a:r>
              <a:rPr lang="en-US" b="1"/>
              <a:t> </a:t>
            </a:r>
          </a:p>
          <a:p>
            <a:pPr algn="l"/>
            <a:r>
              <a:rPr lang="en-US" b="1">
                <a:solidFill>
                  <a:srgbClr val="111111"/>
                </a:solidFill>
              </a:rPr>
              <a:t>underway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3_Fl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9317</TotalTime>
  <Words>698</Words>
  <Application>Microsoft Office PowerPoint</Application>
  <PresentationFormat>Letter Paper (8.5x11 in)</PresentationFormat>
  <Paragraphs>187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Wingdings 2</vt:lpstr>
      <vt:lpstr>Calibri</vt:lpstr>
      <vt:lpstr>Constantia</vt:lpstr>
      <vt:lpstr>Times New Roman</vt:lpstr>
      <vt:lpstr>Wingdings</vt:lpstr>
      <vt:lpstr>3_Flow</vt:lpstr>
      <vt:lpstr>Microsoft Office Excel 97-2003 Worksheet</vt:lpstr>
      <vt:lpstr>The National Hydrography Dataset Plus  a tool for SPARROW Watershed Modeling  Richard Moore  (presented by Alan Rea)</vt:lpstr>
      <vt:lpstr>Slide 1</vt:lpstr>
      <vt:lpstr>NHDPlus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Predicted Sources of Nitrogen Loading from the Connecticut River Watershed to Long Island Sound</vt:lpstr>
      <vt:lpstr>Predicted Nitrogen Load (kg/year)  Delivered to Long Island Sound from States within the Connecticut River Watershed</vt:lpstr>
      <vt:lpstr>   </vt:lpstr>
      <vt:lpstr>Slide 22</vt:lpstr>
      <vt:lpstr>Slide 23</vt:lpstr>
      <vt:lpstr>Point Sources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McKay</dc:creator>
  <cp:lastModifiedBy>Cindy McKay</cp:lastModifiedBy>
  <cp:revision>407</cp:revision>
  <cp:lastPrinted>2012-07-20T17:04:20Z</cp:lastPrinted>
  <dcterms:created xsi:type="dcterms:W3CDTF">2008-01-25T01:21:04Z</dcterms:created>
  <dcterms:modified xsi:type="dcterms:W3CDTF">2012-10-03T16:50:41Z</dcterms:modified>
</cp:coreProperties>
</file>