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2" r:id="rId3"/>
    <p:sldId id="363" r:id="rId4"/>
    <p:sldId id="270" r:id="rId5"/>
    <p:sldId id="284" r:id="rId6"/>
    <p:sldId id="326" r:id="rId7"/>
    <p:sldId id="285" r:id="rId8"/>
    <p:sldId id="322" r:id="rId9"/>
    <p:sldId id="325" r:id="rId10"/>
    <p:sldId id="323" r:id="rId11"/>
    <p:sldId id="324" r:id="rId12"/>
    <p:sldId id="300" r:id="rId13"/>
    <p:sldId id="303" r:id="rId14"/>
    <p:sldId id="301" r:id="rId15"/>
    <p:sldId id="302" r:id="rId16"/>
    <p:sldId id="304" r:id="rId17"/>
    <p:sldId id="308" r:id="rId18"/>
    <p:sldId id="305" r:id="rId19"/>
    <p:sldId id="306" r:id="rId20"/>
    <p:sldId id="328" r:id="rId21"/>
    <p:sldId id="309" r:id="rId2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356" autoAdjust="0"/>
  </p:normalViewPr>
  <p:slideViewPr>
    <p:cSldViewPr>
      <p:cViewPr>
        <p:scale>
          <a:sx n="65" d="100"/>
          <a:sy n="65" d="100"/>
        </p:scale>
        <p:origin x="-1234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2D18BDD-B119-4685-85ED-B05394DF3B3A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8F46B7B-5A4B-48EA-8F1D-3ADCC9DA55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726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3F16-4766-43E3-8284-E2764EF5E580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DM@Horizon-Systems.com" TargetMode="External"/><Relationship Id="rId4" Type="http://schemas.openxmlformats.org/officeDocument/2006/relationships/hyperlink" Target="mailto:NHDPlus@hscne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67" y="2846725"/>
            <a:ext cx="838902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2012 ESRI User Conference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Presented by:  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Cindy McKay, Horizon Systems Corporation</a:t>
            </a:r>
          </a:p>
          <a:p>
            <a:pPr algn="ctr"/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Sponsored by: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U.S.  EPA, Office of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531" y="228600"/>
            <a:ext cx="84774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National Hydrography Dataset Plus 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Version 2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(NHDPlusV2)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6" name="Picture 5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NHDPlus Concepts:  Rapid Navigation of the Linear Surface Water Network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0625" t="23711" r="9375" b="10309"/>
          <a:stretch>
            <a:fillRect/>
          </a:stretch>
        </p:blipFill>
        <p:spPr bwMode="auto">
          <a:xfrm>
            <a:off x="4210050" y="281940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39306" t="23196" r="17500" b="9278"/>
          <a:stretch>
            <a:fillRect/>
          </a:stretch>
        </p:blipFill>
        <p:spPr bwMode="auto">
          <a:xfrm>
            <a:off x="52351" y="1676400"/>
            <a:ext cx="4062449" cy="38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638800"/>
            <a:ext cx="3438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Susquehanna River</a:t>
            </a:r>
          </a:p>
          <a:p>
            <a:pPr algn="ctr"/>
            <a:r>
              <a:rPr lang="en-US" sz="3200" b="1" dirty="0" smtClean="0"/>
              <a:t>Main Stem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72415" y="1676400"/>
            <a:ext cx="3438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Susquehanna River</a:t>
            </a:r>
          </a:p>
          <a:p>
            <a:pPr algn="ctr"/>
            <a:r>
              <a:rPr lang="en-US" sz="3200" b="1" dirty="0" smtClean="0"/>
              <a:t>Drainage Basin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6" name="Picture 5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NHDPlus Concepts:  Accumulated Characteristics using the Stream Network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39375" t="22680" r="9375" b="9278"/>
          <a:stretch>
            <a:fillRect/>
          </a:stretch>
        </p:blipFill>
        <p:spPr bwMode="auto">
          <a:xfrm>
            <a:off x="27709" y="2971800"/>
            <a:ext cx="454429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 l="39375" t="23196" r="9375" b="8763"/>
          <a:stretch>
            <a:fillRect/>
          </a:stretch>
        </p:blipFill>
        <p:spPr bwMode="auto">
          <a:xfrm>
            <a:off x="4666673" y="1639229"/>
            <a:ext cx="4401127" cy="354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81073" y="5257800"/>
            <a:ext cx="2314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Stream Flow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57565" y="1828800"/>
            <a:ext cx="2591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Cumulative</a:t>
            </a:r>
          </a:p>
          <a:p>
            <a:pPr algn="ctr"/>
            <a:r>
              <a:rPr lang="en-US" sz="3200" b="1" dirty="0" smtClean="0"/>
              <a:t>Drainage Area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38200" y="381000"/>
            <a:ext cx="7772400" cy="136245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NHDPlusV1</a:t>
            </a:r>
            <a:r>
              <a:rPr kumimoji="0" lang="en-US" sz="4400" b="0" i="0" u="none" strike="noStrike" kern="1200" cap="none" spc="0" normalizeH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en-US" sz="4400" b="0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NED</a:t>
            </a:r>
            <a:r>
              <a:rPr kumimoji="0" lang="en-US" sz="4400" b="0" i="0" u="none" strike="noStrike" kern="1200" cap="none" spc="0" normalizeH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June 2004</a:t>
            </a:r>
            <a:r>
              <a:rPr kumimoji="0" lang="en-US" sz="4400" b="0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 w="635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NED200406Resolu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600200"/>
            <a:ext cx="7153891" cy="509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457200"/>
            <a:ext cx="7772400" cy="136245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NHDPlusV2 – NED 2011-12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635">
                  <a:noFill/>
                </a:ln>
                <a:latin typeface="+mj-lt"/>
                <a:ea typeface="+mj-ea"/>
                <a:cs typeface="+mj-cs"/>
              </a:rPr>
              <a:t>(</a:t>
            </a:r>
            <a:r>
              <a:rPr kumimoji="0" lang="en-US" sz="4400" b="0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ned.usgs.gov)</a:t>
            </a:r>
            <a:br>
              <a:rPr kumimoji="0" lang="en-US" sz="4400" b="0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 w="635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NED201112Resolu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309" y="1819419"/>
            <a:ext cx="6696691" cy="4715164"/>
          </a:xfrm>
          <a:prstGeom prst="rect">
            <a:avLst/>
          </a:prstGeom>
        </p:spPr>
      </p:pic>
      <p:sp>
        <p:nvSpPr>
          <p:cNvPr id="16" name="Rectangle 3"/>
          <p:cNvSpPr txBox="1">
            <a:spLocks/>
          </p:cNvSpPr>
          <p:nvPr/>
        </p:nvSpPr>
        <p:spPr bwMode="auto">
          <a:xfrm>
            <a:off x="6934200" y="30480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4D4D4D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99CCFF"/>
              </a:buClr>
              <a:buSzPct val="95000"/>
              <a:defRPr/>
            </a:pPr>
            <a:r>
              <a:rPr lang="en-US" sz="3200" dirty="0" smtClean="0">
                <a:latin typeface="+mj-lt"/>
                <a:cs typeface="+mn-cs"/>
              </a:rPr>
              <a:t>30m</a:t>
            </a:r>
          </a:p>
          <a:p>
            <a:pPr algn="ctr">
              <a:spcBef>
                <a:spcPct val="20000"/>
              </a:spcBef>
              <a:buClr>
                <a:srgbClr val="99CCFF"/>
              </a:buClr>
              <a:buSzPct val="95000"/>
              <a:defRPr/>
            </a:pPr>
            <a:r>
              <a:rPr lang="en-US" sz="3200" dirty="0" smtClean="0">
                <a:latin typeface="+mj-lt"/>
                <a:cs typeface="+mn-cs"/>
              </a:rPr>
              <a:t>re-sampled </a:t>
            </a:r>
            <a:r>
              <a:rPr lang="en-US" sz="3200" dirty="0">
                <a:latin typeface="+mj-lt"/>
                <a:cs typeface="+mn-cs"/>
              </a:rPr>
              <a:t>from </a:t>
            </a:r>
            <a:endParaRPr lang="en-US" sz="3200" dirty="0" smtClean="0">
              <a:latin typeface="+mj-lt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99CCFF"/>
              </a:buClr>
              <a:buSzPct val="95000"/>
              <a:defRPr/>
            </a:pPr>
            <a:r>
              <a:rPr lang="en-US" sz="3200" dirty="0" smtClean="0">
                <a:latin typeface="+mj-lt"/>
                <a:cs typeface="+mn-cs"/>
              </a:rPr>
              <a:t>10m</a:t>
            </a:r>
            <a:endParaRPr lang="en-US" sz="3200" dirty="0">
              <a:latin typeface="+mj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rgbClr val="99CCFF"/>
              </a:buClr>
              <a:buSzPct val="95000"/>
              <a:defRPr/>
            </a:pPr>
            <a:endParaRPr lang="en-US" sz="2800" dirty="0">
              <a:latin typeface="+mj-lt"/>
              <a:cs typeface="+mn-cs"/>
            </a:endParaRPr>
          </a:p>
          <a:p>
            <a:pPr marL="457200" indent="-457200">
              <a:spcBef>
                <a:spcPct val="20000"/>
              </a:spcBef>
              <a:buClr>
                <a:srgbClr val="99CCFF"/>
              </a:buClr>
              <a:buSzPct val="95000"/>
              <a:buFont typeface="Wingdings 2" pitchFamily="18" charset="2"/>
              <a:buChar char=""/>
              <a:defRPr/>
            </a:pPr>
            <a:endParaRPr lang="en-US" sz="28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48385" y="457200"/>
            <a:ext cx="57551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NHDPlusV1 – WBD 2005</a:t>
            </a:r>
            <a:endParaRPr lang="en-US" sz="4400" dirty="0"/>
          </a:p>
        </p:txBody>
      </p:sp>
      <p:pic>
        <p:nvPicPr>
          <p:cNvPr id="18" name="Picture 17" descr="WBD2005.jpg"/>
          <p:cNvPicPr>
            <a:picLocks noChangeAspect="1"/>
          </p:cNvPicPr>
          <p:nvPr/>
        </p:nvPicPr>
        <p:blipFill>
          <a:blip r:embed="rId4" cstate="print"/>
          <a:srcRect t="16667" b="16667"/>
          <a:stretch>
            <a:fillRect/>
          </a:stretch>
        </p:blipFill>
        <p:spPr>
          <a:xfrm>
            <a:off x="1507796" y="1752600"/>
            <a:ext cx="6112204" cy="4147368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04800" y="5867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Only Eleven States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6489" y="77450"/>
            <a:ext cx="649889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NHDPlusV2 – WBD 2011-12</a:t>
            </a:r>
          </a:p>
          <a:p>
            <a:pPr algn="ctr">
              <a:defRPr/>
            </a:pPr>
            <a:r>
              <a:rPr lang="en-US" sz="3200" b="1" dirty="0" smtClean="0"/>
              <a:t>(nrcs.usda.gov)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825" y="1999617"/>
            <a:ext cx="5692775" cy="440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29560" y="77450"/>
            <a:ext cx="2792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NHDPlusV2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6764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4D4D4D">
                <a:alpha val="50000"/>
              </a:srgbClr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More names, corrected placement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More lakes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Lakes split by quad lines merged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800" b="1" dirty="0" smtClean="0"/>
              <a:t>Disconnected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networks connected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 sinks (non-contributing areas and networks that drain into the ground) identified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Duplicate geometry removed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Micro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small network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gaps closed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Great Lakes drainage connected</a:t>
            </a: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800" b="1" dirty="0" smtClean="0"/>
              <a:t>Reachcodes migrated to the February 2012 WBD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458200" cy="1362456"/>
          </a:xfrm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ln w="635">
                  <a:noFill/>
                </a:ln>
              </a:rPr>
              <a:t>NHD: Data Improvements for NHDPlus V2</a:t>
            </a:r>
            <a:br>
              <a:rPr lang="en-US" sz="3200" b="1" dirty="0" smtClean="0">
                <a:ln w="635">
                  <a:noFill/>
                </a:ln>
              </a:rPr>
            </a:br>
            <a:endParaRPr lang="en-US" sz="3200" b="1" dirty="0">
              <a:ln w="635"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50848" y="77450"/>
            <a:ext cx="2792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NHDPlusV2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8288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4D4D4D">
                <a:alpha val="50000"/>
              </a:srgbClr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Build/Refresh Tools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096963" lvl="2" indent="-2460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800" b="1" baseline="0" dirty="0" smtClean="0"/>
              <a:t>Built-in</a:t>
            </a:r>
            <a:r>
              <a:rPr lang="en-US" sz="2800" b="1" dirty="0" smtClean="0"/>
              <a:t> QAQC</a:t>
            </a:r>
          </a:p>
          <a:p>
            <a:pPr marL="1096963" lvl="2" indent="-2460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800" b="1" dirty="0" smtClean="0"/>
              <a:t>More Consistent Processing Across the U.S.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6963" lvl="2" indent="-2460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More Frequent Refreshes</a:t>
            </a:r>
          </a:p>
          <a:p>
            <a:pPr marL="1096963" lvl="2" indent="-2460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Scalable to Higher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Resolution </a:t>
            </a:r>
            <a:r>
              <a:rPr lang="en-US" sz="2800" b="1" noProof="0" dirty="0" smtClean="0"/>
              <a:t>NHDPlus</a:t>
            </a:r>
          </a:p>
          <a:p>
            <a:pPr marL="639763" lvl="1" indent="-2460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3200" b="1" dirty="0" smtClean="0"/>
              <a:t>Inclusion of International Stream and Elevation Data</a:t>
            </a:r>
          </a:p>
          <a:p>
            <a:pPr marL="639763" lvl="1" indent="-2460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Improved Hydro-Enforcement</a:t>
            </a:r>
          </a:p>
          <a:p>
            <a:pPr marL="639763" lvl="1" indent="-2460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3200" b="1" dirty="0" smtClean="0"/>
              <a:t>Enhanced Unit Run-off Flow Estimation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9763" lvl="1" indent="-2460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9CCFF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458200" cy="1362456"/>
          </a:xfrm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635">
                  <a:noFill/>
                </a:ln>
              </a:rPr>
              <a:t>Improved Process</a:t>
            </a:r>
            <a:endParaRPr lang="en-US" sz="3600" b="1" dirty="0">
              <a:ln w="635"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 Core Structure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3429000"/>
            <a:ext cx="18288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Catchment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304800" y="2971800"/>
            <a:ext cx="1371600" cy="457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Cat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362200" y="1676400"/>
            <a:ext cx="1828800" cy="457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Fdr &amp; Fac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3505200" y="3657600"/>
            <a:ext cx="21336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NHDFlowline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352800" y="4114800"/>
            <a:ext cx="25146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NHDWaterbody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6477000" y="1828800"/>
            <a:ext cx="25146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PlusFlowlineVAA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6705600" y="4800600"/>
            <a:ext cx="1905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PlusFlow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477000" y="2362200"/>
            <a:ext cx="25146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CumulativeArea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6781800" y="2971800"/>
            <a:ext cx="1905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DivFracMP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6705600" y="3581400"/>
            <a:ext cx="1905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MegaDiv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6705600" y="4191000"/>
            <a:ext cx="1905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ElevSlope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6400800" y="5410200"/>
            <a:ext cx="2667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PlusARPointEvent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6553200" y="6019800"/>
            <a:ext cx="2286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PlusFlowAR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1255776" y="5181600"/>
            <a:ext cx="32004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Burn Components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533400" y="4343400"/>
            <a:ext cx="14478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Sink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295400" y="6096000"/>
            <a:ext cx="3124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WBD_Subwatershed</a:t>
            </a:r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304800" y="1676400"/>
            <a:ext cx="1828800" cy="457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Elev_cm</a:t>
            </a:r>
            <a:endParaRPr lang="en-US" b="1" dirty="0"/>
          </a:p>
        </p:txBody>
      </p:sp>
      <p:cxnSp>
        <p:nvCxnSpPr>
          <p:cNvPr id="39" name="Elbow Connector 38"/>
          <p:cNvCxnSpPr>
            <a:stCxn id="14" idx="2"/>
            <a:endCxn id="22" idx="2"/>
          </p:cNvCxnSpPr>
          <p:nvPr/>
        </p:nvCxnSpPr>
        <p:spPr>
          <a:xfrm rot="10800000" flipH="1" flipV="1">
            <a:off x="6477000" y="2057400"/>
            <a:ext cx="76200" cy="4191000"/>
          </a:xfrm>
          <a:prstGeom prst="bentConnector3">
            <a:avLst>
              <a:gd name="adj1" fmla="val -3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2"/>
          </p:cNvCxnSpPr>
          <p:nvPr/>
        </p:nvCxnSpPr>
        <p:spPr>
          <a:xfrm rot="10800000">
            <a:off x="6248400" y="2590800"/>
            <a:ext cx="228600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2"/>
          </p:cNvCxnSpPr>
          <p:nvPr/>
        </p:nvCxnSpPr>
        <p:spPr>
          <a:xfrm rot="10800000">
            <a:off x="6248400" y="3200400"/>
            <a:ext cx="533400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8" idx="2"/>
          </p:cNvCxnSpPr>
          <p:nvPr/>
        </p:nvCxnSpPr>
        <p:spPr>
          <a:xfrm rot="10800000">
            <a:off x="6248400" y="3810000"/>
            <a:ext cx="457200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9" idx="2"/>
          </p:cNvCxnSpPr>
          <p:nvPr/>
        </p:nvCxnSpPr>
        <p:spPr>
          <a:xfrm rot="10800000">
            <a:off x="6248400" y="4419600"/>
            <a:ext cx="457200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0800000">
            <a:off x="6248400" y="5029200"/>
            <a:ext cx="457200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1" idx="2"/>
          </p:cNvCxnSpPr>
          <p:nvPr/>
        </p:nvCxnSpPr>
        <p:spPr>
          <a:xfrm rot="10800000">
            <a:off x="6248400" y="5638800"/>
            <a:ext cx="152400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2" idx="6"/>
          </p:cNvCxnSpPr>
          <p:nvPr/>
        </p:nvCxnSpPr>
        <p:spPr>
          <a:xfrm>
            <a:off x="5638800" y="3886200"/>
            <a:ext cx="609600" cy="15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3" idx="0"/>
            <a:endCxn id="73" idx="5"/>
          </p:cNvCxnSpPr>
          <p:nvPr/>
        </p:nvCxnSpPr>
        <p:spPr>
          <a:xfrm rot="5400000" flipH="1" flipV="1">
            <a:off x="2229012" y="4552188"/>
            <a:ext cx="1256376" cy="244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905000" y="2895600"/>
            <a:ext cx="25908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FeatureIDGridCode</a:t>
            </a:r>
            <a:endParaRPr lang="en-US" sz="1600" b="1" dirty="0"/>
          </a:p>
        </p:txBody>
      </p:sp>
      <p:sp>
        <p:nvSpPr>
          <p:cNvPr id="73" name="Oval 72"/>
          <p:cNvSpPr/>
          <p:nvPr/>
        </p:nvSpPr>
        <p:spPr>
          <a:xfrm>
            <a:off x="2819400" y="3886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/>
          <p:cNvCxnSpPr>
            <a:stCxn id="72" idx="4"/>
            <a:endCxn id="73" idx="0"/>
          </p:cNvCxnSpPr>
          <p:nvPr/>
        </p:nvCxnSpPr>
        <p:spPr>
          <a:xfrm rot="5400000">
            <a:off x="2754630" y="3440430"/>
            <a:ext cx="533400" cy="3581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6"/>
            <a:endCxn id="73" idx="1"/>
          </p:cNvCxnSpPr>
          <p:nvPr/>
        </p:nvCxnSpPr>
        <p:spPr>
          <a:xfrm>
            <a:off x="1981200" y="3657600"/>
            <a:ext cx="844895" cy="2352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6" idx="6"/>
            <a:endCxn id="73" idx="2"/>
          </p:cNvCxnSpPr>
          <p:nvPr/>
        </p:nvCxnSpPr>
        <p:spPr>
          <a:xfrm flipV="1">
            <a:off x="1981200" y="3909060"/>
            <a:ext cx="838200" cy="6629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2" idx="2"/>
            <a:endCxn id="73" idx="3"/>
          </p:cNvCxnSpPr>
          <p:nvPr/>
        </p:nvCxnSpPr>
        <p:spPr>
          <a:xfrm flipH="1">
            <a:off x="2826095" y="3886200"/>
            <a:ext cx="679105" cy="39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343400" y="1676400"/>
            <a:ext cx="1828800" cy="457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FdrNull</a:t>
            </a:r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304800" y="2209800"/>
            <a:ext cx="1828800" cy="457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CatSeed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2362200" y="2209800"/>
            <a:ext cx="1828800" cy="457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FilledAreas</a:t>
            </a:r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4343400" y="2209800"/>
            <a:ext cx="1828800" cy="4572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Hydrodem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3124200" y="3505200"/>
            <a:ext cx="2971800" cy="1295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52400" y="1524000"/>
            <a:ext cx="21336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219200" y="5943600"/>
            <a:ext cx="33528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6096000" y="1371600"/>
            <a:ext cx="2971800" cy="5410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0" y="2819400"/>
            <a:ext cx="2133600" cy="1295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04800" y="4191000"/>
            <a:ext cx="21336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828800" y="2743200"/>
            <a:ext cx="28194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1219200" y="5029200"/>
            <a:ext cx="33528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167640" y="1623060"/>
            <a:ext cx="6057900" cy="1089660"/>
          </a:xfrm>
          <a:custGeom>
            <a:avLst/>
            <a:gdLst>
              <a:gd name="connsiteX0" fmla="*/ 0 w 6057900"/>
              <a:gd name="connsiteY0" fmla="*/ 556260 h 1089660"/>
              <a:gd name="connsiteX1" fmla="*/ 0 w 6057900"/>
              <a:gd name="connsiteY1" fmla="*/ 1089660 h 1089660"/>
              <a:gd name="connsiteX2" fmla="*/ 6057900 w 6057900"/>
              <a:gd name="connsiteY2" fmla="*/ 1089660 h 1089660"/>
              <a:gd name="connsiteX3" fmla="*/ 6057900 w 6057900"/>
              <a:gd name="connsiteY3" fmla="*/ 0 h 1089660"/>
              <a:gd name="connsiteX4" fmla="*/ 2125980 w 6057900"/>
              <a:gd name="connsiteY4" fmla="*/ 0 h 1089660"/>
              <a:gd name="connsiteX5" fmla="*/ 2125980 w 6057900"/>
              <a:gd name="connsiteY5" fmla="*/ 541020 h 1089660"/>
              <a:gd name="connsiteX6" fmla="*/ 0 w 6057900"/>
              <a:gd name="connsiteY6" fmla="*/ 55626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900" h="1089660">
                <a:moveTo>
                  <a:pt x="0" y="556260"/>
                </a:moveTo>
                <a:lnTo>
                  <a:pt x="0" y="1089660"/>
                </a:lnTo>
                <a:lnTo>
                  <a:pt x="6057900" y="1089660"/>
                </a:lnTo>
                <a:lnTo>
                  <a:pt x="6057900" y="0"/>
                </a:lnTo>
                <a:lnTo>
                  <a:pt x="2125980" y="0"/>
                </a:lnTo>
                <a:lnTo>
                  <a:pt x="2125980" y="541020"/>
                </a:lnTo>
                <a:lnTo>
                  <a:pt x="0" y="55626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 Extended Structure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3810000"/>
            <a:ext cx="32766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NHDFlowline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4572000" y="1981200"/>
            <a:ext cx="3223846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EROMExtension</a:t>
            </a:r>
            <a:endParaRPr lang="en-US" sz="2400" b="1" dirty="0"/>
          </a:p>
        </p:txBody>
      </p:sp>
      <p:sp>
        <p:nvSpPr>
          <p:cNvPr id="16" name="Oval 15"/>
          <p:cNvSpPr/>
          <p:nvPr/>
        </p:nvSpPr>
        <p:spPr>
          <a:xfrm>
            <a:off x="4724400" y="6172200"/>
            <a:ext cx="33528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VOGELExtension</a:t>
            </a:r>
            <a:endParaRPr lang="en-US" sz="2400" b="1" dirty="0"/>
          </a:p>
        </p:txBody>
      </p:sp>
      <p:sp>
        <p:nvSpPr>
          <p:cNvPr id="51" name="Oval 50"/>
          <p:cNvSpPr/>
          <p:nvPr/>
        </p:nvSpPr>
        <p:spPr>
          <a:xfrm>
            <a:off x="4495801" y="3124200"/>
            <a:ext cx="3809999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Catchment &amp; Cumulative Temp</a:t>
            </a:r>
            <a:endParaRPr lang="en-US" sz="2400" b="1" dirty="0"/>
          </a:p>
        </p:txBody>
      </p:sp>
      <p:sp>
        <p:nvSpPr>
          <p:cNvPr id="53" name="Oval 52"/>
          <p:cNvSpPr/>
          <p:nvPr/>
        </p:nvSpPr>
        <p:spPr>
          <a:xfrm>
            <a:off x="4572001" y="3962400"/>
            <a:ext cx="3733799" cy="838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Catchment &amp; Cumulative </a:t>
            </a:r>
            <a:r>
              <a:rPr lang="en-US" sz="2400" b="1" dirty="0" err="1" smtClean="0"/>
              <a:t>Precip</a:t>
            </a:r>
            <a:endParaRPr lang="en-US" sz="2400" b="1" dirty="0"/>
          </a:p>
        </p:txBody>
      </p:sp>
      <p:sp>
        <p:nvSpPr>
          <p:cNvPr id="54" name="Oval 53"/>
          <p:cNvSpPr/>
          <p:nvPr/>
        </p:nvSpPr>
        <p:spPr>
          <a:xfrm>
            <a:off x="4648200" y="4870939"/>
            <a:ext cx="3733799" cy="685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Catchment Runoff</a:t>
            </a:r>
            <a:endParaRPr lang="en-US" sz="2400" b="1" dirty="0"/>
          </a:p>
        </p:txBody>
      </p:sp>
      <p:sp>
        <p:nvSpPr>
          <p:cNvPr id="15" name="Oval 14"/>
          <p:cNvSpPr/>
          <p:nvPr/>
        </p:nvSpPr>
        <p:spPr>
          <a:xfrm>
            <a:off x="4419600" y="1676400"/>
            <a:ext cx="3810000" cy="1066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19599" y="6001512"/>
            <a:ext cx="3962399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3962400" y="2743200"/>
            <a:ext cx="4953000" cy="3200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Availability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789237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4D4D4D">
                <a:alpha val="50000"/>
              </a:srgbClr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NHDPlus Version 1 – 2006</a:t>
            </a:r>
          </a:p>
          <a:p>
            <a:pPr marL="1096963" lvl="2" indent="-2460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3600" b="1" dirty="0" smtClean="0"/>
              <a:t>Available from Archive 6/1/2012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3600" b="1" dirty="0" smtClean="0"/>
              <a:t>NHDPlus Version 2 – 2012</a:t>
            </a:r>
          </a:p>
          <a:p>
            <a:pPr marL="1096963" lvl="2" indent="-2460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3600" b="1" dirty="0" smtClean="0"/>
              <a:t>Full Continental U.S. ETA – 8/31/2012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1542288"/>
            <a:ext cx="8224837" cy="526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 Tools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0574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Interactive Desktop Network Navigators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Batch Desktop Basin Delineator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noProof="0" dirty="0" smtClean="0">
                <a:solidFill>
                  <a:schemeClr val="tx2">
                    <a:lumMod val="50000"/>
                  </a:schemeClr>
                </a:solidFill>
              </a:rPr>
              <a:t>Interactive Desktop Basin Delineator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Service Basin Delineator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baseline="0" noProof="0" dirty="0" smtClean="0">
                <a:solidFill>
                  <a:schemeClr val="tx2">
                    <a:lumMod val="50000"/>
                  </a:schemeClr>
                </a:solidFill>
              </a:rPr>
              <a:t>Catchment Attribute</a:t>
            </a:r>
            <a:r>
              <a:rPr lang="en-US" sz="3200" b="1" noProof="0" dirty="0" smtClean="0">
                <a:solidFill>
                  <a:schemeClr val="tx2">
                    <a:lumMod val="50000"/>
                  </a:schemeClr>
                </a:solidFill>
              </a:rPr>
              <a:t> Allocation and Accumulation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Network/Catchment/Attribute Generalization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Access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74996"/>
            <a:ext cx="8686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hlinkClick r:id="rId4"/>
              </a:rPr>
              <a:t>http://www.epa.gov/waters/</a:t>
            </a:r>
          </a:p>
          <a:p>
            <a:pPr algn="ctr"/>
            <a:r>
              <a:rPr lang="en-US" sz="4000" b="1" dirty="0" smtClean="0">
                <a:hlinkClick r:id="rId4"/>
              </a:rPr>
              <a:t>NHDPlus.com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Google “NHDPlus” </a:t>
            </a:r>
          </a:p>
          <a:p>
            <a:pPr algn="ctr"/>
            <a:r>
              <a:rPr lang="en-US" sz="4000" b="1" dirty="0" smtClean="0"/>
              <a:t>User Support: </a:t>
            </a:r>
            <a:r>
              <a:rPr lang="en-US" sz="4000" b="1" dirty="0" smtClean="0">
                <a:hlinkClick r:id="rId4"/>
              </a:rPr>
              <a:t>NHDPlus@hscnet.com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Put yourself on the user email list.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409962"/>
            <a:ext cx="625991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Questions?</a:t>
            </a:r>
          </a:p>
          <a:p>
            <a:pPr algn="ctr"/>
            <a:r>
              <a:rPr lang="en-US" sz="4000" b="1" dirty="0" smtClean="0">
                <a:hlinkClick r:id="rId5"/>
              </a:rPr>
              <a:t>LDM@Horizon-Systems.com</a:t>
            </a:r>
            <a:endParaRPr lang="en-US" sz="4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Access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860732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837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ftp://ftp.horizon-systems.com/NHDPlus/NHDPlusV21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676400" y="2286000"/>
            <a:ext cx="4876800" cy="2366211"/>
            <a:chOff x="1295400" y="2286000"/>
            <a:chExt cx="4876800" cy="236621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2200" y="2286000"/>
              <a:ext cx="3810000" cy="2366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ight Arrow 7"/>
            <p:cNvSpPr/>
            <p:nvPr/>
          </p:nvSpPr>
          <p:spPr>
            <a:xfrm>
              <a:off x="1295400" y="3276600"/>
              <a:ext cx="1066800" cy="3810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51327" y="4724400"/>
            <a:ext cx="4544673" cy="2113633"/>
            <a:chOff x="1551327" y="4724400"/>
            <a:chExt cx="4544673" cy="211363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4200" y="4724400"/>
              <a:ext cx="2971800" cy="211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ight Arrow 12"/>
            <p:cNvSpPr/>
            <p:nvPr/>
          </p:nvSpPr>
          <p:spPr>
            <a:xfrm rot="1750057">
              <a:off x="1551327" y="4883860"/>
              <a:ext cx="1621745" cy="22138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152400" y="1524000"/>
            <a:ext cx="8686800" cy="685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Integration of NHD, WBD, and NED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3" descr="nedwbd"/>
          <p:cNvPicPr>
            <a:picLocks noChangeAspect="1" noChangeArrowheads="1"/>
          </p:cNvPicPr>
          <p:nvPr/>
        </p:nvPicPr>
        <p:blipFill>
          <a:blip r:embed="rId4" cstate="print"/>
          <a:srcRect l="11765" t="9005" r="10784"/>
          <a:stretch>
            <a:fillRect/>
          </a:stretch>
        </p:blipFill>
        <p:spPr bwMode="auto">
          <a:xfrm>
            <a:off x="533400" y="1676400"/>
            <a:ext cx="5518150" cy="5029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72200" y="2012950"/>
            <a:ext cx="2143536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National</a:t>
            </a:r>
          </a:p>
          <a:p>
            <a:pPr eaLnBrk="1" hangingPunct="1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Hydrography</a:t>
            </a:r>
          </a:p>
          <a:p>
            <a:pPr eaLnBrk="1" hangingPunct="1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Dataset (NHD)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99188" y="3492500"/>
            <a:ext cx="2106667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</a:rPr>
              <a:t>Watershed </a:t>
            </a:r>
          </a:p>
          <a:p>
            <a:pPr eaLnBrk="1" hangingPunct="1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</a:rPr>
              <a:t>Boundary</a:t>
            </a:r>
          </a:p>
          <a:p>
            <a:pPr eaLnBrk="1" hangingPunct="1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</a:rPr>
              <a:t>Dataset (WBD)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99188" y="5060950"/>
            <a:ext cx="2021707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National  </a:t>
            </a:r>
          </a:p>
          <a:p>
            <a:pPr eaLnBrk="1" hangingPunct="1"/>
            <a:r>
              <a:rPr lang="en-US" sz="2400" b="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Elevation</a:t>
            </a:r>
          </a:p>
          <a:p>
            <a:pPr eaLnBrk="1" hangingPunct="1"/>
            <a:r>
              <a:rPr lang="en-US" sz="2400" b="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Dataset (NED)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Integration of NHD, WBD, and NED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2" descr="3dview"/>
          <p:cNvPicPr>
            <a:picLocks noChangeAspect="1" noChangeArrowheads="1"/>
          </p:cNvPicPr>
          <p:nvPr/>
        </p:nvPicPr>
        <p:blipFill>
          <a:blip r:embed="rId4" cstate="print"/>
          <a:srcRect l="1257" t="3510" r="4402"/>
          <a:stretch>
            <a:fillRect/>
          </a:stretch>
        </p:blipFill>
        <p:spPr bwMode="auto">
          <a:xfrm>
            <a:off x="1644650" y="22860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1752600" y="3276600"/>
            <a:ext cx="838200" cy="7533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292850" y="2286000"/>
            <a:ext cx="1066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638800" y="2667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654175" y="22860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368550" y="2590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105400" y="3124200"/>
            <a:ext cx="233045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1800" y="1905000"/>
            <a:ext cx="23619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NHD Streams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Waterbodies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“burned”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Into Elevation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-138311" y="1594167"/>
            <a:ext cx="2646878" cy="235414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WBD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Boundaries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walled”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Into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600200" y="1866900"/>
            <a:ext cx="6248400" cy="4610100"/>
            <a:chOff x="1260" y="660"/>
            <a:chExt cx="3240" cy="3000"/>
          </a:xfrm>
        </p:grpSpPr>
        <p:pic>
          <p:nvPicPr>
            <p:cNvPr id="15" name="Picture 12" descr="pic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1260" y="660"/>
              <a:ext cx="3240" cy="3000"/>
            </a:xfrm>
            <a:prstGeom prst="rect">
              <a:avLst/>
            </a:prstGeom>
            <a:noFill/>
          </p:spPr>
        </p:pic>
        <p:pic>
          <p:nvPicPr>
            <p:cNvPr id="16" name="Picture 5" descr="paint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992494">
              <a:off x="3168" y="1392"/>
              <a:ext cx="384" cy="384"/>
            </a:xfrm>
            <a:prstGeom prst="rect">
              <a:avLst/>
            </a:prstGeom>
            <a:noFill/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Link between the Landscape the Mapped Stream Network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Link the Landscape to the Mapped Stream Network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10" descr="catchments"/>
          <p:cNvPicPr>
            <a:picLocks noChangeAspect="1" noChangeArrowheads="1"/>
          </p:cNvPicPr>
          <p:nvPr/>
        </p:nvPicPr>
        <p:blipFill>
          <a:blip r:embed="rId4" cstate="print"/>
          <a:srcRect l="5833" r="16667" b="14326"/>
          <a:stretch>
            <a:fillRect/>
          </a:stretch>
        </p:blipFill>
        <p:spPr bwMode="auto">
          <a:xfrm>
            <a:off x="1828800" y="1600200"/>
            <a:ext cx="5408194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5867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Catchment: Land </a:t>
            </a:r>
            <a:r>
              <a:rPr lang="en-US" sz="2800" b="1" noProof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Surface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that Drains to Each </a:t>
            </a:r>
            <a:r>
              <a:rPr lang="en-US" sz="2800" b="1" noProof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Stream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Segment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38281" t="22581" r="2344" b="9677"/>
          <a:stretch>
            <a:fillRect/>
          </a:stretch>
        </p:blipFill>
        <p:spPr bwMode="auto">
          <a:xfrm>
            <a:off x="1600200" y="16002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Watershed Delineation From any Network Point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Watershed Delineation From any Network Point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7500" t="22581" r="2344" b="8601"/>
          <a:stretch>
            <a:fillRect/>
          </a:stretch>
        </p:blipFill>
        <p:spPr bwMode="auto">
          <a:xfrm>
            <a:off x="1752600" y="1600200"/>
            <a:ext cx="586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418</Words>
  <Application>Microsoft Office PowerPoint</Application>
  <PresentationFormat>On-screen Show (4:3)</PresentationFormat>
  <Paragraphs>145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NHDPlus Availability</vt:lpstr>
      <vt:lpstr>NHDPlus Access</vt:lpstr>
      <vt:lpstr>NHDPlus Concepts:  Integration of NHD, WBD, and NED</vt:lpstr>
      <vt:lpstr>NHDPlus Concepts: Integration of NHD, WBD, and NED</vt:lpstr>
      <vt:lpstr>NHDPlus Concepts:  Link between the Landscape the Mapped Stream Network</vt:lpstr>
      <vt:lpstr>NHDPlus Concepts:  Link the Landscape to the Mapped Stream Network</vt:lpstr>
      <vt:lpstr>NHDPlus Concepts:  Watershed Delineation From any Network Point</vt:lpstr>
      <vt:lpstr>NHDPlus Concepts:  Watershed Delineation From any Network Point</vt:lpstr>
      <vt:lpstr>NHDPlus Concepts:  Rapid Navigation of the Linear Surface Water Network</vt:lpstr>
      <vt:lpstr>NHDPlus Concepts:  Accumulated Characteristics using the Stream Network</vt:lpstr>
      <vt:lpstr>Slide 12</vt:lpstr>
      <vt:lpstr>Slide 13</vt:lpstr>
      <vt:lpstr>Slide 14</vt:lpstr>
      <vt:lpstr>Slide 15</vt:lpstr>
      <vt:lpstr>NHD: Data Improvements for NHDPlus V2 </vt:lpstr>
      <vt:lpstr>Improved Process</vt:lpstr>
      <vt:lpstr>NHDPlusV2  Core Structure</vt:lpstr>
      <vt:lpstr>NHDPlusV2  Extended Structure</vt:lpstr>
      <vt:lpstr>NHDPlusV2  Tools</vt:lpstr>
      <vt:lpstr>NHDPlusV2 Access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McKay</dc:creator>
  <cp:lastModifiedBy>Cindy McKay</cp:lastModifiedBy>
  <cp:revision>344</cp:revision>
  <dcterms:created xsi:type="dcterms:W3CDTF">2010-07-07T19:48:14Z</dcterms:created>
  <dcterms:modified xsi:type="dcterms:W3CDTF">2012-10-03T16:50:25Z</dcterms:modified>
</cp:coreProperties>
</file>