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0"/>
  </p:notesMasterIdLst>
  <p:handoutMasterIdLst>
    <p:handoutMasterId r:id="rId21"/>
  </p:handoutMasterIdLst>
  <p:sldIdLst>
    <p:sldId id="256" r:id="rId2"/>
    <p:sldId id="311" r:id="rId3"/>
    <p:sldId id="260" r:id="rId4"/>
    <p:sldId id="313" r:id="rId5"/>
    <p:sldId id="275" r:id="rId6"/>
    <p:sldId id="340" r:id="rId7"/>
    <p:sldId id="330" r:id="rId8"/>
    <p:sldId id="344" r:id="rId9"/>
    <p:sldId id="346" r:id="rId10"/>
    <p:sldId id="338" r:id="rId11"/>
    <p:sldId id="305" r:id="rId12"/>
    <p:sldId id="336" r:id="rId13"/>
    <p:sldId id="294" r:id="rId14"/>
    <p:sldId id="298" r:id="rId15"/>
    <p:sldId id="342" r:id="rId16"/>
    <p:sldId id="331" r:id="rId17"/>
    <p:sldId id="332" r:id="rId18"/>
    <p:sldId id="345" r:id="rId19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AEAEA"/>
    <a:srgbClr val="CC3300"/>
    <a:srgbClr val="66FF33"/>
    <a:srgbClr val="FFFFCC"/>
    <a:srgbClr val="FFFF00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079" autoAdjust="0"/>
    <p:restoredTop sz="81416" autoAdjust="0"/>
  </p:normalViewPr>
  <p:slideViewPr>
    <p:cSldViewPr>
      <p:cViewPr varScale="1">
        <p:scale>
          <a:sx n="78" d="100"/>
          <a:sy n="78" d="100"/>
        </p:scale>
        <p:origin x="-58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90" tIns="45295" rIns="90590" bIns="4529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7325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90" tIns="45295" rIns="90590" bIns="4529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9563"/>
            <a:ext cx="4027488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90" tIns="45295" rIns="90590" bIns="4529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7325" y="6659563"/>
            <a:ext cx="4027488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90" tIns="45295" rIns="90590" bIns="4529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538D3F8-CDC0-4D9E-9CF8-19D5CAA53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>
            <a:lvl1pPr defTabSz="93106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7325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>
            <a:lvl1pPr algn="r" defTabSz="93106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688" y="3328988"/>
            <a:ext cx="7439025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563"/>
            <a:ext cx="4027488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b" anchorCtr="0" compatLnSpc="1">
            <a:prstTxWarp prst="textNoShape">
              <a:avLst/>
            </a:prstTxWarp>
          </a:bodyPr>
          <a:lstStyle>
            <a:lvl1pPr defTabSz="93106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7325" y="6659563"/>
            <a:ext cx="4027488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b" anchorCtr="0" compatLnSpc="1">
            <a:prstTxWarp prst="textNoShape">
              <a:avLst/>
            </a:prstTxWarp>
          </a:bodyPr>
          <a:lstStyle>
            <a:lvl1pPr algn="r" defTabSz="93106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304B6ED-4721-450F-999D-AB3D6C8BB8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C311FFA5-681B-43BD-A167-FD4298D6392C}" type="slidenum">
              <a:rPr lang="en-US" smtClean="0"/>
              <a:pPr defTabSz="930275"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 txBox="1">
            <a:spLocks noGrp="1" noChangeArrowheads="1"/>
          </p:cNvSpPr>
          <p:nvPr/>
        </p:nvSpPr>
        <p:spPr bwMode="auto">
          <a:xfrm>
            <a:off x="5267325" y="6659563"/>
            <a:ext cx="4027488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1" tIns="46586" rIns="93171" bIns="46586" anchor="b"/>
          <a:lstStyle/>
          <a:p>
            <a:pPr algn="r" defTabSz="930275"/>
            <a:fld id="{2EB28927-9040-4C2B-BEA8-D44A505EC354}" type="slidenum">
              <a:rPr lang="en-US" sz="1200">
                <a:latin typeface="Arial" charset="0"/>
              </a:rPr>
              <a:pPr algn="r" defTabSz="930275"/>
              <a:t>18</a:t>
            </a:fld>
            <a:endParaRPr lang="en-US" sz="1200">
              <a:latin typeface="Arial" charset="0"/>
            </a:endParaRPr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0EA161DF-F138-4C34-900F-BCC9E3A44F6C}" type="slidenum">
              <a:rPr lang="en-US" smtClean="0"/>
              <a:pPr defTabSz="930275"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80CA9DAA-8970-4AE6-9609-96B3209EDEF1}" type="slidenum">
              <a:rPr lang="en-US" smtClean="0"/>
              <a:pPr defTabSz="930275"/>
              <a:t>3</a:t>
            </a:fld>
            <a:endParaRPr lang="en-US" smtClean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55F417BC-97DB-4C29-8F51-E9D740B6FD86}" type="slidenum">
              <a:rPr lang="en-US" smtClean="0"/>
              <a:pPr defTabSz="930275"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E34C967C-AF63-4C28-A36E-79E524FEC824}" type="slidenum">
              <a:rPr lang="en-US" smtClean="0"/>
              <a:pPr defTabSz="930275"/>
              <a:t>5</a:t>
            </a:fld>
            <a:endParaRPr lang="en-US" smtClean="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88" y="3330575"/>
            <a:ext cx="7439025" cy="3154363"/>
          </a:xfrm>
          <a:noFill/>
          <a:ln/>
        </p:spPr>
        <p:txBody>
          <a:bodyPr lIns="92967" tIns="46484" rIns="92967" bIns="46484"/>
          <a:lstStyle/>
          <a:p>
            <a:r>
              <a:rPr lang="en-US" smtClean="0"/>
              <a:t>A couple of other points: the dashed line would be the equivalent of the Step 1 runoff flows, which is a conservative flow accumulation. The solid line is the effect of Excess ET. Note how it does a much better job of matching gage flows.</a:t>
            </a:r>
          </a:p>
          <a:p>
            <a:r>
              <a:rPr lang="en-US" smtClean="0"/>
              <a:t>Also, it’s possible that the area circled in red could be used a “diagnostic” for places where PlusFlowAR records are needed.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39DBD229-AE47-41EF-8A53-04B4F0014345}" type="slidenum">
              <a:rPr lang="en-US" smtClean="0"/>
              <a:pPr defTabSz="930275"/>
              <a:t>11</a:t>
            </a:fld>
            <a:endParaRPr lang="en-US" smtClean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7DD6346E-3E52-4696-A7ED-8FDC94912201}" type="slidenum">
              <a:rPr lang="en-US" smtClean="0"/>
              <a:pPr defTabSz="930275"/>
              <a:t>13</a:t>
            </a:fld>
            <a:endParaRPr lang="en-US" smtClean="0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This graph shows cumulative DA’s for each flowline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51FC2BA4-4BD4-43F3-9C09-4AC7143783CF}" type="slidenum">
              <a:rPr lang="en-US" smtClean="0"/>
              <a:pPr defTabSz="930275"/>
              <a:t>14</a:t>
            </a:fld>
            <a:endParaRPr lang="en-US" smtClean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Flow adjustments are proportional to the cumulative drainage areas of the adjusted flowlines.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4509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509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9C25C52-47C5-4826-B420-6D73DC884826}" type="datetime1">
              <a:rPr lang="en-US"/>
              <a:pPr/>
              <a:t>10/5/2012</a:t>
            </a:fld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AB280-79E9-4F6C-ADB2-84F737B259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DAA98D-AAD9-4112-82D3-45BA9F7C3E5B}" type="datetime1">
              <a:rPr lang="en-US"/>
              <a:pPr/>
              <a:t>10/5/2012</a:t>
            </a:fld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682DE-A829-4C7F-9370-485101F8E4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2BB24E-39F2-44C3-9A46-A638757554D5}" type="datetime1">
              <a:rPr lang="en-US"/>
              <a:pPr/>
              <a:t>10/5/2012</a:t>
            </a:fld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A83F1-0941-4461-84F9-57D91C726E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41F8C4B-F4A9-4E86-90E3-637AA9218D06}" type="datetime1">
              <a:rPr lang="en-US"/>
              <a:pPr/>
              <a:t>10/5/2012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6A3A818-2F9A-4315-BD9D-2FF89051CB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7026D-98AA-46BA-BD4C-C21EDAD01397}" type="datetime1">
              <a:rPr lang="en-US"/>
              <a:pPr/>
              <a:t>10/5/2012</a:t>
            </a:fld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13231-4692-4F61-A21C-858AB70A53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EEB3A9-CAB0-47BB-84BC-24FF531F2C4D}" type="datetime1">
              <a:rPr lang="en-US"/>
              <a:pPr/>
              <a:t>10/5/2012</a:t>
            </a:fld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DA441-94C4-4A8F-8B14-6C22E28FBB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CEDB0F-6D27-48DC-B105-E5890F229340}" type="datetime1">
              <a:rPr lang="en-US"/>
              <a:pPr/>
              <a:t>10/5/2012</a:t>
            </a:fld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4B28C-AB36-41FF-99F8-30DE3C229D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0418B2-F7C5-49F3-8967-3B93AF646DB9}" type="datetime1">
              <a:rPr lang="en-US"/>
              <a:pPr/>
              <a:t>10/5/2012</a:t>
            </a:fld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73585-7246-4888-9F40-3EF6846E1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541F9A-1BBF-4FD1-85D1-41A2F6A88FCD}" type="datetime1">
              <a:rPr lang="en-US"/>
              <a:pPr/>
              <a:t>10/5/2012</a:t>
            </a:fld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D9E60-9468-4712-9B02-FA4EA241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97C139-C9F2-479D-83F6-F21F4A185E2A}" type="datetime1">
              <a:rPr lang="en-US"/>
              <a:pPr/>
              <a:t>10/5/2012</a:t>
            </a:fld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C93BD-D798-4D0E-A5F8-A9D0696AD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C56005-FD98-47D3-AA38-7E9FC7D52B64}" type="datetime1">
              <a:rPr lang="en-US"/>
              <a:pPr/>
              <a:t>10/5/2012</a:t>
            </a:fld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1A6DA-C05F-4FD2-A8C4-C94EBABA4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29D101-DCB6-4F53-9F75-17D52E5B5514}" type="datetime1">
              <a:rPr lang="en-US"/>
              <a:pPr/>
              <a:t>10/5/2012</a:t>
            </a:fld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984EF-58FE-4B33-B6FA-027CF12630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4403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403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403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4403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404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404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404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404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404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404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404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404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404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404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405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405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</p:grpSp>
        <p:sp>
          <p:nvSpPr>
            <p:cNvPr id="4405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405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405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4055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4056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405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4058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4059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4060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4061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4062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44064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4065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4066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4067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4068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</p:grpSp>
        <p:sp>
          <p:nvSpPr>
            <p:cNvPr id="44069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4070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4407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4072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60670E3-67F6-401A-B2D2-3C039ABE2A0A}" type="datetime1">
              <a:rPr lang="en-US"/>
              <a:pPr/>
              <a:t>10/5/2012</a:t>
            </a:fld>
            <a:endParaRPr lang="en-US"/>
          </a:p>
        </p:txBody>
      </p:sp>
      <p:sp>
        <p:nvSpPr>
          <p:cNvPr id="44073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4074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69C9CD-1480-4831-A893-190C6C27C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7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4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5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timothy@trbondelid.co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wmf"/><Relationship Id="rId4" Type="http://schemas.openxmlformats.org/officeDocument/2006/relationships/hyperlink" Target="http://www.horizon-systems.com/NHDPlu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642D6B-4369-4665-84AB-5DDB9F7F7206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pPr eaLnBrk="1" hangingPunct="1"/>
            <a:r>
              <a:rPr lang="en-US" sz="4400" smtClean="0">
                <a:solidFill>
                  <a:srgbClr val="66FF33"/>
                </a:solidFill>
                <a:effectLst/>
              </a:rPr>
              <a:t>Improved  Flow Estimates</a:t>
            </a:r>
            <a:br>
              <a:rPr lang="en-US" sz="4400" smtClean="0">
                <a:solidFill>
                  <a:srgbClr val="66FF33"/>
                </a:solidFill>
                <a:effectLst/>
              </a:rPr>
            </a:br>
            <a:r>
              <a:rPr lang="en-US" sz="4400" smtClean="0">
                <a:solidFill>
                  <a:srgbClr val="66FF33"/>
                </a:solidFill>
                <a:effectLst/>
              </a:rPr>
              <a:t>in NHD</a:t>
            </a:r>
            <a:r>
              <a:rPr lang="en-US" sz="4400" i="1" smtClean="0">
                <a:solidFill>
                  <a:srgbClr val="66FF33"/>
                </a:solidFill>
                <a:effectLst/>
              </a:rPr>
              <a:t>Plus</a:t>
            </a:r>
            <a:r>
              <a:rPr lang="en-US" sz="4400" smtClean="0">
                <a:solidFill>
                  <a:srgbClr val="66FF33"/>
                </a:solidFill>
                <a:effectLst/>
              </a:rPr>
              <a:t> Version 02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81600"/>
            <a:ext cx="6400800" cy="121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>
                <a:effectLst/>
              </a:rPr>
              <a:t>Tim Bondelid- NHDPlus Team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effectLst/>
              </a:rPr>
              <a:t>Consulting Engineer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effectLst/>
              </a:rPr>
              <a:t>2012 ESRI International User Conference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effectLst/>
              </a:rPr>
              <a:t>July 23-27, 2012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effectLst/>
              </a:rPr>
              <a:t>San Diego, CA</a:t>
            </a:r>
          </a:p>
          <a:p>
            <a:pPr eaLnBrk="1" hangingPunct="1">
              <a:lnSpc>
                <a:spcPct val="80000"/>
              </a:lnSpc>
            </a:pPr>
            <a:endParaRPr lang="en-US" sz="200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endParaRPr lang="en-US" sz="140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endParaRPr lang="en-US" sz="120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effectLst/>
              </a:rPr>
              <a:t> </a:t>
            </a:r>
          </a:p>
        </p:txBody>
      </p:sp>
      <p:pic>
        <p:nvPicPr>
          <p:cNvPr id="15363" name="Picture 4" descr="epa_seal_medium_tri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5638800"/>
            <a:ext cx="9445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7248525" y="5876925"/>
            <a:ext cx="1752600" cy="625475"/>
            <a:chOff x="3985" y="3358"/>
            <a:chExt cx="1459" cy="586"/>
          </a:xfrm>
          <a:solidFill>
            <a:schemeClr val="tx1"/>
          </a:solidFill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985" y="3358"/>
              <a:ext cx="1459" cy="58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pic>
          <p:nvPicPr>
            <p:cNvPr id="7" name="Picture 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32" y="3408"/>
              <a:ext cx="1359" cy="49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5365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1524000"/>
            <a:ext cx="4681538" cy="3581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4A1F2E-DF0E-4E83-80C4-F19F6FE0E355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0" y="5611813"/>
            <a:ext cx="9144000" cy="1246187"/>
          </a:xfrm>
          <a:prstGeom prst="rect">
            <a:avLst/>
          </a:prstGeom>
          <a:solidFill>
            <a:srgbClr val="000000"/>
          </a:solidFill>
          <a:ln w="254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                               </a:t>
            </a:r>
            <a:r>
              <a:rPr lang="en-US" sz="2000" b="1"/>
              <a:t>QA Statistics</a:t>
            </a:r>
          </a:p>
          <a:p>
            <a:r>
              <a:rPr lang="en-US"/>
              <a:t>Gage       Runoff            EET             Ref Reg.       PlusFlow        Gage Seq.</a:t>
            </a:r>
          </a:p>
          <a:p>
            <a:r>
              <a:rPr lang="en-US"/>
              <a:t>Mean    Mean   SEE    Mean   SEE    Mean   SEE   Mean    SEE         SEE</a:t>
            </a:r>
          </a:p>
          <a:p>
            <a:r>
              <a:rPr lang="en-US" b="1" u="sng">
                <a:solidFill>
                  <a:srgbClr val="CC3300"/>
                </a:solidFill>
              </a:rPr>
              <a:t>2.36     2.17   58.8</a:t>
            </a:r>
            <a:r>
              <a:rPr lang="en-US" b="1" u="sng">
                <a:solidFill>
                  <a:srgbClr val="000000"/>
                </a:solidFill>
              </a:rPr>
              <a:t>   2.17   58.8   </a:t>
            </a:r>
            <a:r>
              <a:rPr lang="en-US" b="1" u="sng">
                <a:solidFill>
                  <a:srgbClr val="CC3300"/>
                </a:solidFill>
              </a:rPr>
              <a:t>2.37    32.6</a:t>
            </a:r>
            <a:r>
              <a:rPr lang="en-US" b="1" u="sng">
                <a:solidFill>
                  <a:srgbClr val="000000"/>
                </a:solidFill>
              </a:rPr>
              <a:t>   2.37   32.6        23.0</a:t>
            </a:r>
          </a:p>
        </p:txBody>
      </p:sp>
      <p:graphicFrame>
        <p:nvGraphicFramePr>
          <p:cNvPr id="117763" name="Object 3"/>
          <p:cNvGraphicFramePr>
            <a:graphicFrameLocks noChangeAspect="1"/>
          </p:cNvGraphicFramePr>
          <p:nvPr>
            <p:ph/>
          </p:nvPr>
        </p:nvGraphicFramePr>
        <p:xfrm>
          <a:off x="0" y="1371600"/>
          <a:ext cx="9144000" cy="3757613"/>
        </p:xfrm>
        <a:graphic>
          <a:graphicData uri="http://schemas.openxmlformats.org/presentationml/2006/ole">
            <p:oleObj spid="_x0000_s117763" name="Chart" r:id="rId3" imgW="11791881" imgH="4848317" progId="Excel.Chart.8">
              <p:embed/>
            </p:oleObj>
          </a:graphicData>
        </a:graphic>
      </p:graphicFrame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914400" y="0"/>
            <a:ext cx="64722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66FF33"/>
                </a:solidFill>
              </a:rPr>
              <a:t>Step 3: Reference Gage</a:t>
            </a:r>
          </a:p>
          <a:p>
            <a:r>
              <a:rPr lang="en-US" sz="4000">
                <a:solidFill>
                  <a:srgbClr val="66FF33"/>
                </a:solidFill>
              </a:rPr>
              <a:t>            Regression (SR)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63FAA06A-877D-4974-A9EC-21FD99CF162B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9906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66FF33"/>
                </a:solidFill>
                <a:effectLst/>
              </a:rPr>
              <a:t>Step 4: Transfer, Withdraw, Augment Flows (“PlusFlowAR”) </a:t>
            </a:r>
          </a:p>
        </p:txBody>
      </p:sp>
      <p:sp>
        <p:nvSpPr>
          <p:cNvPr id="66562" name="Line 3"/>
          <p:cNvSpPr>
            <a:spLocks noChangeShapeType="1"/>
          </p:cNvSpPr>
          <p:nvPr/>
        </p:nvSpPr>
        <p:spPr bwMode="auto">
          <a:xfrm>
            <a:off x="4419600" y="11430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3" name="Line 4"/>
          <p:cNvSpPr>
            <a:spLocks noChangeShapeType="1"/>
          </p:cNvSpPr>
          <p:nvPr/>
        </p:nvSpPr>
        <p:spPr bwMode="auto">
          <a:xfrm flipH="1">
            <a:off x="4419600" y="4038600"/>
            <a:ext cx="19050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4" name="Line 5"/>
          <p:cNvSpPr>
            <a:spLocks noChangeShapeType="1"/>
          </p:cNvSpPr>
          <p:nvPr/>
        </p:nvSpPr>
        <p:spPr bwMode="auto">
          <a:xfrm>
            <a:off x="2895600" y="3505200"/>
            <a:ext cx="1524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5" name="Line 6"/>
          <p:cNvSpPr>
            <a:spLocks noChangeShapeType="1"/>
          </p:cNvSpPr>
          <p:nvPr/>
        </p:nvSpPr>
        <p:spPr bwMode="auto">
          <a:xfrm flipH="1">
            <a:off x="4419600" y="2057400"/>
            <a:ext cx="1676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6" name="Line 7"/>
          <p:cNvSpPr>
            <a:spLocks noChangeShapeType="1"/>
          </p:cNvSpPr>
          <p:nvPr/>
        </p:nvSpPr>
        <p:spPr bwMode="auto">
          <a:xfrm flipH="1">
            <a:off x="6096000" y="12192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7" name="Line 8"/>
          <p:cNvSpPr>
            <a:spLocks noChangeShapeType="1"/>
          </p:cNvSpPr>
          <p:nvPr/>
        </p:nvSpPr>
        <p:spPr bwMode="auto">
          <a:xfrm flipH="1">
            <a:off x="6096000" y="16002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8" name="Line 9"/>
          <p:cNvSpPr>
            <a:spLocks noChangeShapeType="1"/>
          </p:cNvSpPr>
          <p:nvPr/>
        </p:nvSpPr>
        <p:spPr bwMode="auto">
          <a:xfrm>
            <a:off x="3505200" y="1676400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9" name="Line 10"/>
          <p:cNvSpPr>
            <a:spLocks noChangeShapeType="1"/>
          </p:cNvSpPr>
          <p:nvPr/>
        </p:nvSpPr>
        <p:spPr bwMode="auto">
          <a:xfrm>
            <a:off x="4419600" y="5867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70" name="Line 11"/>
          <p:cNvSpPr>
            <a:spLocks noChangeShapeType="1"/>
          </p:cNvSpPr>
          <p:nvPr/>
        </p:nvSpPr>
        <p:spPr bwMode="auto">
          <a:xfrm flipH="1">
            <a:off x="4419600" y="54864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71" name="Text Box 12"/>
          <p:cNvSpPr txBox="1">
            <a:spLocks noChangeArrowheads="1"/>
          </p:cNvSpPr>
          <p:nvPr/>
        </p:nvSpPr>
        <p:spPr bwMode="auto">
          <a:xfrm>
            <a:off x="4479925" y="140811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.3</a:t>
            </a:r>
          </a:p>
        </p:txBody>
      </p:sp>
      <p:sp>
        <p:nvSpPr>
          <p:cNvPr id="66572" name="Text Box 13"/>
          <p:cNvSpPr txBox="1">
            <a:spLocks noChangeArrowheads="1"/>
          </p:cNvSpPr>
          <p:nvPr/>
        </p:nvSpPr>
        <p:spPr bwMode="auto">
          <a:xfrm>
            <a:off x="3565525" y="140811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.3</a:t>
            </a:r>
          </a:p>
        </p:txBody>
      </p:sp>
      <p:sp>
        <p:nvSpPr>
          <p:cNvPr id="66573" name="Text Box 14"/>
          <p:cNvSpPr txBox="1">
            <a:spLocks noChangeArrowheads="1"/>
          </p:cNvSpPr>
          <p:nvPr/>
        </p:nvSpPr>
        <p:spPr bwMode="auto">
          <a:xfrm>
            <a:off x="6156325" y="1179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2</a:t>
            </a:r>
          </a:p>
        </p:txBody>
      </p:sp>
      <p:sp>
        <p:nvSpPr>
          <p:cNvPr id="66574" name="Text Box 15"/>
          <p:cNvSpPr txBox="1">
            <a:spLocks noChangeArrowheads="1"/>
          </p:cNvSpPr>
          <p:nvPr/>
        </p:nvSpPr>
        <p:spPr bwMode="auto">
          <a:xfrm>
            <a:off x="6705600" y="1676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2</a:t>
            </a:r>
          </a:p>
        </p:txBody>
      </p:sp>
      <p:sp>
        <p:nvSpPr>
          <p:cNvPr id="66575" name="Text Box 16"/>
          <p:cNvSpPr txBox="1">
            <a:spLocks noChangeArrowheads="1"/>
          </p:cNvSpPr>
          <p:nvPr/>
        </p:nvSpPr>
        <p:spPr bwMode="auto">
          <a:xfrm>
            <a:off x="5165725" y="2474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6</a:t>
            </a:r>
          </a:p>
        </p:txBody>
      </p:sp>
      <p:sp>
        <p:nvSpPr>
          <p:cNvPr id="66576" name="Text Box 17"/>
          <p:cNvSpPr txBox="1">
            <a:spLocks noChangeArrowheads="1"/>
          </p:cNvSpPr>
          <p:nvPr/>
        </p:nvSpPr>
        <p:spPr bwMode="auto">
          <a:xfrm>
            <a:off x="4479925" y="2398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1</a:t>
            </a:r>
          </a:p>
        </p:txBody>
      </p:sp>
      <p:sp>
        <p:nvSpPr>
          <p:cNvPr id="66577" name="Text Box 18"/>
          <p:cNvSpPr txBox="1">
            <a:spLocks noChangeArrowheads="1"/>
          </p:cNvSpPr>
          <p:nvPr/>
        </p:nvSpPr>
        <p:spPr bwMode="auto">
          <a:xfrm>
            <a:off x="4479925" y="3541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9</a:t>
            </a:r>
          </a:p>
        </p:txBody>
      </p:sp>
      <p:sp>
        <p:nvSpPr>
          <p:cNvPr id="66578" name="Text Box 19"/>
          <p:cNvSpPr txBox="1">
            <a:spLocks noChangeArrowheads="1"/>
          </p:cNvSpPr>
          <p:nvPr/>
        </p:nvSpPr>
        <p:spPr bwMode="auto">
          <a:xfrm>
            <a:off x="3413125" y="346551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.5</a:t>
            </a:r>
          </a:p>
        </p:txBody>
      </p:sp>
      <p:sp>
        <p:nvSpPr>
          <p:cNvPr id="66579" name="Text Box 20"/>
          <p:cNvSpPr txBox="1">
            <a:spLocks noChangeArrowheads="1"/>
          </p:cNvSpPr>
          <p:nvPr/>
        </p:nvSpPr>
        <p:spPr bwMode="auto">
          <a:xfrm>
            <a:off x="5546725" y="445611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.5</a:t>
            </a:r>
          </a:p>
        </p:txBody>
      </p:sp>
      <p:sp>
        <p:nvSpPr>
          <p:cNvPr id="66580" name="Text Box 21"/>
          <p:cNvSpPr txBox="1">
            <a:spLocks noChangeArrowheads="1"/>
          </p:cNvSpPr>
          <p:nvPr/>
        </p:nvSpPr>
        <p:spPr bwMode="auto">
          <a:xfrm>
            <a:off x="4479925" y="45323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10</a:t>
            </a:r>
          </a:p>
        </p:txBody>
      </p:sp>
      <p:sp>
        <p:nvSpPr>
          <p:cNvPr id="66581" name="Text Box 22"/>
          <p:cNvSpPr txBox="1">
            <a:spLocks noChangeArrowheads="1"/>
          </p:cNvSpPr>
          <p:nvPr/>
        </p:nvSpPr>
        <p:spPr bwMode="auto">
          <a:xfrm>
            <a:off x="4403725" y="52943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12</a:t>
            </a:r>
          </a:p>
        </p:txBody>
      </p:sp>
      <p:sp>
        <p:nvSpPr>
          <p:cNvPr id="66582" name="Line 23"/>
          <p:cNvSpPr>
            <a:spLocks noChangeShapeType="1"/>
          </p:cNvSpPr>
          <p:nvPr/>
        </p:nvSpPr>
        <p:spPr bwMode="auto">
          <a:xfrm>
            <a:off x="5715000" y="2286000"/>
            <a:ext cx="0" cy="2133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83" name="Text Box 24"/>
          <p:cNvSpPr txBox="1">
            <a:spLocks noChangeArrowheads="1"/>
          </p:cNvSpPr>
          <p:nvPr/>
        </p:nvSpPr>
        <p:spPr bwMode="auto">
          <a:xfrm>
            <a:off x="5851525" y="3079750"/>
            <a:ext cx="1763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Transfer 2 cfs</a:t>
            </a:r>
          </a:p>
        </p:txBody>
      </p:sp>
      <p:sp>
        <p:nvSpPr>
          <p:cNvPr id="66584" name="Line 25"/>
          <p:cNvSpPr>
            <a:spLocks noChangeShapeType="1"/>
          </p:cNvSpPr>
          <p:nvPr/>
        </p:nvSpPr>
        <p:spPr bwMode="auto">
          <a:xfrm flipV="1">
            <a:off x="5257800" y="2590800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85" name="Text Box 26"/>
          <p:cNvSpPr txBox="1">
            <a:spLocks noChangeArrowheads="1"/>
          </p:cNvSpPr>
          <p:nvPr/>
        </p:nvSpPr>
        <p:spPr bwMode="auto">
          <a:xfrm>
            <a:off x="4953000" y="266700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4</a:t>
            </a:r>
          </a:p>
        </p:txBody>
      </p:sp>
      <p:sp>
        <p:nvSpPr>
          <p:cNvPr id="66586" name="Line 27"/>
          <p:cNvSpPr>
            <a:spLocks noChangeShapeType="1"/>
          </p:cNvSpPr>
          <p:nvPr/>
        </p:nvSpPr>
        <p:spPr bwMode="auto">
          <a:xfrm flipV="1">
            <a:off x="4572000" y="3657600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87" name="Line 28"/>
          <p:cNvSpPr>
            <a:spLocks noChangeShapeType="1"/>
          </p:cNvSpPr>
          <p:nvPr/>
        </p:nvSpPr>
        <p:spPr bwMode="auto">
          <a:xfrm flipV="1">
            <a:off x="4648200" y="4648200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88" name="Line 29"/>
          <p:cNvSpPr>
            <a:spLocks noChangeShapeType="1"/>
          </p:cNvSpPr>
          <p:nvPr/>
        </p:nvSpPr>
        <p:spPr bwMode="auto">
          <a:xfrm flipV="1">
            <a:off x="5715000" y="4572000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89" name="Text Box 30"/>
          <p:cNvSpPr txBox="1">
            <a:spLocks noChangeArrowheads="1"/>
          </p:cNvSpPr>
          <p:nvPr/>
        </p:nvSpPr>
        <p:spPr bwMode="auto">
          <a:xfrm>
            <a:off x="4479925" y="32321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7</a:t>
            </a:r>
          </a:p>
        </p:txBody>
      </p:sp>
      <p:sp>
        <p:nvSpPr>
          <p:cNvPr id="66590" name="Text Box 31"/>
          <p:cNvSpPr txBox="1">
            <a:spLocks noChangeArrowheads="1"/>
          </p:cNvSpPr>
          <p:nvPr/>
        </p:nvSpPr>
        <p:spPr bwMode="auto">
          <a:xfrm>
            <a:off x="5927725" y="4298950"/>
            <a:ext cx="55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2.5</a:t>
            </a:r>
          </a:p>
        </p:txBody>
      </p:sp>
      <p:sp>
        <p:nvSpPr>
          <p:cNvPr id="66591" name="Text Box 32"/>
          <p:cNvSpPr txBox="1">
            <a:spLocks noChangeArrowheads="1"/>
          </p:cNvSpPr>
          <p:nvPr/>
        </p:nvSpPr>
        <p:spPr bwMode="auto">
          <a:xfrm>
            <a:off x="4038600" y="464820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10BCE1-5BA5-41A2-AADA-08D1F1A56921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0" y="5611813"/>
            <a:ext cx="9144000" cy="1246187"/>
          </a:xfrm>
          <a:prstGeom prst="rect">
            <a:avLst/>
          </a:prstGeom>
          <a:solidFill>
            <a:srgbClr val="000000"/>
          </a:solidFill>
          <a:ln w="254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                               </a:t>
            </a:r>
            <a:r>
              <a:rPr lang="en-US" sz="2000" b="1"/>
              <a:t>QA Statistics</a:t>
            </a:r>
          </a:p>
          <a:p>
            <a:r>
              <a:rPr lang="en-US"/>
              <a:t>Gage       Runoff            EET             Ref Reg.       PlusFlow        Gage Seq.</a:t>
            </a:r>
          </a:p>
          <a:p>
            <a:r>
              <a:rPr lang="en-US"/>
              <a:t>Mean    Mean   SEE    Mean   SEE    Mean   SEE   Mean    SEE         SEE</a:t>
            </a:r>
          </a:p>
          <a:p>
            <a:r>
              <a:rPr lang="en-US" b="1" u="sng">
                <a:solidFill>
                  <a:srgbClr val="CC3300"/>
                </a:solidFill>
              </a:rPr>
              <a:t>2.42     2.40   14.9</a:t>
            </a:r>
            <a:r>
              <a:rPr lang="en-US" b="1" u="sng">
                <a:solidFill>
                  <a:srgbClr val="000000"/>
                </a:solidFill>
              </a:rPr>
              <a:t>   2.40   14.9   </a:t>
            </a:r>
            <a:r>
              <a:rPr lang="en-US" b="1" u="sng">
                <a:solidFill>
                  <a:srgbClr val="CC3300"/>
                </a:solidFill>
              </a:rPr>
              <a:t>2.43   14.7   2.43   11.7</a:t>
            </a:r>
            <a:r>
              <a:rPr lang="en-US" b="1" u="sng">
                <a:solidFill>
                  <a:srgbClr val="000000"/>
                </a:solidFill>
              </a:rPr>
              <a:t>        10.9</a:t>
            </a:r>
          </a:p>
        </p:txBody>
      </p:sp>
      <p:sp>
        <p:nvSpPr>
          <p:cNvPr id="115719" name="Rectangle 2"/>
          <p:cNvSpPr>
            <a:spLocks noChangeArrowheads="1"/>
          </p:cNvSpPr>
          <p:nvPr/>
        </p:nvSpPr>
        <p:spPr bwMode="auto">
          <a:xfrm>
            <a:off x="381000" y="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en-US" sz="4000">
                <a:solidFill>
                  <a:srgbClr val="66FF33"/>
                </a:solidFill>
                <a:latin typeface="Arial" charset="0"/>
              </a:rPr>
              <a:t>Step 4: “PlusFlowAR” (NE)</a:t>
            </a:r>
          </a:p>
        </p:txBody>
      </p:sp>
      <p:graphicFrame>
        <p:nvGraphicFramePr>
          <p:cNvPr id="115721" name="Object 9"/>
          <p:cNvGraphicFramePr>
            <a:graphicFrameLocks noChangeAspect="1"/>
          </p:cNvGraphicFramePr>
          <p:nvPr>
            <p:ph/>
          </p:nvPr>
        </p:nvGraphicFramePr>
        <p:xfrm>
          <a:off x="0" y="1295400"/>
          <a:ext cx="9144000" cy="3757613"/>
        </p:xfrm>
        <a:graphic>
          <a:graphicData uri="http://schemas.openxmlformats.org/presentationml/2006/ole">
            <p:oleObj spid="_x0000_s115721" name="Chart" r:id="rId3" imgW="11791881" imgH="4848317" progId="Excel.Chart.8">
              <p:embed/>
            </p:oleObj>
          </a:graphicData>
        </a:graphic>
      </p:graphicFrame>
      <p:sp>
        <p:nvSpPr>
          <p:cNvPr id="115723" name="Line 11"/>
          <p:cNvSpPr>
            <a:spLocks noChangeShapeType="1"/>
          </p:cNvSpPr>
          <p:nvPr/>
        </p:nvSpPr>
        <p:spPr bwMode="auto">
          <a:xfrm>
            <a:off x="3733800" y="2743200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381E59FD-CBED-4DC8-A7BD-6E8F3E715487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66FF33"/>
                </a:solidFill>
                <a:effectLst/>
              </a:rPr>
              <a:t>Step 5: Gage Adjustment</a:t>
            </a:r>
            <a:r>
              <a:rPr lang="en-US" sz="2800" smtClean="0">
                <a:solidFill>
                  <a:srgbClr val="66FF33"/>
                </a:solidFill>
                <a:effectLst/>
              </a:rPr>
              <a:t> </a:t>
            </a:r>
          </a:p>
        </p:txBody>
      </p:sp>
      <p:sp>
        <p:nvSpPr>
          <p:cNvPr id="74754" name="Line 3"/>
          <p:cNvSpPr>
            <a:spLocks noChangeShapeType="1"/>
          </p:cNvSpPr>
          <p:nvPr/>
        </p:nvSpPr>
        <p:spPr bwMode="auto">
          <a:xfrm>
            <a:off x="4419600" y="11430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55" name="Line 4"/>
          <p:cNvSpPr>
            <a:spLocks noChangeShapeType="1"/>
          </p:cNvSpPr>
          <p:nvPr/>
        </p:nvSpPr>
        <p:spPr bwMode="auto">
          <a:xfrm flipH="1">
            <a:off x="4419600" y="4038600"/>
            <a:ext cx="19050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56" name="Line 5"/>
          <p:cNvSpPr>
            <a:spLocks noChangeShapeType="1"/>
          </p:cNvSpPr>
          <p:nvPr/>
        </p:nvSpPr>
        <p:spPr bwMode="auto">
          <a:xfrm>
            <a:off x="2895600" y="3505200"/>
            <a:ext cx="1524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57" name="Line 6"/>
          <p:cNvSpPr>
            <a:spLocks noChangeShapeType="1"/>
          </p:cNvSpPr>
          <p:nvPr/>
        </p:nvSpPr>
        <p:spPr bwMode="auto">
          <a:xfrm flipH="1">
            <a:off x="4419600" y="2057400"/>
            <a:ext cx="1676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58" name="Line 7"/>
          <p:cNvSpPr>
            <a:spLocks noChangeShapeType="1"/>
          </p:cNvSpPr>
          <p:nvPr/>
        </p:nvSpPr>
        <p:spPr bwMode="auto">
          <a:xfrm flipH="1">
            <a:off x="6096000" y="12192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59" name="Line 8"/>
          <p:cNvSpPr>
            <a:spLocks noChangeShapeType="1"/>
          </p:cNvSpPr>
          <p:nvPr/>
        </p:nvSpPr>
        <p:spPr bwMode="auto">
          <a:xfrm flipH="1">
            <a:off x="6096000" y="16002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60" name="Line 9"/>
          <p:cNvSpPr>
            <a:spLocks noChangeShapeType="1"/>
          </p:cNvSpPr>
          <p:nvPr/>
        </p:nvSpPr>
        <p:spPr bwMode="auto">
          <a:xfrm>
            <a:off x="3505200" y="1676400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61" name="AutoShape 10"/>
          <p:cNvSpPr>
            <a:spLocks noChangeArrowheads="1"/>
          </p:cNvSpPr>
          <p:nvPr/>
        </p:nvSpPr>
        <p:spPr bwMode="auto">
          <a:xfrm>
            <a:off x="4267200" y="5715000"/>
            <a:ext cx="304800" cy="223838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4762" name="Line 11"/>
          <p:cNvSpPr>
            <a:spLocks noChangeShapeType="1"/>
          </p:cNvSpPr>
          <p:nvPr/>
        </p:nvSpPr>
        <p:spPr bwMode="auto">
          <a:xfrm>
            <a:off x="4419600" y="5867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63" name="Line 12"/>
          <p:cNvSpPr>
            <a:spLocks noChangeShapeType="1"/>
          </p:cNvSpPr>
          <p:nvPr/>
        </p:nvSpPr>
        <p:spPr bwMode="auto">
          <a:xfrm flipH="1">
            <a:off x="4419600" y="55626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64" name="Text Box 13"/>
          <p:cNvSpPr txBox="1">
            <a:spLocks noChangeArrowheads="1"/>
          </p:cNvSpPr>
          <p:nvPr/>
        </p:nvSpPr>
        <p:spPr bwMode="auto">
          <a:xfrm>
            <a:off x="4479925" y="140811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.3</a:t>
            </a:r>
          </a:p>
        </p:txBody>
      </p:sp>
      <p:sp>
        <p:nvSpPr>
          <p:cNvPr id="74765" name="Text Box 14"/>
          <p:cNvSpPr txBox="1">
            <a:spLocks noChangeArrowheads="1"/>
          </p:cNvSpPr>
          <p:nvPr/>
        </p:nvSpPr>
        <p:spPr bwMode="auto">
          <a:xfrm>
            <a:off x="3565525" y="140811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.3</a:t>
            </a:r>
          </a:p>
        </p:txBody>
      </p:sp>
      <p:sp>
        <p:nvSpPr>
          <p:cNvPr id="74766" name="Text Box 15"/>
          <p:cNvSpPr txBox="1">
            <a:spLocks noChangeArrowheads="1"/>
          </p:cNvSpPr>
          <p:nvPr/>
        </p:nvSpPr>
        <p:spPr bwMode="auto">
          <a:xfrm>
            <a:off x="6156325" y="1179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2</a:t>
            </a:r>
          </a:p>
        </p:txBody>
      </p:sp>
      <p:sp>
        <p:nvSpPr>
          <p:cNvPr id="74767" name="Text Box 16"/>
          <p:cNvSpPr txBox="1">
            <a:spLocks noChangeArrowheads="1"/>
          </p:cNvSpPr>
          <p:nvPr/>
        </p:nvSpPr>
        <p:spPr bwMode="auto">
          <a:xfrm>
            <a:off x="6705600" y="1676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2</a:t>
            </a:r>
          </a:p>
        </p:txBody>
      </p:sp>
      <p:sp>
        <p:nvSpPr>
          <p:cNvPr id="74768" name="Text Box 17"/>
          <p:cNvSpPr txBox="1">
            <a:spLocks noChangeArrowheads="1"/>
          </p:cNvSpPr>
          <p:nvPr/>
        </p:nvSpPr>
        <p:spPr bwMode="auto">
          <a:xfrm>
            <a:off x="5165725" y="2474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6</a:t>
            </a:r>
          </a:p>
        </p:txBody>
      </p:sp>
      <p:sp>
        <p:nvSpPr>
          <p:cNvPr id="74769" name="Text Box 18"/>
          <p:cNvSpPr txBox="1">
            <a:spLocks noChangeArrowheads="1"/>
          </p:cNvSpPr>
          <p:nvPr/>
        </p:nvSpPr>
        <p:spPr bwMode="auto">
          <a:xfrm>
            <a:off x="4479925" y="2398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1</a:t>
            </a:r>
          </a:p>
        </p:txBody>
      </p:sp>
      <p:sp>
        <p:nvSpPr>
          <p:cNvPr id="74770" name="Text Box 19"/>
          <p:cNvSpPr txBox="1">
            <a:spLocks noChangeArrowheads="1"/>
          </p:cNvSpPr>
          <p:nvPr/>
        </p:nvSpPr>
        <p:spPr bwMode="auto">
          <a:xfrm>
            <a:off x="4479925" y="3541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9</a:t>
            </a:r>
          </a:p>
        </p:txBody>
      </p:sp>
      <p:sp>
        <p:nvSpPr>
          <p:cNvPr id="74771" name="Text Box 20"/>
          <p:cNvSpPr txBox="1">
            <a:spLocks noChangeArrowheads="1"/>
          </p:cNvSpPr>
          <p:nvPr/>
        </p:nvSpPr>
        <p:spPr bwMode="auto">
          <a:xfrm>
            <a:off x="3413125" y="346551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.5</a:t>
            </a:r>
          </a:p>
        </p:txBody>
      </p:sp>
      <p:sp>
        <p:nvSpPr>
          <p:cNvPr id="74772" name="Text Box 21"/>
          <p:cNvSpPr txBox="1">
            <a:spLocks noChangeArrowheads="1"/>
          </p:cNvSpPr>
          <p:nvPr/>
        </p:nvSpPr>
        <p:spPr bwMode="auto">
          <a:xfrm>
            <a:off x="5546725" y="445611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.5</a:t>
            </a:r>
          </a:p>
        </p:txBody>
      </p:sp>
      <p:sp>
        <p:nvSpPr>
          <p:cNvPr id="74773" name="Text Box 22"/>
          <p:cNvSpPr txBox="1">
            <a:spLocks noChangeArrowheads="1"/>
          </p:cNvSpPr>
          <p:nvPr/>
        </p:nvSpPr>
        <p:spPr bwMode="auto">
          <a:xfrm>
            <a:off x="4479925" y="45323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10</a:t>
            </a:r>
          </a:p>
        </p:txBody>
      </p:sp>
      <p:sp>
        <p:nvSpPr>
          <p:cNvPr id="74774" name="Text Box 23"/>
          <p:cNvSpPr txBox="1">
            <a:spLocks noChangeArrowheads="1"/>
          </p:cNvSpPr>
          <p:nvPr/>
        </p:nvSpPr>
        <p:spPr bwMode="auto">
          <a:xfrm>
            <a:off x="4403725" y="52943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12</a:t>
            </a:r>
          </a:p>
        </p:txBody>
      </p:sp>
      <p:sp>
        <p:nvSpPr>
          <p:cNvPr id="74775" name="Text Box 24"/>
          <p:cNvSpPr txBox="1">
            <a:spLocks noChangeArrowheads="1"/>
          </p:cNvSpPr>
          <p:nvPr/>
        </p:nvSpPr>
        <p:spPr bwMode="auto">
          <a:xfrm>
            <a:off x="1676400" y="5257800"/>
            <a:ext cx="2120900" cy="1209675"/>
          </a:xfrm>
          <a:prstGeom prst="rect">
            <a:avLst/>
          </a:prstGeom>
          <a:noFill/>
          <a:ln w="19050">
            <a:solidFill>
              <a:srgbClr val="3399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Gage DA = 12</a:t>
            </a:r>
          </a:p>
          <a:p>
            <a:r>
              <a:rPr lang="en-US">
                <a:latin typeface="Arial" charset="0"/>
              </a:rPr>
              <a:t>Gage Q = 13</a:t>
            </a:r>
          </a:p>
          <a:p>
            <a:r>
              <a:rPr lang="en-US">
                <a:latin typeface="Arial" charset="0"/>
              </a:rPr>
              <a:t>EROM Flow = 12</a:t>
            </a:r>
          </a:p>
          <a:p>
            <a:r>
              <a:rPr lang="en-US">
                <a:latin typeface="Arial" charset="0"/>
              </a:rPr>
              <a:t>QAdj = 13 – 12 = 1</a:t>
            </a:r>
          </a:p>
        </p:txBody>
      </p:sp>
      <p:sp>
        <p:nvSpPr>
          <p:cNvPr id="74776" name="Line 25"/>
          <p:cNvSpPr>
            <a:spLocks noChangeShapeType="1"/>
          </p:cNvSpPr>
          <p:nvPr/>
        </p:nvSpPr>
        <p:spPr bwMode="auto">
          <a:xfrm>
            <a:off x="3810000" y="5867400"/>
            <a:ext cx="381000" cy="0"/>
          </a:xfrm>
          <a:prstGeom prst="line">
            <a:avLst/>
          </a:prstGeom>
          <a:noFill/>
          <a:ln w="9525">
            <a:solidFill>
              <a:srgbClr val="3399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77" name="Text Box 26"/>
          <p:cNvSpPr txBox="1">
            <a:spLocks noChangeArrowheads="1"/>
          </p:cNvSpPr>
          <p:nvPr/>
        </p:nvSpPr>
        <p:spPr bwMode="auto">
          <a:xfrm>
            <a:off x="152400" y="2057400"/>
            <a:ext cx="3886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Flowline adjustments closest </a:t>
            </a:r>
          </a:p>
          <a:p>
            <a:pPr eaLnBrk="0" hangingPunct="0"/>
            <a:r>
              <a:rPr lang="en-US"/>
              <a:t>to the gage will get higher weights than Flowlines farther from the gage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A8534ECE-4429-4671-B637-00BD180E1E34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66FF33"/>
                </a:solidFill>
              </a:rPr>
              <a:t>Gage Adjustment: Re-Accumulated Flows</a:t>
            </a:r>
          </a:p>
        </p:txBody>
      </p:sp>
      <p:sp>
        <p:nvSpPr>
          <p:cNvPr id="82946" name="Line 3"/>
          <p:cNvSpPr>
            <a:spLocks noChangeShapeType="1"/>
          </p:cNvSpPr>
          <p:nvPr/>
        </p:nvSpPr>
        <p:spPr bwMode="auto">
          <a:xfrm>
            <a:off x="4419600" y="11430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47" name="Line 4"/>
          <p:cNvSpPr>
            <a:spLocks noChangeShapeType="1"/>
          </p:cNvSpPr>
          <p:nvPr/>
        </p:nvSpPr>
        <p:spPr bwMode="auto">
          <a:xfrm flipH="1">
            <a:off x="4419600" y="4038600"/>
            <a:ext cx="19050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48" name="Line 5"/>
          <p:cNvSpPr>
            <a:spLocks noChangeShapeType="1"/>
          </p:cNvSpPr>
          <p:nvPr/>
        </p:nvSpPr>
        <p:spPr bwMode="auto">
          <a:xfrm>
            <a:off x="2895600" y="3505200"/>
            <a:ext cx="1524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49" name="Line 6"/>
          <p:cNvSpPr>
            <a:spLocks noChangeShapeType="1"/>
          </p:cNvSpPr>
          <p:nvPr/>
        </p:nvSpPr>
        <p:spPr bwMode="auto">
          <a:xfrm flipH="1">
            <a:off x="4419600" y="2057400"/>
            <a:ext cx="1676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0" name="Line 7"/>
          <p:cNvSpPr>
            <a:spLocks noChangeShapeType="1"/>
          </p:cNvSpPr>
          <p:nvPr/>
        </p:nvSpPr>
        <p:spPr bwMode="auto">
          <a:xfrm flipH="1">
            <a:off x="6096000" y="12192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1" name="Line 8"/>
          <p:cNvSpPr>
            <a:spLocks noChangeShapeType="1"/>
          </p:cNvSpPr>
          <p:nvPr/>
        </p:nvSpPr>
        <p:spPr bwMode="auto">
          <a:xfrm flipH="1">
            <a:off x="6096000" y="16002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2" name="Line 9"/>
          <p:cNvSpPr>
            <a:spLocks noChangeShapeType="1"/>
          </p:cNvSpPr>
          <p:nvPr/>
        </p:nvSpPr>
        <p:spPr bwMode="auto">
          <a:xfrm>
            <a:off x="3505200" y="1676400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3" name="AutoShape 10"/>
          <p:cNvSpPr>
            <a:spLocks noChangeArrowheads="1"/>
          </p:cNvSpPr>
          <p:nvPr/>
        </p:nvSpPr>
        <p:spPr bwMode="auto">
          <a:xfrm>
            <a:off x="4267200" y="5715000"/>
            <a:ext cx="304800" cy="223838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82954" name="Line 11"/>
          <p:cNvSpPr>
            <a:spLocks noChangeShapeType="1"/>
          </p:cNvSpPr>
          <p:nvPr/>
        </p:nvSpPr>
        <p:spPr bwMode="auto">
          <a:xfrm>
            <a:off x="4419600" y="5867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5" name="Line 12"/>
          <p:cNvSpPr>
            <a:spLocks noChangeShapeType="1"/>
          </p:cNvSpPr>
          <p:nvPr/>
        </p:nvSpPr>
        <p:spPr bwMode="auto">
          <a:xfrm flipH="1">
            <a:off x="4419600" y="55626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6" name="Text Box 13"/>
          <p:cNvSpPr txBox="1">
            <a:spLocks noChangeArrowheads="1"/>
          </p:cNvSpPr>
          <p:nvPr/>
        </p:nvSpPr>
        <p:spPr bwMode="auto">
          <a:xfrm>
            <a:off x="4479925" y="140811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.3</a:t>
            </a:r>
          </a:p>
        </p:txBody>
      </p:sp>
      <p:sp>
        <p:nvSpPr>
          <p:cNvPr id="82957" name="Text Box 14"/>
          <p:cNvSpPr txBox="1">
            <a:spLocks noChangeArrowheads="1"/>
          </p:cNvSpPr>
          <p:nvPr/>
        </p:nvSpPr>
        <p:spPr bwMode="auto">
          <a:xfrm>
            <a:off x="3565525" y="140811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.3</a:t>
            </a:r>
          </a:p>
        </p:txBody>
      </p:sp>
      <p:sp>
        <p:nvSpPr>
          <p:cNvPr id="82958" name="Text Box 15"/>
          <p:cNvSpPr txBox="1">
            <a:spLocks noChangeArrowheads="1"/>
          </p:cNvSpPr>
          <p:nvPr/>
        </p:nvSpPr>
        <p:spPr bwMode="auto">
          <a:xfrm>
            <a:off x="6156325" y="1179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2</a:t>
            </a:r>
          </a:p>
        </p:txBody>
      </p:sp>
      <p:sp>
        <p:nvSpPr>
          <p:cNvPr id="82959" name="Text Box 16"/>
          <p:cNvSpPr txBox="1">
            <a:spLocks noChangeArrowheads="1"/>
          </p:cNvSpPr>
          <p:nvPr/>
        </p:nvSpPr>
        <p:spPr bwMode="auto">
          <a:xfrm>
            <a:off x="6705600" y="1676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2</a:t>
            </a:r>
          </a:p>
        </p:txBody>
      </p:sp>
      <p:sp>
        <p:nvSpPr>
          <p:cNvPr id="82960" name="Text Box 17"/>
          <p:cNvSpPr txBox="1">
            <a:spLocks noChangeArrowheads="1"/>
          </p:cNvSpPr>
          <p:nvPr/>
        </p:nvSpPr>
        <p:spPr bwMode="auto">
          <a:xfrm>
            <a:off x="5165725" y="2474913"/>
            <a:ext cx="62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latin typeface="Arial" charset="0"/>
              </a:rPr>
              <a:t>6.16</a:t>
            </a:r>
          </a:p>
        </p:txBody>
      </p:sp>
      <p:sp>
        <p:nvSpPr>
          <p:cNvPr id="82961" name="Text Box 18"/>
          <p:cNvSpPr txBox="1">
            <a:spLocks noChangeArrowheads="1"/>
          </p:cNvSpPr>
          <p:nvPr/>
        </p:nvSpPr>
        <p:spPr bwMode="auto">
          <a:xfrm>
            <a:off x="4479925" y="2398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1</a:t>
            </a:r>
          </a:p>
        </p:txBody>
      </p:sp>
      <p:sp>
        <p:nvSpPr>
          <p:cNvPr id="82962" name="Text Box 19"/>
          <p:cNvSpPr txBox="1">
            <a:spLocks noChangeArrowheads="1"/>
          </p:cNvSpPr>
          <p:nvPr/>
        </p:nvSpPr>
        <p:spPr bwMode="auto">
          <a:xfrm>
            <a:off x="4479925" y="3541713"/>
            <a:ext cx="62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latin typeface="Arial" charset="0"/>
              </a:rPr>
              <a:t>9.40</a:t>
            </a:r>
          </a:p>
        </p:txBody>
      </p:sp>
      <p:sp>
        <p:nvSpPr>
          <p:cNvPr id="82963" name="Text Box 20"/>
          <p:cNvSpPr txBox="1">
            <a:spLocks noChangeArrowheads="1"/>
          </p:cNvSpPr>
          <p:nvPr/>
        </p:nvSpPr>
        <p:spPr bwMode="auto">
          <a:xfrm>
            <a:off x="3413125" y="346551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.5</a:t>
            </a:r>
          </a:p>
        </p:txBody>
      </p:sp>
      <p:sp>
        <p:nvSpPr>
          <p:cNvPr id="82964" name="Text Box 21"/>
          <p:cNvSpPr txBox="1">
            <a:spLocks noChangeArrowheads="1"/>
          </p:cNvSpPr>
          <p:nvPr/>
        </p:nvSpPr>
        <p:spPr bwMode="auto">
          <a:xfrm>
            <a:off x="5867400" y="419100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.5</a:t>
            </a:r>
          </a:p>
        </p:txBody>
      </p:sp>
      <p:sp>
        <p:nvSpPr>
          <p:cNvPr id="82965" name="Text Box 22"/>
          <p:cNvSpPr txBox="1">
            <a:spLocks noChangeArrowheads="1"/>
          </p:cNvSpPr>
          <p:nvPr/>
        </p:nvSpPr>
        <p:spPr bwMode="auto">
          <a:xfrm>
            <a:off x="4343400" y="45720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latin typeface="Arial" charset="0"/>
              </a:rPr>
              <a:t>10.67</a:t>
            </a:r>
          </a:p>
        </p:txBody>
      </p:sp>
      <p:sp>
        <p:nvSpPr>
          <p:cNvPr id="82966" name="Text Box 23"/>
          <p:cNvSpPr txBox="1">
            <a:spLocks noChangeArrowheads="1"/>
          </p:cNvSpPr>
          <p:nvPr/>
        </p:nvSpPr>
        <p:spPr bwMode="auto">
          <a:xfrm>
            <a:off x="4403725" y="5294313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latin typeface="Arial" charset="0"/>
              </a:rPr>
              <a:t>13 </a:t>
            </a:r>
          </a:p>
        </p:txBody>
      </p:sp>
      <p:sp>
        <p:nvSpPr>
          <p:cNvPr id="82967" name="Line 24"/>
          <p:cNvSpPr>
            <a:spLocks noChangeShapeType="1"/>
          </p:cNvSpPr>
          <p:nvPr/>
        </p:nvSpPr>
        <p:spPr bwMode="auto">
          <a:xfrm>
            <a:off x="4419600" y="5257800"/>
            <a:ext cx="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68" name="Line 25"/>
          <p:cNvSpPr>
            <a:spLocks noChangeShapeType="1"/>
          </p:cNvSpPr>
          <p:nvPr/>
        </p:nvSpPr>
        <p:spPr bwMode="auto">
          <a:xfrm>
            <a:off x="4419600" y="4495800"/>
            <a:ext cx="0" cy="762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69" name="Line 26"/>
          <p:cNvSpPr>
            <a:spLocks noChangeShapeType="1"/>
          </p:cNvSpPr>
          <p:nvPr/>
        </p:nvSpPr>
        <p:spPr bwMode="auto">
          <a:xfrm>
            <a:off x="4419600" y="3048000"/>
            <a:ext cx="0" cy="1447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70" name="Line 27"/>
          <p:cNvSpPr>
            <a:spLocks noChangeShapeType="1"/>
          </p:cNvSpPr>
          <p:nvPr/>
        </p:nvSpPr>
        <p:spPr bwMode="auto">
          <a:xfrm flipH="1">
            <a:off x="4419600" y="2057400"/>
            <a:ext cx="1676400" cy="990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71" name="Text Box 28"/>
          <p:cNvSpPr txBox="1">
            <a:spLocks noChangeArrowheads="1"/>
          </p:cNvSpPr>
          <p:nvPr/>
        </p:nvSpPr>
        <p:spPr bwMode="auto">
          <a:xfrm>
            <a:off x="1676400" y="5257800"/>
            <a:ext cx="2120900" cy="1209675"/>
          </a:xfrm>
          <a:prstGeom prst="rect">
            <a:avLst/>
          </a:prstGeom>
          <a:noFill/>
          <a:ln w="19050">
            <a:solidFill>
              <a:srgbClr val="3399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Gage DA = 12</a:t>
            </a:r>
          </a:p>
          <a:p>
            <a:r>
              <a:rPr lang="en-US">
                <a:latin typeface="Arial" charset="0"/>
              </a:rPr>
              <a:t>Gage Q = 13</a:t>
            </a:r>
          </a:p>
          <a:p>
            <a:r>
              <a:rPr lang="en-US">
                <a:latin typeface="Arial" charset="0"/>
              </a:rPr>
              <a:t>Flowline Flow = 12</a:t>
            </a:r>
          </a:p>
          <a:p>
            <a:r>
              <a:rPr lang="en-US">
                <a:latin typeface="Arial" charset="0"/>
              </a:rPr>
              <a:t>QAdj = 13 – 12 = 1</a:t>
            </a:r>
          </a:p>
        </p:txBody>
      </p:sp>
      <p:sp>
        <p:nvSpPr>
          <p:cNvPr id="82972" name="Line 29"/>
          <p:cNvSpPr>
            <a:spLocks noChangeShapeType="1"/>
          </p:cNvSpPr>
          <p:nvPr/>
        </p:nvSpPr>
        <p:spPr bwMode="auto">
          <a:xfrm>
            <a:off x="3810000" y="5867400"/>
            <a:ext cx="381000" cy="0"/>
          </a:xfrm>
          <a:prstGeom prst="line">
            <a:avLst/>
          </a:prstGeom>
          <a:noFill/>
          <a:ln w="9525">
            <a:solidFill>
              <a:srgbClr val="3399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16548-369E-47D2-BFB3-9C364CD79D0F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0" y="5611813"/>
            <a:ext cx="9144000" cy="1246187"/>
          </a:xfrm>
          <a:prstGeom prst="rect">
            <a:avLst/>
          </a:prstGeom>
          <a:solidFill>
            <a:srgbClr val="000000"/>
          </a:solidFill>
          <a:ln w="254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                               </a:t>
            </a:r>
            <a:r>
              <a:rPr lang="en-US" sz="2000" b="1"/>
              <a:t>QA Statistics</a:t>
            </a:r>
          </a:p>
          <a:p>
            <a:r>
              <a:rPr lang="en-US"/>
              <a:t>Gage       Runoff             EET            Ref Reg.       PlusFlow        Gage Seq.</a:t>
            </a:r>
          </a:p>
          <a:p>
            <a:r>
              <a:rPr lang="en-US"/>
              <a:t>Mean    Mean   SEE    Mean   SEE    Mean   SEE   Mean    SEE         SEE</a:t>
            </a:r>
          </a:p>
          <a:p>
            <a:r>
              <a:rPr lang="en-US" b="1" u="sng">
                <a:solidFill>
                  <a:srgbClr val="000000"/>
                </a:solidFill>
              </a:rPr>
              <a:t>2.36     2.17   </a:t>
            </a:r>
            <a:r>
              <a:rPr lang="en-US" b="1" u="sng">
                <a:solidFill>
                  <a:srgbClr val="CC3300"/>
                </a:solidFill>
              </a:rPr>
              <a:t>58.8</a:t>
            </a:r>
            <a:r>
              <a:rPr lang="en-US" b="1" u="sng">
                <a:solidFill>
                  <a:srgbClr val="000000"/>
                </a:solidFill>
              </a:rPr>
              <a:t>   2.17   58.8   2.37    </a:t>
            </a:r>
            <a:r>
              <a:rPr lang="en-US" b="1" u="sng">
                <a:solidFill>
                  <a:srgbClr val="CC3300"/>
                </a:solidFill>
              </a:rPr>
              <a:t>32.6</a:t>
            </a:r>
            <a:r>
              <a:rPr lang="en-US" b="1" u="sng">
                <a:solidFill>
                  <a:srgbClr val="000000"/>
                </a:solidFill>
              </a:rPr>
              <a:t>   2.37   32.6        </a:t>
            </a:r>
            <a:r>
              <a:rPr lang="en-US" b="1" u="sng">
                <a:solidFill>
                  <a:srgbClr val="CC3300"/>
                </a:solidFill>
              </a:rPr>
              <a:t>23.0</a:t>
            </a:r>
          </a:p>
        </p:txBody>
      </p:sp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1524000" y="0"/>
            <a:ext cx="5783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66FF33"/>
                </a:solidFill>
              </a:rPr>
              <a:t>Gage Adjustment QA:</a:t>
            </a:r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381000" y="1371600"/>
            <a:ext cx="8229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en-US" sz="3200"/>
              <a:t>Randomly remove 20% of the gages from the gage adjustment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/>
              <a:t>Called “Gage Sequestration”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en-US" sz="3200"/>
              <a:t>Provides a ballpark estimate of how well the final, gage-adjusted flows match gage flows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2B034C1A-FBBD-4B16-A51A-403F340BFB3D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solidFill>
                  <a:srgbClr val="66FF33"/>
                </a:solidFill>
                <a:effectLst/>
              </a:rPr>
              <a:t>EROM – Next Steps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effectLst/>
              </a:rPr>
              <a:t>We are always looking for ways to improve EROM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ffectLst/>
              </a:rPr>
              <a:t>Reference Gage Regression; issue with cases where it “over-adjusts” at higher flows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ffectLst/>
              </a:rPr>
              <a:t>Increase the number of gages; the more </a:t>
            </a:r>
            <a:r>
              <a:rPr lang="en-US" u="sng" smtClean="0">
                <a:effectLst/>
              </a:rPr>
              <a:t>valid</a:t>
            </a:r>
            <a:r>
              <a:rPr lang="en-US" smtClean="0">
                <a:effectLst/>
              </a:rPr>
              <a:t> gages the better!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ffectLst/>
              </a:rPr>
              <a:t>Update to a more recent version of Reference Gages; “GAGESII”?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ffectLst/>
              </a:rPr>
              <a:t>Adjust flows further upstream?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ffectLst/>
              </a:rPr>
              <a:t>Monthly flows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7F46068C-0DDD-41F2-9040-8D7FFE16AD53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9825"/>
          </a:xfrm>
          <a:noFill/>
          <a:ln/>
        </p:spPr>
        <p:txBody>
          <a:bodyPr/>
          <a:lstStyle/>
          <a:p>
            <a:r>
              <a:rPr lang="en-US" smtClean="0">
                <a:solidFill>
                  <a:srgbClr val="66FF33"/>
                </a:solidFill>
                <a:effectLst/>
              </a:rPr>
              <a:t>Down the Road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effectLst/>
              </a:rPr>
              <a:t>PlusFlowAR: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ffectLst/>
              </a:rPr>
              <a:t>Incorporate more detailed information from NHD Stewards, WBD, others!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ffectLst/>
              </a:rPr>
              <a:t>Seasonal values?</a:t>
            </a:r>
          </a:p>
          <a:p>
            <a:pPr>
              <a:lnSpc>
                <a:spcPct val="90000"/>
              </a:lnSpc>
            </a:pPr>
            <a:r>
              <a:rPr lang="en-US" smtClean="0">
                <a:effectLst/>
              </a:rPr>
              <a:t>EET Step: Model Coefficients, issues in some areas</a:t>
            </a:r>
          </a:p>
          <a:p>
            <a:pPr>
              <a:lnSpc>
                <a:spcPct val="90000"/>
              </a:lnSpc>
            </a:pPr>
            <a:r>
              <a:rPr lang="en-US" smtClean="0">
                <a:effectLst/>
              </a:rPr>
              <a:t>Other flows: 7Q10</a:t>
            </a:r>
          </a:p>
          <a:p>
            <a:pPr>
              <a:lnSpc>
                <a:spcPct val="90000"/>
              </a:lnSpc>
            </a:pPr>
            <a:r>
              <a:rPr lang="en-US" smtClean="0">
                <a:effectLst/>
              </a:rPr>
              <a:t>Use a 1981-2010 time frame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ffectLst/>
              </a:rPr>
              <a:t>PRISM has released “normals” for this period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ffectLst/>
              </a:rPr>
              <a:t>The major issue: international drainage</a:t>
            </a:r>
          </a:p>
          <a:p>
            <a:pPr>
              <a:lnSpc>
                <a:spcPct val="90000"/>
              </a:lnSpc>
            </a:pPr>
            <a:endParaRPr lang="en-US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EEF0047A-8BD5-43F8-A9DA-571CCC6A451D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30050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8229600" cy="1139825"/>
          </a:xfrm>
          <a:noFill/>
          <a:ln/>
        </p:spPr>
        <p:txBody>
          <a:bodyPr/>
          <a:lstStyle/>
          <a:p>
            <a:pPr eaLnBrk="1" hangingPunct="1"/>
            <a:r>
              <a:rPr lang="en-US" sz="4800" smtClean="0">
                <a:solidFill>
                  <a:srgbClr val="66FF33"/>
                </a:solidFill>
                <a:effectLst/>
              </a:rPr>
              <a:t>Questions?</a:t>
            </a:r>
          </a:p>
        </p:txBody>
      </p:sp>
      <p:sp>
        <p:nvSpPr>
          <p:cNvPr id="130051" name="Rectangle 3"/>
          <p:cNvSpPr>
            <a:spLocks noChangeArrowheads="1"/>
          </p:cNvSpPr>
          <p:nvPr/>
        </p:nvSpPr>
        <p:spPr bwMode="auto">
          <a:xfrm>
            <a:off x="1752600" y="5181600"/>
            <a:ext cx="5562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/>
              <a:t>Tim Bondelid - Independent Consultant to EPA</a:t>
            </a:r>
          </a:p>
          <a:p>
            <a:pPr algn="ctr">
              <a:lnSpc>
                <a:spcPct val="80000"/>
              </a:lnSpc>
            </a:pPr>
            <a:r>
              <a:rPr lang="en-US">
                <a:hlinkClick r:id="rId3"/>
              </a:rPr>
              <a:t>timothy@trbondelid.com</a:t>
            </a:r>
            <a:r>
              <a:rPr lang="en-US"/>
              <a:t> </a:t>
            </a:r>
          </a:p>
          <a:p>
            <a:pPr algn="ctr">
              <a:lnSpc>
                <a:spcPct val="80000"/>
              </a:lnSpc>
            </a:pPr>
            <a:endParaRPr lang="en-US"/>
          </a:p>
          <a:p>
            <a:pPr algn="ctr">
              <a:lnSpc>
                <a:spcPct val="80000"/>
              </a:lnSpc>
            </a:pPr>
            <a:r>
              <a:rPr lang="en-US"/>
              <a:t>NHDPlus V02:</a:t>
            </a:r>
          </a:p>
          <a:p>
            <a:pPr algn="ctr">
              <a:lnSpc>
                <a:spcPct val="80000"/>
              </a:lnSpc>
            </a:pPr>
            <a:r>
              <a:rPr lang="en-US">
                <a:hlinkClick r:id="rId4"/>
              </a:rPr>
              <a:t>http://www.horizon-systems.com/NHDPlus</a:t>
            </a:r>
            <a:r>
              <a:rPr lang="en-US"/>
              <a:t> </a:t>
            </a:r>
          </a:p>
        </p:txBody>
      </p:sp>
      <p:pic>
        <p:nvPicPr>
          <p:cNvPr id="130054" name="Picture 6" descr="MC900356213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1752600"/>
            <a:ext cx="2178050" cy="2740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94A94FDD-4866-4103-870B-B5D41CE62B74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4000" smtClean="0">
                <a:solidFill>
                  <a:srgbClr val="66FF33"/>
                </a:solidFill>
                <a:effectLst/>
              </a:rPr>
              <a:t>NHD</a:t>
            </a:r>
            <a:r>
              <a:rPr lang="en-US" sz="4000" i="1" smtClean="0">
                <a:solidFill>
                  <a:srgbClr val="66FF33"/>
                </a:solidFill>
                <a:effectLst/>
              </a:rPr>
              <a:t>Plus</a:t>
            </a:r>
            <a:r>
              <a:rPr lang="en-US" sz="4000" smtClean="0">
                <a:solidFill>
                  <a:srgbClr val="66FF33"/>
                </a:solidFill>
                <a:effectLst/>
              </a:rPr>
              <a:t> V02 Enhanced Runoff Method (EROM)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458200" cy="4724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effectLst/>
              </a:rPr>
              <a:t>Contributors:</a:t>
            </a:r>
          </a:p>
          <a:p>
            <a:pPr lvl="1"/>
            <a:endParaRPr lang="en-US" smtClean="0">
              <a:effectLst/>
            </a:endParaRPr>
          </a:p>
          <a:p>
            <a:pPr lvl="1"/>
            <a:r>
              <a:rPr lang="en-US" smtClean="0">
                <a:effectLst/>
              </a:rPr>
              <a:t>The NHD</a:t>
            </a:r>
            <a:r>
              <a:rPr lang="en-US" i="1" smtClean="0">
                <a:effectLst/>
              </a:rPr>
              <a:t>Plus</a:t>
            </a:r>
            <a:r>
              <a:rPr lang="en-US" smtClean="0">
                <a:effectLst/>
              </a:rPr>
              <a:t> Team</a:t>
            </a:r>
          </a:p>
          <a:p>
            <a:pPr lvl="1"/>
            <a:endParaRPr lang="en-US" smtClean="0">
              <a:effectLst/>
            </a:endParaRPr>
          </a:p>
          <a:p>
            <a:pPr lvl="1"/>
            <a:r>
              <a:rPr lang="en-US" smtClean="0">
                <a:solidFill>
                  <a:srgbClr val="FFFF00"/>
                </a:solidFill>
                <a:effectLst/>
              </a:rPr>
              <a:t>EROM:</a:t>
            </a:r>
          </a:p>
          <a:p>
            <a:pPr lvl="2"/>
            <a:r>
              <a:rPr lang="en-US" smtClean="0">
                <a:solidFill>
                  <a:srgbClr val="FFFF00"/>
                </a:solidFill>
                <a:effectLst/>
              </a:rPr>
              <a:t>Dave Wolock, USGS</a:t>
            </a:r>
          </a:p>
          <a:p>
            <a:pPr lvl="2"/>
            <a:r>
              <a:rPr lang="en-US" smtClean="0">
                <a:solidFill>
                  <a:srgbClr val="FFFF00"/>
                </a:solidFill>
                <a:effectLst/>
              </a:rPr>
              <a:t>Kernell Ries, USGS</a:t>
            </a:r>
          </a:p>
          <a:p>
            <a:pPr lvl="2"/>
            <a:r>
              <a:rPr lang="en-US" smtClean="0">
                <a:solidFill>
                  <a:srgbClr val="FFFF00"/>
                </a:solidFill>
                <a:effectLst/>
              </a:rPr>
              <a:t>Greg Schwarz, USGS</a:t>
            </a:r>
          </a:p>
          <a:p>
            <a:pPr>
              <a:buFont typeface="Wingdings" pitchFamily="2" charset="2"/>
              <a:buNone/>
            </a:pPr>
            <a:endParaRPr lang="en-US" smtClean="0">
              <a:solidFill>
                <a:srgbClr val="FFFF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2C1B60EF-B914-45E4-9E58-3BD4CAEDBB2A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686800" cy="1139825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66FF33"/>
                </a:solidFill>
                <a:effectLst/>
              </a:rPr>
              <a:t>Importance of </a:t>
            </a:r>
            <a:br>
              <a:rPr lang="en-US" sz="4000" smtClean="0">
                <a:solidFill>
                  <a:srgbClr val="66FF33"/>
                </a:solidFill>
                <a:effectLst/>
              </a:rPr>
            </a:br>
            <a:r>
              <a:rPr lang="en-US" sz="4000" smtClean="0">
                <a:solidFill>
                  <a:srgbClr val="66FF33"/>
                </a:solidFill>
                <a:effectLst/>
              </a:rPr>
              <a:t>Stream Flow Estimates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886200"/>
          </a:xfrm>
        </p:spPr>
        <p:txBody>
          <a:bodyPr/>
          <a:lstStyle/>
          <a:p>
            <a:pPr eaLnBrk="1" hangingPunct="1"/>
            <a:r>
              <a:rPr lang="en-US" sz="2800" smtClean="0">
                <a:effectLst/>
              </a:rPr>
              <a:t>Support the water element goals expressed in the EPA Strategic Plan </a:t>
            </a:r>
          </a:p>
          <a:p>
            <a:pPr eaLnBrk="1" hangingPunct="1"/>
            <a:r>
              <a:rPr lang="en-US" sz="2800" smtClean="0">
                <a:effectLst/>
              </a:rPr>
              <a:t>Support the water mission of the USGS</a:t>
            </a:r>
          </a:p>
          <a:p>
            <a:pPr lvl="1" eaLnBrk="1" hangingPunct="1">
              <a:buClr>
                <a:srgbClr val="4FCEFF"/>
              </a:buClr>
            </a:pPr>
            <a:r>
              <a:rPr lang="en-US" sz="2400" smtClean="0">
                <a:effectLst/>
              </a:rPr>
              <a:t>Water-quality modeling (</a:t>
            </a:r>
            <a:r>
              <a:rPr lang="en-US" sz="2400" smtClean="0">
                <a:solidFill>
                  <a:srgbClr val="CC0066"/>
                </a:solidFill>
                <a:effectLst/>
              </a:rPr>
              <a:t>SPARROW</a:t>
            </a:r>
            <a:r>
              <a:rPr lang="en-US" sz="2400" smtClean="0">
                <a:effectLst/>
              </a:rPr>
              <a:t>)</a:t>
            </a:r>
            <a:endParaRPr lang="en-US" sz="2000" smtClean="0">
              <a:effectLst/>
            </a:endParaRPr>
          </a:p>
          <a:p>
            <a:pPr lvl="1" eaLnBrk="1" hangingPunct="1">
              <a:buClr>
                <a:srgbClr val="4FCEFF"/>
              </a:buClr>
            </a:pPr>
            <a:r>
              <a:rPr lang="en-US" sz="2200" smtClean="0">
                <a:effectLst/>
              </a:rPr>
              <a:t>Regional and national stream flow assessments goal of National Stream Flow Information Program</a:t>
            </a:r>
          </a:p>
          <a:p>
            <a:pPr lvl="1" eaLnBrk="1" hangingPunct="1">
              <a:buClr>
                <a:srgbClr val="4FCEFF"/>
              </a:buClr>
            </a:pPr>
            <a:r>
              <a:rPr lang="en-US" sz="2200" smtClean="0">
                <a:effectLst/>
              </a:rPr>
              <a:t>National Water Census</a:t>
            </a:r>
          </a:p>
          <a:p>
            <a:pPr eaLnBrk="1" hangingPunct="1"/>
            <a:r>
              <a:rPr lang="en-US" sz="2900" smtClean="0">
                <a:effectLst/>
              </a:rPr>
              <a:t>Watershed planning and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A4F70C34-DE44-4050-B6DC-8C901029A04D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0" y="277813"/>
            <a:ext cx="9144000" cy="1139825"/>
          </a:xfrm>
        </p:spPr>
        <p:txBody>
          <a:bodyPr/>
          <a:lstStyle/>
          <a:p>
            <a:r>
              <a:rPr lang="en-US" sz="4000" smtClean="0">
                <a:solidFill>
                  <a:srgbClr val="66FF33"/>
                </a:solidFill>
                <a:effectLst/>
              </a:rPr>
              <a:t>NHD</a:t>
            </a:r>
            <a:r>
              <a:rPr lang="en-US" sz="4000" i="1" smtClean="0">
                <a:solidFill>
                  <a:srgbClr val="66FF33"/>
                </a:solidFill>
                <a:effectLst/>
              </a:rPr>
              <a:t>Plus</a:t>
            </a:r>
            <a:r>
              <a:rPr lang="en-US" smtClean="0">
                <a:solidFill>
                  <a:srgbClr val="66FF33"/>
                </a:solidFill>
                <a:effectLst/>
              </a:rPr>
              <a:t> </a:t>
            </a:r>
            <a:r>
              <a:rPr lang="en-US" sz="4000" smtClean="0">
                <a:solidFill>
                  <a:srgbClr val="66FF33"/>
                </a:solidFill>
                <a:effectLst/>
              </a:rPr>
              <a:t>Version 02 </a:t>
            </a:r>
            <a:br>
              <a:rPr lang="en-US" sz="4000" smtClean="0">
                <a:solidFill>
                  <a:srgbClr val="66FF33"/>
                </a:solidFill>
                <a:effectLst/>
              </a:rPr>
            </a:br>
            <a:r>
              <a:rPr lang="en-US" sz="4000" smtClean="0">
                <a:solidFill>
                  <a:srgbClr val="66FF33"/>
                </a:solidFill>
                <a:effectLst/>
              </a:rPr>
              <a:t>Flow Estimation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8915400" cy="51816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b="1" smtClean="0"/>
              <a:t>Enhanced Runoff Method (EROM)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 smtClean="0"/>
              <a:t>Mean annual and mean monthly flow estimates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2400" smtClean="0"/>
              <a:t>Current V02 release is mean annual flow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 smtClean="0"/>
              <a:t>Significantly improved ingredient data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 smtClean="0"/>
              <a:t>Five-step process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2400" smtClean="0"/>
              <a:t>Each step incrementally improves the flow estimates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 smtClean="0"/>
              <a:t>Flow QA module; statistics on performance</a:t>
            </a:r>
          </a:p>
          <a:p>
            <a:endParaRPr lang="en-US" sz="280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0A424E55-5F8C-462C-AEEF-4869587EBA8B}" type="slidenum">
              <a:rPr lang="en-US"/>
              <a:pPr>
                <a:defRPr/>
              </a:pPr>
              <a:t>5</a:t>
            </a:fld>
            <a:endParaRPr lang="en-US"/>
          </a:p>
        </p:txBody>
      </p:sp>
      <p:pic>
        <p:nvPicPr>
          <p:cNvPr id="5018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0"/>
            <a:ext cx="7620000" cy="603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517525" y="6432550"/>
            <a:ext cx="7566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U.S.: Wolock and McCabe; CN and MX: Canadian Forest 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4FEB-0678-4DE0-AE0F-B1218E195BF7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0" y="5611813"/>
            <a:ext cx="9144000" cy="1246187"/>
          </a:xfrm>
          <a:prstGeom prst="rect">
            <a:avLst/>
          </a:prstGeom>
          <a:solidFill>
            <a:srgbClr val="000000"/>
          </a:solidFill>
          <a:ln w="254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                               </a:t>
            </a:r>
            <a:r>
              <a:rPr lang="en-US" sz="2000" b="1"/>
              <a:t>QA Statistics</a:t>
            </a:r>
          </a:p>
          <a:p>
            <a:r>
              <a:rPr lang="en-US"/>
              <a:t>Gage       Runoff              EET            Ref Reg.      PlusFlow        Gage Seq.</a:t>
            </a:r>
          </a:p>
          <a:p>
            <a:r>
              <a:rPr lang="en-US"/>
              <a:t>Mean    Mean   SEE    Mean   SEE    Mean   SEE   Mean    SEE         SEE</a:t>
            </a:r>
          </a:p>
          <a:p>
            <a:r>
              <a:rPr lang="en-US" b="1" u="sng">
                <a:solidFill>
                  <a:srgbClr val="CC3300"/>
                </a:solidFill>
              </a:rPr>
              <a:t>2.36     2.17   58.8</a:t>
            </a:r>
            <a:r>
              <a:rPr lang="en-US" b="1" u="sng">
                <a:solidFill>
                  <a:srgbClr val="000000"/>
                </a:solidFill>
              </a:rPr>
              <a:t>   2.17   58.8   2.37    32.6   2.37   32.6        23.0</a:t>
            </a:r>
          </a:p>
        </p:txBody>
      </p:sp>
      <p:graphicFrame>
        <p:nvGraphicFramePr>
          <p:cNvPr id="121859" name="Object 3"/>
          <p:cNvGraphicFramePr>
            <a:graphicFrameLocks noChangeAspect="1"/>
          </p:cNvGraphicFramePr>
          <p:nvPr>
            <p:ph/>
          </p:nvPr>
        </p:nvGraphicFramePr>
        <p:xfrm>
          <a:off x="0" y="1138238"/>
          <a:ext cx="9144000" cy="3757612"/>
        </p:xfrm>
        <a:graphic>
          <a:graphicData uri="http://schemas.openxmlformats.org/presentationml/2006/ole">
            <p:oleObj spid="_x0000_s121859" name="Chart" r:id="rId3" imgW="11791881" imgH="4848317" progId="Excel.Chart.8">
              <p:embed/>
            </p:oleObj>
          </a:graphicData>
        </a:graphic>
      </p:graphicFrame>
      <p:sp>
        <p:nvSpPr>
          <p:cNvPr id="121860" name="Text Box 4"/>
          <p:cNvSpPr txBox="1">
            <a:spLocks noChangeArrowheads="1"/>
          </p:cNvSpPr>
          <p:nvPr/>
        </p:nvSpPr>
        <p:spPr bwMode="auto">
          <a:xfrm>
            <a:off x="1981200" y="0"/>
            <a:ext cx="52689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66FF33"/>
                </a:solidFill>
              </a:rPr>
              <a:t>Step 1: Runoff (SR)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FEB8C768-B1CE-4607-BC81-E434F4E207BF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685800" y="5930900"/>
            <a:ext cx="7772400" cy="927100"/>
          </a:xfrm>
        </p:spPr>
        <p:txBody>
          <a:bodyPr lIns="45720" rIns="45720"/>
          <a:lstStyle/>
          <a:p>
            <a:pPr marL="0" indent="0">
              <a:buFont typeface="Wingdings" pitchFamily="2" charset="2"/>
              <a:buNone/>
            </a:pPr>
            <a:r>
              <a:rPr lang="en-US" sz="2000" smtClean="0">
                <a:effectLst/>
              </a:rPr>
              <a:t>Method developed by Dave Wolock of USGS. </a:t>
            </a:r>
          </a:p>
          <a:p>
            <a:pPr marL="0" indent="0">
              <a:buFont typeface="Wingdings" pitchFamily="2" charset="2"/>
              <a:buNone/>
            </a:pPr>
            <a:r>
              <a:rPr lang="en-US" sz="2000" smtClean="0">
                <a:effectLst/>
              </a:rPr>
              <a:t>(graphic courtesy of Dave Wolock)</a:t>
            </a:r>
          </a:p>
        </p:txBody>
      </p:sp>
      <p:sp>
        <p:nvSpPr>
          <p:cNvPr id="105476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fld id="{839EF49D-CAD1-48BC-81B3-E22B499FE9F9}" type="slidenum">
              <a:rPr lang="en-US" sz="1200">
                <a:latin typeface="Arial" charset="0"/>
                <a:cs typeface="Arial" charset="0"/>
              </a:rPr>
              <a:pPr algn="r"/>
              <a:t>7</a:t>
            </a:fld>
            <a:endParaRPr lang="en-US" sz="1200">
              <a:latin typeface="Arial" charset="0"/>
              <a:cs typeface="Arial" charset="0"/>
            </a:endParaRPr>
          </a:p>
        </p:txBody>
      </p:sp>
      <p:pic>
        <p:nvPicPr>
          <p:cNvPr id="10547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0"/>
            <a:ext cx="9144000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5867400" y="3657600"/>
            <a:ext cx="228600" cy="685800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5480" name="Text Box 8"/>
          <p:cNvSpPr txBox="1">
            <a:spLocks noChangeArrowheads="1"/>
          </p:cNvSpPr>
          <p:nvPr/>
        </p:nvSpPr>
        <p:spPr bwMode="auto">
          <a:xfrm>
            <a:off x="688975" y="11113"/>
            <a:ext cx="7950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>
                <a:solidFill>
                  <a:srgbClr val="66FF33"/>
                </a:solidFill>
                <a:latin typeface="Arial" charset="0"/>
              </a:rPr>
              <a:t>Step 2: </a:t>
            </a:r>
            <a:r>
              <a:rPr lang="en-US" sz="4000" u="sng">
                <a:solidFill>
                  <a:srgbClr val="66FF33"/>
                </a:solidFill>
                <a:latin typeface="Arial" charset="0"/>
              </a:rPr>
              <a:t>E</a:t>
            </a:r>
            <a:r>
              <a:rPr lang="en-US" sz="4000">
                <a:solidFill>
                  <a:srgbClr val="66FF33"/>
                </a:solidFill>
                <a:latin typeface="Arial" charset="0"/>
              </a:rPr>
              <a:t>xcess </a:t>
            </a:r>
            <a:r>
              <a:rPr lang="en-US" sz="4000" u="sng">
                <a:solidFill>
                  <a:srgbClr val="66FF33"/>
                </a:solidFill>
                <a:latin typeface="Arial" charset="0"/>
              </a:rPr>
              <a:t>E</a:t>
            </a:r>
            <a:r>
              <a:rPr lang="en-US" sz="4000">
                <a:solidFill>
                  <a:srgbClr val="66FF33"/>
                </a:solidFill>
                <a:latin typeface="Arial" charset="0"/>
              </a:rPr>
              <a:t>vapo</a:t>
            </a:r>
            <a:r>
              <a:rPr lang="en-US" sz="4000" u="sng">
                <a:solidFill>
                  <a:srgbClr val="66FF33"/>
                </a:solidFill>
                <a:latin typeface="Arial" charset="0"/>
              </a:rPr>
              <a:t>t</a:t>
            </a:r>
            <a:r>
              <a:rPr lang="en-US" sz="4000">
                <a:solidFill>
                  <a:srgbClr val="66FF33"/>
                </a:solidFill>
                <a:latin typeface="Arial" charset="0"/>
              </a:rPr>
              <a:t>ranspiration</a:t>
            </a:r>
          </a:p>
          <a:p>
            <a:pPr algn="ctr"/>
            <a:r>
              <a:rPr lang="en-US" sz="4000">
                <a:solidFill>
                  <a:srgbClr val="66FF33"/>
                </a:solidFill>
                <a:latin typeface="Arial" charset="0"/>
              </a:rPr>
              <a:t>(EET)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5C4BD0-CB89-4116-B130-B1B6DF3C591D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29026" name="Text Box 2"/>
          <p:cNvSpPr txBox="1">
            <a:spLocks noChangeArrowheads="1"/>
          </p:cNvSpPr>
          <p:nvPr/>
        </p:nvSpPr>
        <p:spPr bwMode="auto">
          <a:xfrm>
            <a:off x="0" y="5611813"/>
            <a:ext cx="9144000" cy="1246187"/>
          </a:xfrm>
          <a:prstGeom prst="rect">
            <a:avLst/>
          </a:prstGeom>
          <a:solidFill>
            <a:srgbClr val="000000"/>
          </a:solidFill>
          <a:ln w="254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                               </a:t>
            </a:r>
            <a:r>
              <a:rPr lang="en-US" sz="2000" b="1"/>
              <a:t>QA Statistics</a:t>
            </a:r>
          </a:p>
          <a:p>
            <a:r>
              <a:rPr lang="en-US"/>
              <a:t>Gage       Runoff            EET             Ref Reg.       PlusFlow        Gage Seq.</a:t>
            </a:r>
          </a:p>
          <a:p>
            <a:r>
              <a:rPr lang="en-US"/>
              <a:t>Mean    Mean   SEE    Mean   SEE    Mean   SEE   Mean    SEE         SEE</a:t>
            </a:r>
          </a:p>
          <a:p>
            <a:r>
              <a:rPr lang="en-US" b="1" u="sng">
                <a:solidFill>
                  <a:srgbClr val="CC3300"/>
                </a:solidFill>
              </a:rPr>
              <a:t>2.35    2.46  118.7   2.30   90.6</a:t>
            </a:r>
            <a:r>
              <a:rPr lang="en-US" b="1" u="sng">
                <a:solidFill>
                  <a:srgbClr val="000000"/>
                </a:solidFill>
              </a:rPr>
              <a:t>   2.37    32.6   2.37   32.6        23.0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1981200" y="0"/>
            <a:ext cx="47831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66FF33"/>
                </a:solidFill>
              </a:rPr>
              <a:t>Step 2: EET (10L)</a:t>
            </a:r>
          </a:p>
        </p:txBody>
      </p:sp>
      <p:graphicFrame>
        <p:nvGraphicFramePr>
          <p:cNvPr id="129036" name="Object 12"/>
          <p:cNvGraphicFramePr>
            <a:graphicFrameLocks noChangeAspect="1"/>
          </p:cNvGraphicFramePr>
          <p:nvPr>
            <p:ph/>
          </p:nvPr>
        </p:nvGraphicFramePr>
        <p:xfrm>
          <a:off x="0" y="1138238"/>
          <a:ext cx="9144000" cy="3757612"/>
        </p:xfrm>
        <a:graphic>
          <a:graphicData uri="http://schemas.openxmlformats.org/presentationml/2006/ole">
            <p:oleObj spid="_x0000_s129036" name="Chart" r:id="rId3" imgW="11791881" imgH="4848317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A8E371-2CED-4273-A5EE-0C707BED5AED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32098" name="Text Box 2"/>
          <p:cNvSpPr txBox="1">
            <a:spLocks noChangeArrowheads="1"/>
          </p:cNvSpPr>
          <p:nvPr/>
        </p:nvSpPr>
        <p:spPr bwMode="auto">
          <a:xfrm>
            <a:off x="0" y="5611813"/>
            <a:ext cx="9144000" cy="1246187"/>
          </a:xfrm>
          <a:prstGeom prst="rect">
            <a:avLst/>
          </a:prstGeom>
          <a:solidFill>
            <a:srgbClr val="000000"/>
          </a:solidFill>
          <a:ln w="254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                               </a:t>
            </a:r>
            <a:r>
              <a:rPr lang="en-US" sz="2000" b="1"/>
              <a:t>QA Statistics</a:t>
            </a:r>
          </a:p>
          <a:p>
            <a:r>
              <a:rPr lang="en-US"/>
              <a:t>Gage       Runoff              EET            Ref Reg.      PlusFlow        Gage Seq.</a:t>
            </a:r>
          </a:p>
          <a:p>
            <a:r>
              <a:rPr lang="en-US"/>
              <a:t>Mean    Mean   SEE    Mean   SEE    Mean   SEE   Mean    SEE         SEE</a:t>
            </a:r>
          </a:p>
          <a:p>
            <a:r>
              <a:rPr lang="en-US" b="1" u="sng">
                <a:solidFill>
                  <a:srgbClr val="CC3300"/>
                </a:solidFill>
              </a:rPr>
              <a:t>2.36     2.17   58.8</a:t>
            </a:r>
            <a:r>
              <a:rPr lang="en-US" b="1" u="sng">
                <a:solidFill>
                  <a:srgbClr val="000000"/>
                </a:solidFill>
              </a:rPr>
              <a:t>   2.17   58.8   2.37    32.6   2.37   32.6        23.0</a:t>
            </a:r>
          </a:p>
        </p:txBody>
      </p:sp>
      <p:graphicFrame>
        <p:nvGraphicFramePr>
          <p:cNvPr id="132099" name="Object 3"/>
          <p:cNvGraphicFramePr>
            <a:graphicFrameLocks noChangeAspect="1"/>
          </p:cNvGraphicFramePr>
          <p:nvPr>
            <p:ph/>
          </p:nvPr>
        </p:nvGraphicFramePr>
        <p:xfrm>
          <a:off x="0" y="1138238"/>
          <a:ext cx="9144000" cy="3757612"/>
        </p:xfrm>
        <a:graphic>
          <a:graphicData uri="http://schemas.openxmlformats.org/presentationml/2006/ole">
            <p:oleObj spid="_x0000_s132099" name="Chart" r:id="rId3" imgW="11791881" imgH="4848317" progId="Excel.Chart.8">
              <p:embed/>
            </p:oleObj>
          </a:graphicData>
        </a:graphic>
      </p:graphicFrame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1981200" y="0"/>
            <a:ext cx="52689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66FF33"/>
                </a:solidFill>
              </a:rPr>
              <a:t>Step 1: Runoff (SR)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3371</TotalTime>
  <Words>831</Words>
  <Application>Microsoft Office PowerPoint</Application>
  <PresentationFormat>On-screen Show (4:3)</PresentationFormat>
  <Paragraphs>178</Paragraphs>
  <Slides>18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Verdana</vt:lpstr>
      <vt:lpstr>Arial</vt:lpstr>
      <vt:lpstr>Wingdings</vt:lpstr>
      <vt:lpstr>Globe</vt:lpstr>
      <vt:lpstr>Microsoft Office Excel Chart</vt:lpstr>
      <vt:lpstr>Improved  Flow Estimates in NHDPlus Version 02</vt:lpstr>
      <vt:lpstr>NHDPlus V02 Enhanced Runoff Method (EROM)</vt:lpstr>
      <vt:lpstr>Importance of  Stream Flow Estimates</vt:lpstr>
      <vt:lpstr>NHDPlus Version 02  Flow Estimation</vt:lpstr>
      <vt:lpstr>Slide 5</vt:lpstr>
      <vt:lpstr>Slide 6</vt:lpstr>
      <vt:lpstr>Slide 7</vt:lpstr>
      <vt:lpstr>Slide 8</vt:lpstr>
      <vt:lpstr>Slide 9</vt:lpstr>
      <vt:lpstr>Slide 10</vt:lpstr>
      <vt:lpstr>Step 4: Transfer, Withdraw, Augment Flows (“PlusFlowAR”) </vt:lpstr>
      <vt:lpstr>Slide 12</vt:lpstr>
      <vt:lpstr>Step 5: Gage Adjustment </vt:lpstr>
      <vt:lpstr>Gage Adjustment: Re-Accumulated Flows</vt:lpstr>
      <vt:lpstr>Slide 15</vt:lpstr>
      <vt:lpstr>EROM – Next Steps</vt:lpstr>
      <vt:lpstr>Down the Road</vt:lpstr>
      <vt:lpstr>Questions?</vt:lpstr>
    </vt:vector>
  </TitlesOfParts>
  <Company>TRBConsulting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Stream Flow Estimates in NHDPlus</dc:title>
  <dc:creator>Tim Bondelid</dc:creator>
  <cp:lastModifiedBy>Cindy McKay</cp:lastModifiedBy>
  <cp:revision>365</cp:revision>
  <dcterms:created xsi:type="dcterms:W3CDTF">2010-07-08T13:02:15Z</dcterms:created>
  <dcterms:modified xsi:type="dcterms:W3CDTF">2012-10-05T14:46:06Z</dcterms:modified>
</cp:coreProperties>
</file>