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7" r:id="rId18"/>
    <p:sldId id="276" r:id="rId19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3A7D9565-C3A3-4629-805A-2E8CB9A9383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E1E12A39-6F70-41CA-A687-5A18207FE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533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9A126BFF-9D6F-4D85-809B-2CAB1A9A2844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D28E1AC9-3B72-43FB-8801-126DD2B3D1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887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E1AC9-3B72-43FB-8801-126DD2B3D1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7408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E1AC9-3B72-43FB-8801-126DD2B3D1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646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E1AC9-3B72-43FB-8801-126DD2B3D12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545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E1AC9-3B72-43FB-8801-126DD2B3D12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139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E1AC9-3B72-43FB-8801-126DD2B3D12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215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E1AC9-3B72-43FB-8801-126DD2B3D1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183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E1AC9-3B72-43FB-8801-126DD2B3D1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658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E1AC9-3B72-43FB-8801-126DD2B3D12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7177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E1AC9-3B72-43FB-8801-126DD2B3D12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5331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E1AC9-3B72-43FB-8801-126DD2B3D12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667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E1AC9-3B72-43FB-8801-126DD2B3D1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631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E1AC9-3B72-43FB-8801-126DD2B3D12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4816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E1AC9-3B72-43FB-8801-126DD2B3D12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733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E1AC9-3B72-43FB-8801-126DD2B3D12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912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E1AC9-3B72-43FB-8801-126DD2B3D1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3050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E1AC9-3B72-43FB-8801-126DD2B3D1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814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E1AC9-3B72-43FB-8801-126DD2B3D12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533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E1AC9-3B72-43FB-8801-126DD2B3D1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67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3058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305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404813" y="6083300"/>
            <a:ext cx="2016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900" tIns="44450" rIns="88900" bIns="44450">
            <a:spAutoFit/>
          </a:bodyPr>
          <a:lstStyle/>
          <a:p>
            <a:pPr defTabSz="885825"/>
            <a:r>
              <a:rPr lang="en-US" sz="1000" b="1" dirty="0">
                <a:solidFill>
                  <a:schemeClr val="bg1"/>
                </a:solidFill>
              </a:rPr>
              <a:t>U.S. Department of the Interior</a:t>
            </a:r>
          </a:p>
          <a:p>
            <a:pPr defTabSz="885825"/>
            <a:r>
              <a:rPr lang="en-US" sz="1000" b="1" dirty="0">
                <a:solidFill>
                  <a:schemeClr val="bg1"/>
                </a:solidFill>
              </a:rPr>
              <a:t>U.S. Geological Survey</a:t>
            </a:r>
          </a:p>
        </p:txBody>
      </p:sp>
      <p:pic>
        <p:nvPicPr>
          <p:cNvPr id="164869" name="Picture 5" descr="D:\Vugraph Info\Vugraph Templates\Templates-NEW-NMP and Bureau\ident_4_onscreen_png.png"/>
          <p:cNvPicPr>
            <a:picLocks noChangeAspect="1" noChangeArrowheads="1"/>
          </p:cNvPicPr>
          <p:nvPr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black">
          <a:xfrm>
            <a:off x="457200" y="461963"/>
            <a:ext cx="20574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835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9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945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4072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540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551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53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9107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3069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5200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2060"/>
            </a:gs>
            <a:gs pos="100000">
              <a:srgbClr val="00B0F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5" descr="D:\Vugraph Info\Vugraph Templates\Templates-NEW-NMP and Bureau\ident-small_4_onscreen_png.png"/>
          <p:cNvPicPr>
            <a:picLocks noChangeAspect="1" noChangeArrowheads="1"/>
          </p:cNvPicPr>
          <p:nvPr/>
        </p:nvPicPr>
        <p:blipFill>
          <a:blip r:embed="rId13" cstate="print">
            <a:lum brigh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black">
          <a:xfrm>
            <a:off x="457200" y="6107113"/>
            <a:ext cx="1143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5867400"/>
            <a:ext cx="822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Improved DEM Derivatives in the </a:t>
            </a:r>
            <a:r>
              <a:rPr lang="en-US" dirty="0" err="1">
                <a:solidFill>
                  <a:schemeClr val="bg1"/>
                </a:solidFill>
              </a:rPr>
              <a:t>NHDPlus</a:t>
            </a:r>
            <a:r>
              <a:rPr lang="en-US" dirty="0">
                <a:solidFill>
                  <a:schemeClr val="bg1"/>
                </a:solidFill>
              </a:rPr>
              <a:t> Version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Alan Rea</a:t>
            </a:r>
          </a:p>
          <a:p>
            <a:pPr algn="ctr"/>
            <a:r>
              <a:rPr lang="en-US" dirty="0" smtClean="0"/>
              <a:t>Craig Johnston</a:t>
            </a:r>
          </a:p>
          <a:p>
            <a:pPr algn="ctr"/>
            <a:r>
              <a:rPr lang="en-US" dirty="0" smtClean="0"/>
              <a:t>Richard Moore</a:t>
            </a:r>
          </a:p>
        </p:txBody>
      </p:sp>
    </p:spTree>
    <p:extLst>
      <p:ext uri="{BB962C8B-B14F-4D97-AF65-F5344CB8AC3E}">
        <p14:creationId xmlns:p14="http://schemas.microsoft.com/office/powerpoint/2010/main" xmlns="" val="8399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5" y="600075"/>
            <a:ext cx="851535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46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5" y="600075"/>
            <a:ext cx="851535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0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0" y="309952"/>
            <a:ext cx="9095239" cy="623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35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0" y="309952"/>
            <a:ext cx="9095239" cy="623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6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8" y="90488"/>
            <a:ext cx="911542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ipelin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4088764"/>
            <a:ext cx="3733800" cy="27692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1242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Victoria Reservoir Michigan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NHD Flowline FTYPE = Pipeline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Catch Burn Attributes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Catchment = N</a:t>
            </a:r>
          </a:p>
          <a:p>
            <a:pPr algn="ctr"/>
            <a:r>
              <a:rPr lang="en-US" dirty="0" smtClean="0"/>
              <a:t>Burn = N</a:t>
            </a:r>
          </a:p>
          <a:p>
            <a:pPr algn="ctr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1866900" y="2324100"/>
            <a:ext cx="12192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295400" y="4343400"/>
            <a:ext cx="381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4724400"/>
            <a:ext cx="4114800" cy="213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71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Sinks in </a:t>
            </a:r>
            <a:r>
              <a:rPr lang="en-US" dirty="0" err="1" smtClean="0"/>
              <a:t>NHDPlus</a:t>
            </a:r>
            <a:r>
              <a:rPr lang="en-US" dirty="0" smtClean="0"/>
              <a:t> 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sink causes the raster representation of flow to stop</a:t>
            </a:r>
          </a:p>
          <a:p>
            <a:pPr>
              <a:defRPr/>
            </a:pPr>
            <a:r>
              <a:rPr lang="en-US" dirty="0"/>
              <a:t>Actually created by inserting a NODATA cell in the </a:t>
            </a:r>
            <a:r>
              <a:rPr lang="en-US" dirty="0" err="1"/>
              <a:t>HydroDEM</a:t>
            </a:r>
            <a:r>
              <a:rPr lang="en-US" dirty="0"/>
              <a:t> grid</a:t>
            </a:r>
          </a:p>
          <a:p>
            <a:pPr>
              <a:defRPr/>
            </a:pPr>
            <a:r>
              <a:rPr lang="en-US" dirty="0"/>
              <a:t>There are many more sinks in </a:t>
            </a:r>
            <a:r>
              <a:rPr lang="en-US" dirty="0" err="1"/>
              <a:t>NHDPlus</a:t>
            </a:r>
            <a:r>
              <a:rPr lang="en-US" dirty="0"/>
              <a:t> V2 than there were in V1</a:t>
            </a:r>
          </a:p>
          <a:p>
            <a:pPr>
              <a:defRPr/>
            </a:pPr>
            <a:r>
              <a:rPr lang="en-US" dirty="0"/>
              <a:t>Sinks inserted wherever streams stop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50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Sink Examples</a:t>
            </a:r>
            <a:endParaRPr lang="en-US" dirty="0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7171"/>
            <a:ext cx="8332788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3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Burned and walled </a:t>
            </a:r>
            <a:r>
              <a:rPr lang="en-US" dirty="0" err="1" smtClean="0"/>
              <a:t>HydroDEM</a:t>
            </a:r>
            <a:r>
              <a:rPr lang="en-US" dirty="0" smtClean="0"/>
              <a:t> and derivatives</a:t>
            </a:r>
          </a:p>
          <a:p>
            <a:r>
              <a:rPr lang="en-US" smtClean="0"/>
              <a:t>Improvements </a:t>
            </a:r>
            <a:r>
              <a:rPr lang="en-US" dirty="0" smtClean="0"/>
              <a:t>to the flow </a:t>
            </a:r>
            <a:r>
              <a:rPr lang="en-US" smtClean="0"/>
              <a:t>direction grids </a:t>
            </a:r>
            <a:endParaRPr lang="en-US" dirty="0" smtClean="0"/>
          </a:p>
          <a:p>
            <a:r>
              <a:rPr lang="en-US" dirty="0" smtClean="0"/>
              <a:t>Improved input data (especially WBD)</a:t>
            </a:r>
          </a:p>
          <a:p>
            <a:r>
              <a:rPr lang="en-US" dirty="0" smtClean="0"/>
              <a:t>Many more sinks than V1</a:t>
            </a:r>
          </a:p>
          <a:p>
            <a:r>
              <a:rPr lang="en-US" dirty="0" smtClean="0"/>
              <a:t>Catchments generated for sinks</a:t>
            </a:r>
          </a:p>
          <a:p>
            <a:r>
              <a:rPr lang="en-US" dirty="0" err="1" smtClean="0"/>
              <a:t>HydroDEM</a:t>
            </a:r>
            <a:r>
              <a:rPr lang="en-US" dirty="0" smtClean="0"/>
              <a:t> and Burn Components included in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6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ahrea@usgs.gov</a:t>
            </a:r>
          </a:p>
          <a:p>
            <a:pPr marL="990600" lvl="1" indent="-533400">
              <a:buClr>
                <a:schemeClr val="tx1"/>
              </a:buClr>
              <a:buNone/>
            </a:pPr>
            <a:endParaRPr lang="en-US" sz="2000" dirty="0" smtClean="0"/>
          </a:p>
          <a:p>
            <a:pPr marL="990600" lvl="1" indent="-533400">
              <a:buClr>
                <a:schemeClr val="tx1"/>
              </a:buClr>
              <a:buNone/>
            </a:pPr>
            <a:r>
              <a:rPr lang="en-US" sz="2800" dirty="0" smtClean="0"/>
              <a:t>http</a:t>
            </a:r>
            <a:r>
              <a:rPr lang="en-US" sz="2800" dirty="0"/>
              <a:t>://www.horizon-systems.com/nhdplus/</a:t>
            </a:r>
            <a:endParaRPr lang="en-US" sz="2800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epa_logo_epa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945980"/>
            <a:ext cx="1150582" cy="91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651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 Derivatives included in </a:t>
            </a:r>
            <a:r>
              <a:rPr lang="en-US" dirty="0" err="1" smtClean="0"/>
              <a:t>NHDPlus</a:t>
            </a:r>
            <a:r>
              <a:rPr lang="en-US" dirty="0" smtClean="0"/>
              <a:t> Version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direction grid</a:t>
            </a:r>
          </a:p>
          <a:p>
            <a:r>
              <a:rPr lang="en-US" dirty="0" smtClean="0"/>
              <a:t>Flow accumulation grid</a:t>
            </a:r>
          </a:p>
          <a:p>
            <a:r>
              <a:rPr lang="en-US" dirty="0" smtClean="0"/>
              <a:t>Catchment grid and </a:t>
            </a:r>
            <a:r>
              <a:rPr lang="en-US" dirty="0" err="1" smtClean="0"/>
              <a:t>shapefile</a:t>
            </a:r>
            <a:endParaRPr lang="en-US" dirty="0" smtClean="0"/>
          </a:p>
          <a:p>
            <a:r>
              <a:rPr lang="en-US" dirty="0" smtClean="0"/>
              <a:t>Catchment seed grid (rasterized NHD, sinks) </a:t>
            </a:r>
          </a:p>
          <a:p>
            <a:r>
              <a:rPr lang="en-US" dirty="0" err="1" smtClean="0"/>
              <a:t>HydroDEM</a:t>
            </a:r>
            <a:r>
              <a:rPr lang="en-US" dirty="0" smtClean="0"/>
              <a:t> (burned and walled)</a:t>
            </a:r>
          </a:p>
          <a:p>
            <a:r>
              <a:rPr lang="en-US" dirty="0" smtClean="0"/>
              <a:t>Filled areas grid (diagnostic)</a:t>
            </a:r>
          </a:p>
          <a:p>
            <a:r>
              <a:rPr lang="en-US" dirty="0" err="1" smtClean="0"/>
              <a:t>fdrnull</a:t>
            </a:r>
            <a:r>
              <a:rPr lang="en-US" dirty="0" smtClean="0"/>
              <a:t> grid (for computing </a:t>
            </a:r>
            <a:r>
              <a:rPr lang="en-US" dirty="0" err="1" smtClean="0"/>
              <a:t>flowlength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17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 Components </a:t>
            </a:r>
            <a:r>
              <a:rPr lang="en-US" dirty="0"/>
              <a:t>u</a:t>
            </a:r>
            <a:r>
              <a:rPr lang="en-US" dirty="0" smtClean="0"/>
              <a:t>sed to create </a:t>
            </a:r>
            <a:r>
              <a:rPr lang="en-US" dirty="0" err="1" smtClean="0"/>
              <a:t>HydroDEM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BurnLineEvent</a:t>
            </a:r>
            <a:r>
              <a:rPr lang="en-US" dirty="0" smtClean="0"/>
              <a:t> (lines)</a:t>
            </a:r>
          </a:p>
          <a:p>
            <a:r>
              <a:rPr lang="en-US" dirty="0" err="1" smtClean="0"/>
              <a:t>BurnWaterbody</a:t>
            </a:r>
            <a:r>
              <a:rPr lang="en-US" dirty="0" smtClean="0"/>
              <a:t> (polygons)</a:t>
            </a:r>
          </a:p>
          <a:p>
            <a:r>
              <a:rPr lang="en-US" dirty="0" smtClean="0"/>
              <a:t>Sink (points—not directly in NHD)</a:t>
            </a:r>
          </a:p>
          <a:p>
            <a:r>
              <a:rPr lang="en-US" dirty="0" smtClean="0"/>
              <a:t>Wall (lines)</a:t>
            </a:r>
          </a:p>
          <a:p>
            <a:r>
              <a:rPr lang="en-US" dirty="0" err="1" smtClean="0"/>
              <a:t>LandSea</a:t>
            </a:r>
            <a:r>
              <a:rPr lang="en-US" dirty="0" smtClean="0"/>
              <a:t> (polygons)</a:t>
            </a:r>
          </a:p>
          <a:p>
            <a:r>
              <a:rPr lang="en-US" dirty="0" err="1" smtClean="0"/>
              <a:t>BurnAddLine</a:t>
            </a:r>
            <a:r>
              <a:rPr lang="en-US" dirty="0" smtClean="0"/>
              <a:t> (lines not in NHD)</a:t>
            </a:r>
          </a:p>
          <a:p>
            <a:r>
              <a:rPr lang="en-US" dirty="0" err="1" smtClean="0"/>
              <a:t>BurnAddWaterbody</a:t>
            </a:r>
            <a:r>
              <a:rPr lang="en-US" dirty="0" smtClean="0"/>
              <a:t> (polys not in NHD)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744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HydroDEM</a:t>
            </a:r>
            <a:r>
              <a:rPr lang="en-US" dirty="0" smtClean="0">
                <a:solidFill>
                  <a:srgbClr val="FFFF00"/>
                </a:solidFill>
              </a:rPr>
              <a:t>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uses an AML called AGREE  developed by University of Texas to “burn” NHD streams into the NED (</a:t>
            </a:r>
            <a:r>
              <a:rPr lang="en-US" dirty="0" err="1" smtClean="0"/>
              <a:t>NHDPlus</a:t>
            </a:r>
            <a:r>
              <a:rPr lang="en-US" dirty="0" smtClean="0"/>
              <a:t> V2 uses python and </a:t>
            </a:r>
            <a:r>
              <a:rPr lang="en-US" dirty="0" err="1" smtClean="0"/>
              <a:t>geoprocessing</a:t>
            </a:r>
            <a:r>
              <a:rPr lang="en-US" dirty="0" smtClean="0"/>
              <a:t> tools)</a:t>
            </a:r>
          </a:p>
          <a:p>
            <a:r>
              <a:rPr lang="en-US" dirty="0" smtClean="0"/>
              <a:t>Needed since NHD streams do not always match the NED </a:t>
            </a:r>
            <a:r>
              <a:rPr lang="en-US" dirty="0" err="1" smtClean="0"/>
              <a:t>flowpaths</a:t>
            </a:r>
            <a:r>
              <a:rPr lang="en-US" dirty="0" smtClean="0"/>
              <a:t> – “DEM </a:t>
            </a:r>
            <a:r>
              <a:rPr lang="en-US" dirty="0" err="1" smtClean="0"/>
              <a:t>Flowpath</a:t>
            </a:r>
            <a:r>
              <a:rPr lang="en-US" dirty="0" smtClean="0"/>
              <a:t> Displacement”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84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 Enforcement for streams:</a:t>
            </a:r>
            <a:r>
              <a:rPr lang="en-US" dirty="0" smtClean="0">
                <a:latin typeface="Calibri"/>
              </a:rPr>
              <a:t> “</a:t>
            </a:r>
            <a:r>
              <a:rPr lang="en-US" dirty="0" smtClean="0"/>
              <a:t>stream burning”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6029" y="1447800"/>
            <a:ext cx="6477000" cy="5030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57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NED versus </a:t>
            </a:r>
            <a:r>
              <a:rPr lang="en-US" dirty="0" err="1" smtClean="0"/>
              <a:t>HydroDEM</a:t>
            </a:r>
            <a:endParaRPr lang="en-US" dirty="0"/>
          </a:p>
        </p:txBody>
      </p:sp>
      <p:pic>
        <p:nvPicPr>
          <p:cNvPr id="4" name="Picture 3" descr="fig1a-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1113"/>
            <a:ext cx="91440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79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NHDPlus</a:t>
            </a:r>
            <a:r>
              <a:rPr lang="en-US" dirty="0" smtClean="0"/>
              <a:t> Refinements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Further modified the DEM surface within </a:t>
            </a:r>
            <a:r>
              <a:rPr lang="en-US" dirty="0" err="1" smtClean="0"/>
              <a:t>waterbodies</a:t>
            </a:r>
            <a:r>
              <a:rPr lang="en-US" dirty="0" smtClean="0"/>
              <a:t> to create a “Bathymetric Gradient”</a:t>
            </a:r>
          </a:p>
          <a:p>
            <a:r>
              <a:rPr lang="en-US" dirty="0" smtClean="0"/>
              <a:t>Version 2 also burned in all water bodies, even isolated ones</a:t>
            </a:r>
          </a:p>
          <a:p>
            <a:r>
              <a:rPr lang="en-US" dirty="0" smtClean="0"/>
              <a:t>Catchments were generated for the NHD coastal reaches </a:t>
            </a:r>
          </a:p>
          <a:p>
            <a:r>
              <a:rPr lang="en-US" dirty="0" smtClean="0"/>
              <a:t>Catchments also were generated for sinks in Version 2</a:t>
            </a:r>
          </a:p>
          <a:p>
            <a:r>
              <a:rPr lang="en-US" dirty="0" smtClean="0"/>
              <a:t>Used VAA to enforce hydro stepping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79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DEM </a:t>
            </a:r>
            <a:r>
              <a:rPr lang="en-US" dirty="0"/>
              <a:t>f</a:t>
            </a:r>
            <a:r>
              <a:rPr lang="en-US" dirty="0" smtClean="0"/>
              <a:t>low paths</a:t>
            </a:r>
            <a:endParaRPr lang="en-US" dirty="0"/>
          </a:p>
        </p:txBody>
      </p:sp>
      <p:pic>
        <p:nvPicPr>
          <p:cNvPr id="3" name="Picture 3" descr="WBGradient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279525"/>
            <a:ext cx="7591425" cy="531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97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paths with Bathymetric Gradient</a:t>
            </a:r>
            <a:endParaRPr lang="en-US" dirty="0"/>
          </a:p>
        </p:txBody>
      </p:sp>
      <p:pic>
        <p:nvPicPr>
          <p:cNvPr id="3" name="Picture 3" descr="WBGradient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63" y="1279525"/>
            <a:ext cx="7591425" cy="531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32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-gray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green-gray-template</Template>
  <TotalTime>275</TotalTime>
  <Words>340</Words>
  <Application>Microsoft Office PowerPoint</Application>
  <PresentationFormat>On-screen Show (4:3)</PresentationFormat>
  <Paragraphs>78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green-gray-template</vt:lpstr>
      <vt:lpstr>Improved DEM Derivatives in the NHDPlus Version 2</vt:lpstr>
      <vt:lpstr>DEM Derivatives included in NHDPlus Version 2</vt:lpstr>
      <vt:lpstr>Burn Components used to create HydroDEM</vt:lpstr>
      <vt:lpstr>HydroDEM development</vt:lpstr>
      <vt:lpstr>Hydro Enforcement for streams: “stream burning”</vt:lpstr>
      <vt:lpstr>NED versus HydroDEM</vt:lpstr>
      <vt:lpstr>NHDPlus Refinements</vt:lpstr>
      <vt:lpstr>Standard DEM flow paths</vt:lpstr>
      <vt:lpstr>Flow paths with Bathymetric Gradient</vt:lpstr>
      <vt:lpstr>Slide 10</vt:lpstr>
      <vt:lpstr>Slide 11</vt:lpstr>
      <vt:lpstr>Slide 12</vt:lpstr>
      <vt:lpstr>Slide 13</vt:lpstr>
      <vt:lpstr>Slide 14</vt:lpstr>
      <vt:lpstr>Sinks in NHDPlus V2</vt:lpstr>
      <vt:lpstr>Sink Examples</vt:lpstr>
      <vt:lpstr>Summary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DEM Derivatives in the NHDPlus Version 2</dc:title>
  <dc:creator>Rea, Alan H.</dc:creator>
  <cp:lastModifiedBy>Cindy McKay</cp:lastModifiedBy>
  <cp:revision>24</cp:revision>
  <cp:lastPrinted>2012-07-20T23:12:15Z</cp:lastPrinted>
  <dcterms:created xsi:type="dcterms:W3CDTF">2012-07-19T22:47:55Z</dcterms:created>
  <dcterms:modified xsi:type="dcterms:W3CDTF">2012-10-03T16:50:11Z</dcterms:modified>
</cp:coreProperties>
</file>