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Masters/slideMaster8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65" r:id="rId3"/>
    <p:sldMasterId id="2147483668" r:id="rId4"/>
    <p:sldMasterId id="2147483670" r:id="rId5"/>
    <p:sldMasterId id="2147483672" r:id="rId6"/>
    <p:sldMasterId id="2147483674" r:id="rId7"/>
    <p:sldMasterId id="2147483680" r:id="rId8"/>
  </p:sldMasterIdLst>
  <p:notesMasterIdLst>
    <p:notesMasterId r:id="rId35"/>
  </p:notesMasterIdLst>
  <p:sldIdLst>
    <p:sldId id="256" r:id="rId9"/>
    <p:sldId id="335" r:id="rId10"/>
    <p:sldId id="378" r:id="rId11"/>
    <p:sldId id="293" r:id="rId12"/>
    <p:sldId id="347" r:id="rId13"/>
    <p:sldId id="351" r:id="rId14"/>
    <p:sldId id="361" r:id="rId15"/>
    <p:sldId id="362" r:id="rId16"/>
    <p:sldId id="349" r:id="rId17"/>
    <p:sldId id="353" r:id="rId18"/>
    <p:sldId id="354" r:id="rId19"/>
    <p:sldId id="372" r:id="rId20"/>
    <p:sldId id="373" r:id="rId21"/>
    <p:sldId id="357" r:id="rId22"/>
    <p:sldId id="374" r:id="rId23"/>
    <p:sldId id="365" r:id="rId24"/>
    <p:sldId id="375" r:id="rId25"/>
    <p:sldId id="326" r:id="rId26"/>
    <p:sldId id="327" r:id="rId27"/>
    <p:sldId id="366" r:id="rId28"/>
    <p:sldId id="367" r:id="rId29"/>
    <p:sldId id="368" r:id="rId30"/>
    <p:sldId id="369" r:id="rId31"/>
    <p:sldId id="341" r:id="rId32"/>
    <p:sldId id="346" r:id="rId33"/>
    <p:sldId id="334" r:id="rId3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99FF99"/>
    <a:srgbClr val="00FF00"/>
    <a:srgbClr val="000000"/>
    <a:srgbClr val="FF0000"/>
    <a:srgbClr val="00FFCC"/>
    <a:srgbClr val="003399"/>
    <a:srgbClr val="00FF99"/>
    <a:srgbClr val="CC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620"/>
    <p:restoredTop sz="71863" autoAdjust="0"/>
  </p:normalViewPr>
  <p:slideViewPr>
    <p:cSldViewPr>
      <p:cViewPr varScale="1">
        <p:scale>
          <a:sx n="74" d="100"/>
          <a:sy n="74" d="100"/>
        </p:scale>
        <p:origin x="-7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BA3643F-8251-4D83-831C-B987BCB3A93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C80EF5-E80C-412E-B778-D3C9FCB3E571}" type="slidenum">
              <a:rPr lang="en-US"/>
              <a:pPr/>
              <a:t>1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NHDPlus</a:t>
            </a:r>
            <a:r>
              <a:rPr lang="en-US" dirty="0" smtClean="0"/>
              <a:t> provides a national surface water geospatial framework for integrating, visualizing and analyzing water information.</a:t>
            </a:r>
            <a:endParaRPr lang="en-US" baseline="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4888F7-E54C-42A7-A718-41C614A3A867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>
                <a:solidFill>
                  <a:srgbClr val="FFFFFF"/>
                </a:solidFill>
              </a:rPr>
              <a:t>Assessing Impaired Waters Occurrence Within or Near Federal Lands – </a:t>
            </a:r>
            <a:r>
              <a:rPr lang="en-US" dirty="0" err="1" smtClean="0">
                <a:solidFill>
                  <a:srgbClr val="FFFFFF"/>
                </a:solidFill>
              </a:rPr>
              <a:t>usfs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fws</a:t>
            </a:r>
            <a:r>
              <a:rPr lang="en-US" dirty="0" smtClean="0">
                <a:solidFill>
                  <a:srgbClr val="FFFFFF"/>
                </a:solidFill>
              </a:rPr>
              <a:t> wildlife refuges and fish hatcheries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Day of Week, time am/pm</a:t>
            </a: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3438" cy="3481388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49415" indent="-349415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dirty="0" smtClean="0">
                <a:solidFill>
                  <a:srgbClr val="FFFFFF"/>
                </a:solidFill>
              </a:rPr>
              <a:t>First ever spatially-based national pesticide risk assessment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643F-8251-4D83-831C-B987BCB3A937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1100" y="696913"/>
            <a:ext cx="3721100" cy="2790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7386" y="3675065"/>
            <a:ext cx="5607050" cy="4966016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 lIns="93113" tIns="46557" rIns="93113" bIns="46557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643F-8251-4D83-831C-B987BCB3A93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Geographic extent for now … hi,</a:t>
            </a:r>
            <a:r>
              <a:rPr lang="en-US" baseline="0" dirty="0" smtClean="0"/>
              <a:t> pr/</a:t>
            </a:r>
            <a:r>
              <a:rPr lang="en-US" baseline="0" dirty="0" err="1" smtClean="0"/>
              <a:t>usvi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ak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643F-8251-4D83-831C-B987BCB3A93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643F-8251-4D83-831C-B987BCB3A93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757066" lvl="1" indent="-291179" defTabSz="931774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kern="0" dirty="0" smtClean="0">
                <a:solidFill>
                  <a:srgbClr val="FFFF00"/>
                </a:solidFill>
              </a:rPr>
              <a:t>improved NHD names and networking</a:t>
            </a:r>
            <a:endParaRPr lang="en-US" kern="0" dirty="0" smtClean="0"/>
          </a:p>
          <a:p>
            <a:pPr marL="757066" lvl="1" indent="-291179" defTabSz="931774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kern="0" dirty="0" smtClean="0">
                <a:solidFill>
                  <a:srgbClr val="FFFF00"/>
                </a:solidFill>
              </a:rPr>
              <a:t>value-added attributes </a:t>
            </a:r>
            <a:r>
              <a:rPr lang="en-US" kern="0" dirty="0" smtClean="0"/>
              <a:t>(such as stream order) that enable advanced query, analysis and display </a:t>
            </a:r>
          </a:p>
          <a:p>
            <a:pPr marL="757066" lvl="1" indent="-291179" defTabSz="931774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kern="0" dirty="0" smtClean="0">
                <a:solidFill>
                  <a:srgbClr val="FFFF00"/>
                </a:solidFill>
              </a:rPr>
              <a:t>elevation-derived catchments </a:t>
            </a:r>
            <a:r>
              <a:rPr lang="en-US" kern="0" dirty="0" smtClean="0"/>
              <a:t>that integrate the land surface with the network </a:t>
            </a:r>
          </a:p>
          <a:p>
            <a:pPr marL="757066" lvl="1" indent="-291179" defTabSz="931774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kern="0" dirty="0" smtClean="0">
                <a:solidFill>
                  <a:srgbClr val="FFFF00"/>
                </a:solidFill>
              </a:rPr>
              <a:t>catchment attributes </a:t>
            </a:r>
            <a:r>
              <a:rPr lang="en-US" kern="0" dirty="0" smtClean="0"/>
              <a:t>(such as temperature, precipitation, land cover)</a:t>
            </a:r>
          </a:p>
          <a:p>
            <a:pPr marL="757066" lvl="1" indent="-291179" defTabSz="931774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kern="0" dirty="0" smtClean="0">
                <a:solidFill>
                  <a:srgbClr val="FFFF00"/>
                </a:solidFill>
              </a:rPr>
              <a:t>stream flow volume and velocity estimates </a:t>
            </a:r>
            <a:r>
              <a:rPr lang="en-US" kern="0" dirty="0" smtClean="0"/>
              <a:t>for pollutant dilution modeling</a:t>
            </a:r>
            <a:endParaRPr lang="en-US" kern="0" dirty="0" smtClean="0">
              <a:solidFill>
                <a:srgbClr val="00FF00"/>
              </a:solidFill>
            </a:endParaRPr>
          </a:p>
          <a:p>
            <a:pPr marL="757066" lvl="1" indent="-291179" defTabSz="931774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kern="0" dirty="0" smtClean="0"/>
              <a:t>associated </a:t>
            </a:r>
            <a:r>
              <a:rPr lang="en-US" kern="0" dirty="0" smtClean="0">
                <a:solidFill>
                  <a:srgbClr val="FFFF00"/>
                </a:solidFill>
              </a:rPr>
              <a:t>flow direction and accumulation grids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643F-8251-4D83-831C-B987BCB3A93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643F-8251-4D83-831C-B987BCB3A93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80A38-645B-4A7A-BBE0-936555EB65F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FA7672-9F03-4B92-9C1E-2B696FFA3883}" type="slidenum">
              <a:rPr lang="en-US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kern="0" dirty="0" err="1" smtClean="0">
                <a:effectLst>
                  <a:outerShdw blurRad="38100" dist="38100" dir="2700000" algn="tl">
                    <a:srgbClr val="04617B"/>
                  </a:outerShdw>
                </a:effectLst>
              </a:rPr>
              <a:t>NHDPlus</a:t>
            </a:r>
            <a:r>
              <a:rPr lang="en-US" kern="0" dirty="0" smtClean="0">
                <a:effectLst>
                  <a:outerShdw blurRad="38100" dist="38100" dir="2700000" algn="tl">
                    <a:srgbClr val="04617B"/>
                  </a:outerShdw>
                </a:effectLst>
              </a:rPr>
              <a:t> support EPA/OW primary business need - To know where surface waters and things affecting them are located (anywhere on the landscape) in order to support measures of progress towards providing clean and safe water.</a:t>
            </a:r>
          </a:p>
          <a:p>
            <a:endParaRPr lang="en-US" dirty="0" smtClean="0"/>
          </a:p>
          <a:p>
            <a:r>
              <a:rPr lang="en-US" dirty="0" smtClean="0"/>
              <a:t>EPA Relies Upon NHD/</a:t>
            </a:r>
            <a:r>
              <a:rPr lang="en-US" dirty="0" err="1" smtClean="0"/>
              <a:t>NHDPlus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Fundamental infrastructure for pursuing its goal of clean and safe water</a:t>
            </a:r>
          </a:p>
          <a:p>
            <a:r>
              <a:rPr lang="en-US" dirty="0" smtClean="0"/>
              <a:t>Enables watershed protection through geospatial data and tools </a:t>
            </a:r>
          </a:p>
          <a:p>
            <a:r>
              <a:rPr lang="en-US" dirty="0" smtClean="0"/>
              <a:t>Geospatial framework that promotes consistency and effectiveness in water quality analysis and reporting</a:t>
            </a:r>
          </a:p>
          <a:p>
            <a:r>
              <a:rPr lang="en-US" dirty="0" smtClean="0"/>
              <a:t>Supports an ever increasing number of critical programmatic applications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700088"/>
            <a:ext cx="4643437" cy="3482975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9" y="4414911"/>
            <a:ext cx="5610225" cy="4184818"/>
          </a:xfrm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700088"/>
            <a:ext cx="4645025" cy="3484562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4850" y="4416509"/>
            <a:ext cx="5600700" cy="4180024"/>
          </a:xfrm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643F-8251-4D83-831C-B987BCB3A93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792E77-CD19-403E-A2DC-D1A020E6B897}" type="slidenum">
              <a:rPr lang="en-US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418" y="4415790"/>
            <a:ext cx="5611566" cy="418338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0" name="Picture 22" descr="031b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9166CAC-318B-4223-80CA-28AF94F8FD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B366BE-ED02-4F4F-8E63-930F5B5E22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0038" y="549275"/>
            <a:ext cx="2063750" cy="5576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5"/>
            <a:ext cx="6040438" cy="5576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82ED6-7E3F-42AD-8EAD-73822068FA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4188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75188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2D74F1E-E016-488F-A194-71F1BAA192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0" name="Picture 22" descr="031b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9166CAC-318B-4223-80CA-28AF94F8FDE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B20066-20D9-4584-81D6-F146F36F8C5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21619-590D-4E48-8AB4-2EC5D6B9B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34341-15FF-423B-A1D1-6CC2EC4D7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0" name="Picture 22" descr="031b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9166CAC-318B-4223-80CA-28AF94F8FD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C87EF-D84F-42D4-8183-8523D2677B1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8D938-78B9-46A5-8E68-4AB28045F75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8D938-78B9-46A5-8E68-4AB28045F7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8D938-78B9-46A5-8E68-4AB28045F75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0" name="Picture 22" descr="031b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9166CAC-318B-4223-80CA-28AF94F8FDE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C87EF-D84F-42D4-8183-8523D2677B1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188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188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A11E9B-F788-4942-9A9C-A7E37C70BB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DFD182-E13A-4885-88AC-BC57E1C3EA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E581E-E078-436A-A658-EED1E75140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B20066-20D9-4584-81D6-F146F36F8C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2AAD2-651D-4781-AB0D-1DB69564C1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FC4E3-A46F-40F3-A14C-DE3AE5885A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031a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49275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4188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BCFBD92-7F2A-47F6-A23C-7D3F04BC32BD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99FF">
                <a:gamma/>
                <a:shade val="46275"/>
                <a:invGamma/>
              </a:srgbClr>
            </a:gs>
            <a:gs pos="50000">
              <a:srgbClr val="0099FF"/>
            </a:gs>
            <a:gs pos="100000">
              <a:srgbClr val="0099FF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DF786A49-CF8D-4320-BFC2-608CEF7C5B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99FF">
                <a:gamma/>
                <a:shade val="46275"/>
                <a:invGamma/>
              </a:srgbClr>
            </a:gs>
            <a:gs pos="50000">
              <a:srgbClr val="0099FF"/>
            </a:gs>
            <a:gs pos="100000">
              <a:srgbClr val="0099FF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DF786A49-CF8D-4320-BFC2-608CEF7C5B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031a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49275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4188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BCFBD92-7F2A-47F6-A23C-7D3F04BC32B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031a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49275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4188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BCFBD92-7F2A-47F6-A23C-7D3F04BC32B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1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031a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49275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4188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BCFBD92-7F2A-47F6-A23C-7D3F04BC32B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031a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49275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4188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BCFBD92-7F2A-47F6-A23C-7D3F04BC32B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031a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49275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4188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BCFBD92-7F2A-47F6-A23C-7D3F04BC32B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wmf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447800"/>
            <a:ext cx="8534400" cy="1470025"/>
          </a:xfrm>
          <a:effectLst>
            <a:outerShdw dist="35921" dir="2700000" algn="ctr" rotWithShape="0">
              <a:srgbClr val="003399">
                <a:alpha val="50000"/>
              </a:srgbClr>
            </a:outerShdw>
          </a:effectLst>
        </p:spPr>
        <p:txBody>
          <a:bodyPr/>
          <a:lstStyle/>
          <a:p>
            <a:r>
              <a:rPr lang="en-US" sz="5400" i="1" dirty="0" err="1" smtClean="0">
                <a:solidFill>
                  <a:schemeClr val="tx1"/>
                </a:solidFill>
              </a:rPr>
              <a:t>NHDPlus</a:t>
            </a:r>
            <a:r>
              <a:rPr lang="en-US" sz="5400" i="1" dirty="0" smtClean="0">
                <a:solidFill>
                  <a:schemeClr val="tx1"/>
                </a:solidFill>
              </a:rPr>
              <a:t> </a:t>
            </a:r>
            <a:br>
              <a:rPr lang="en-US" sz="5400" i="1" dirty="0" smtClean="0">
                <a:solidFill>
                  <a:schemeClr val="tx1"/>
                </a:solidFill>
              </a:rPr>
            </a:br>
            <a:r>
              <a:rPr lang="en-US" sz="4000" b="0" i="1" dirty="0" smtClean="0">
                <a:solidFill>
                  <a:schemeClr val="tx1"/>
                </a:solidFill>
              </a:rPr>
              <a:t>A National Surface Water Geospatial Framework</a:t>
            </a:r>
            <a:endParaRPr lang="en-US" sz="4000" b="0" i="1" dirty="0">
              <a:solidFill>
                <a:schemeClr val="tx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5105400"/>
            <a:ext cx="6400800" cy="990600"/>
          </a:xfrm>
          <a:effectLst>
            <a:outerShdw dist="35921" dir="2700000" algn="ctr" rotWithShape="0">
              <a:srgbClr val="003399"/>
            </a:outerShdw>
          </a:effectLst>
        </p:spPr>
        <p:txBody>
          <a:bodyPr/>
          <a:lstStyle/>
          <a:p>
            <a:r>
              <a:rPr lang="en-US" sz="2000" b="0" dirty="0" smtClean="0"/>
              <a:t>USGS P&amp;S Technical Teleconference</a:t>
            </a:r>
          </a:p>
          <a:p>
            <a:r>
              <a:rPr lang="en-US" sz="2000" b="0" dirty="0" smtClean="0"/>
              <a:t>September 10, 2012</a:t>
            </a:r>
            <a:endParaRPr lang="en-US" sz="2000" b="0" dirty="0"/>
          </a:p>
        </p:txBody>
      </p:sp>
      <p:pic>
        <p:nvPicPr>
          <p:cNvPr id="4" name="Picture 4" descr="epa_seal_medium_tr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096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7467600" y="6248400"/>
            <a:ext cx="1371600" cy="396875"/>
            <a:chOff x="3985" y="3358"/>
            <a:chExt cx="1459" cy="586"/>
          </a:xfrm>
          <a:solidFill>
            <a:schemeClr val="tx1"/>
          </a:solidFill>
        </p:grpSpPr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985" y="3358"/>
              <a:ext cx="1459" cy="586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32" y="3408"/>
              <a:ext cx="1359" cy="49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9144000" cy="819150"/>
          </a:xfrm>
        </p:spPr>
        <p:txBody>
          <a:bodyPr/>
          <a:lstStyle/>
          <a:p>
            <a:r>
              <a:rPr lang="en-US" sz="3600" b="0" dirty="0">
                <a:solidFill>
                  <a:schemeClr val="tx1"/>
                </a:solidFill>
              </a:rPr>
              <a:t>EPA National Aquatic Resource Surveys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8000" r="8000" b="3033"/>
          <a:stretch>
            <a:fillRect/>
          </a:stretch>
        </p:blipFill>
        <p:spPr bwMode="auto">
          <a:xfrm>
            <a:off x="533400" y="3581400"/>
            <a:ext cx="3276600" cy="29638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4100" name="Picture 4" descr="SiteMap"/>
          <p:cNvPicPr>
            <a:picLocks noChangeAspect="1" noChangeArrowheads="1"/>
          </p:cNvPicPr>
          <p:nvPr/>
        </p:nvPicPr>
        <p:blipFill>
          <a:blip r:embed="rId4" cstate="print"/>
          <a:srcRect l="6546" t="16470" r="7545" b="12706"/>
          <a:stretch>
            <a:fillRect/>
          </a:stretch>
        </p:blipFill>
        <p:spPr bwMode="auto">
          <a:xfrm>
            <a:off x="4114800" y="1524000"/>
            <a:ext cx="4572000" cy="29130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52400" y="1676400"/>
            <a:ext cx="3810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  <a:cs typeface="Arial" charset="0"/>
              </a:rPr>
              <a:t>NHD</a:t>
            </a:r>
            <a:r>
              <a:rPr lang="en-US" i="1" dirty="0" err="1">
                <a:solidFill>
                  <a:srgbClr val="FFFFFF"/>
                </a:solidFill>
                <a:cs typeface="Arial" charset="0"/>
              </a:rPr>
              <a:t>Plus</a:t>
            </a:r>
            <a:r>
              <a:rPr lang="en-US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dirty="0" smtClean="0">
                <a:solidFill>
                  <a:srgbClr val="FFFFFF"/>
                </a:solidFill>
                <a:cs typeface="Arial" charset="0"/>
              </a:rPr>
              <a:t>serves as </a:t>
            </a:r>
            <a:r>
              <a:rPr lang="en-US" dirty="0">
                <a:solidFill>
                  <a:srgbClr val="FFFFFF"/>
                </a:solidFill>
                <a:cs typeface="Arial" charset="0"/>
              </a:rPr>
              <a:t>the basis for </a:t>
            </a:r>
          </a:p>
          <a:p>
            <a:r>
              <a:rPr lang="en-US" dirty="0">
                <a:solidFill>
                  <a:srgbClr val="FFFFFF"/>
                </a:solidFill>
                <a:cs typeface="Arial" charset="0"/>
              </a:rPr>
              <a:t>establishing the </a:t>
            </a:r>
            <a:r>
              <a:rPr lang="en-US" dirty="0" smtClean="0">
                <a:solidFill>
                  <a:srgbClr val="FFFFFF"/>
                </a:solidFill>
                <a:cs typeface="Arial" charset="0"/>
              </a:rPr>
              <a:t>NRSA and NLA survey sample frames – </a:t>
            </a:r>
            <a:r>
              <a:rPr lang="en-US" dirty="0">
                <a:solidFill>
                  <a:srgbClr val="FFFFFF"/>
                </a:solidFill>
                <a:cs typeface="Arial" charset="0"/>
              </a:rPr>
              <a:t>from which a representative set of sample sites </a:t>
            </a:r>
            <a:r>
              <a:rPr lang="en-US" dirty="0" smtClean="0">
                <a:solidFill>
                  <a:srgbClr val="FFFFFF"/>
                </a:solidFill>
                <a:cs typeface="Arial" charset="0"/>
              </a:rPr>
              <a:t>are randomly </a:t>
            </a:r>
            <a:r>
              <a:rPr lang="en-US" dirty="0">
                <a:solidFill>
                  <a:srgbClr val="FFFFFF"/>
                </a:solidFill>
                <a:cs typeface="Arial" charset="0"/>
              </a:rPr>
              <a:t>selected.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4419600" y="4787900"/>
            <a:ext cx="4419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  <a:cs typeface="Arial" charset="0"/>
              </a:rPr>
              <a:t>NHD</a:t>
            </a:r>
            <a:r>
              <a:rPr lang="en-US" i="1" dirty="0" err="1">
                <a:solidFill>
                  <a:srgbClr val="FFFFFF"/>
                </a:solidFill>
                <a:cs typeface="Arial" charset="0"/>
              </a:rPr>
              <a:t>Plus</a:t>
            </a:r>
            <a:r>
              <a:rPr lang="en-US" dirty="0">
                <a:solidFill>
                  <a:srgbClr val="FFFFFF"/>
                </a:solidFill>
                <a:cs typeface="Arial" charset="0"/>
              </a:rPr>
              <a:t> is also </a:t>
            </a:r>
            <a:r>
              <a:rPr lang="en-US" dirty="0" smtClean="0">
                <a:solidFill>
                  <a:srgbClr val="FFFFFF"/>
                </a:solidFill>
                <a:cs typeface="Arial" charset="0"/>
              </a:rPr>
              <a:t>used </a:t>
            </a:r>
            <a:r>
              <a:rPr lang="en-US" dirty="0">
                <a:solidFill>
                  <a:srgbClr val="FFFFFF"/>
                </a:solidFill>
                <a:cs typeface="Arial" charset="0"/>
              </a:rPr>
              <a:t>to calculate drainage areas for </a:t>
            </a:r>
            <a:r>
              <a:rPr lang="en-US" dirty="0" smtClean="0">
                <a:solidFill>
                  <a:srgbClr val="FFFFFF"/>
                </a:solidFill>
                <a:cs typeface="Arial" charset="0"/>
              </a:rPr>
              <a:t>sampled </a:t>
            </a:r>
            <a:r>
              <a:rPr lang="en-US" dirty="0">
                <a:solidFill>
                  <a:srgbClr val="FFFFFF"/>
                </a:solidFill>
                <a:cs typeface="Arial" charset="0"/>
              </a:rPr>
              <a:t>sites </a:t>
            </a:r>
            <a:r>
              <a:rPr lang="en-US" dirty="0" smtClean="0">
                <a:solidFill>
                  <a:srgbClr val="FFFFFF"/>
                </a:solidFill>
                <a:cs typeface="Arial" charset="0"/>
              </a:rPr>
              <a:t>to </a:t>
            </a:r>
            <a:r>
              <a:rPr lang="en-US" dirty="0">
                <a:solidFill>
                  <a:srgbClr val="FFFFFF"/>
                </a:solidFill>
                <a:cs typeface="Arial" charset="0"/>
              </a:rPr>
              <a:t>support data analysis</a:t>
            </a:r>
            <a:r>
              <a:rPr lang="en-US" dirty="0" smtClean="0">
                <a:solidFill>
                  <a:srgbClr val="FFFFFF"/>
                </a:solidFill>
                <a:cs typeface="Arial" charset="0"/>
              </a:rPr>
              <a:t>.</a:t>
            </a: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4419600" y="6019800"/>
            <a:ext cx="422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cs typeface="Arial" charset="0"/>
              </a:rPr>
              <a:t>(www.epa.gov/owow/lakes/lakessurvey)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048000" y="2971800"/>
            <a:ext cx="5334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 flipV="1">
            <a:off x="3962400" y="5562600"/>
            <a:ext cx="4572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3746" t="18504" r="19301" b="57399"/>
          <a:stretch>
            <a:fillRect/>
          </a:stretch>
        </p:blipFill>
        <p:spPr bwMode="auto">
          <a:xfrm>
            <a:off x="4800600" y="3810000"/>
            <a:ext cx="3897923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533400" y="3124200"/>
            <a:ext cx="3810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rgbClr val="FFFFFF"/>
                </a:solidFill>
              </a:rPr>
              <a:t>Identified </a:t>
            </a:r>
            <a:r>
              <a:rPr lang="en-US" dirty="0">
                <a:solidFill>
                  <a:srgbClr val="FFFFFF"/>
                </a:solidFill>
              </a:rPr>
              <a:t>impaired waters ‘</a:t>
            </a:r>
            <a:r>
              <a:rPr lang="en-US" i="1" dirty="0">
                <a:solidFill>
                  <a:srgbClr val="FFFFFF"/>
                </a:solidFill>
              </a:rPr>
              <a:t>wholly or partly within</a:t>
            </a:r>
            <a:r>
              <a:rPr lang="en-US" dirty="0">
                <a:solidFill>
                  <a:srgbClr val="FFFFFF"/>
                </a:solidFill>
              </a:rPr>
              <a:t>’ federal </a:t>
            </a:r>
            <a:r>
              <a:rPr lang="en-US" dirty="0" smtClean="0">
                <a:solidFill>
                  <a:srgbClr val="FFFFFF"/>
                </a:solidFill>
              </a:rPr>
              <a:t>lands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800600" y="3124200"/>
            <a:ext cx="3962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rgbClr val="FFFFFF"/>
                </a:solidFill>
              </a:rPr>
              <a:t>Identified </a:t>
            </a:r>
            <a:r>
              <a:rPr lang="en-US" dirty="0">
                <a:solidFill>
                  <a:srgbClr val="FFFFFF"/>
                </a:solidFill>
              </a:rPr>
              <a:t>impaired waters </a:t>
            </a:r>
            <a:r>
              <a:rPr lang="en-US" dirty="0" smtClean="0">
                <a:solidFill>
                  <a:srgbClr val="FFFFFF"/>
                </a:solidFill>
              </a:rPr>
              <a:t>‘</a:t>
            </a:r>
            <a:r>
              <a:rPr lang="en-US" i="1" dirty="0" err="1" smtClean="0">
                <a:solidFill>
                  <a:srgbClr val="FFFFFF"/>
                </a:solidFill>
              </a:rPr>
              <a:t>hydrologically</a:t>
            </a:r>
            <a:r>
              <a:rPr lang="en-US" i="1" dirty="0" smtClean="0">
                <a:solidFill>
                  <a:srgbClr val="FFFFFF"/>
                </a:solidFill>
              </a:rPr>
              <a:t> near</a:t>
            </a:r>
            <a:r>
              <a:rPr lang="en-US" dirty="0" smtClean="0">
                <a:solidFill>
                  <a:srgbClr val="FFFFFF"/>
                </a:solidFill>
              </a:rPr>
              <a:t>’ but </a:t>
            </a:r>
            <a:r>
              <a:rPr lang="en-US" dirty="0">
                <a:solidFill>
                  <a:srgbClr val="FFFFFF"/>
                </a:solidFill>
              </a:rPr>
              <a:t>not </a:t>
            </a:r>
            <a:r>
              <a:rPr lang="en-US" dirty="0" smtClean="0">
                <a:solidFill>
                  <a:srgbClr val="FFFFFF"/>
                </a:solidFill>
              </a:rPr>
              <a:t>within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1990" name="Picture 6" descr="part 3"/>
          <p:cNvPicPr>
            <a:picLocks noChangeAspect="1" noChangeArrowheads="1"/>
          </p:cNvPicPr>
          <p:nvPr/>
        </p:nvPicPr>
        <p:blipFill>
          <a:blip r:embed="rId4" cstate="print"/>
          <a:srcRect l="29793" t="43837" r="20609" b="11787"/>
          <a:stretch>
            <a:fillRect/>
          </a:stretch>
        </p:blipFill>
        <p:spPr bwMode="auto">
          <a:xfrm>
            <a:off x="457200" y="3810000"/>
            <a:ext cx="3922265" cy="2662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5562600" y="4800600"/>
            <a:ext cx="1828800" cy="1143000"/>
          </a:xfrm>
          <a:prstGeom prst="rect">
            <a:avLst/>
          </a:prstGeom>
          <a:solidFill>
            <a:srgbClr val="FFA82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562600" y="4876800"/>
            <a:ext cx="20574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FFFFFF"/>
                </a:solidFill>
              </a:rPr>
              <a:t>NHDPlus</a:t>
            </a:r>
            <a:r>
              <a:rPr lang="en-US" sz="1400" b="1" dirty="0">
                <a:solidFill>
                  <a:srgbClr val="FFFFFF"/>
                </a:solidFill>
              </a:rPr>
              <a:t> Catchments “Near Zone” around a property boundary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762000" y="0"/>
            <a:ext cx="7696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algn="ctr">
              <a:defRPr/>
            </a:pPr>
            <a:r>
              <a:rPr lang="en-US" sz="3200" b="1" kern="0" dirty="0" smtClean="0">
                <a:solidFill>
                  <a:srgbClr val="FFFFFF"/>
                </a:solidFill>
                <a:latin typeface="Arial"/>
              </a:rPr>
              <a:t>Assessing Impaired Waters Occurrence </a:t>
            </a:r>
            <a:r>
              <a:rPr lang="en-US" sz="3200" b="1" i="1" kern="0" dirty="0" smtClean="0">
                <a:solidFill>
                  <a:srgbClr val="FFFFFF"/>
                </a:solidFill>
                <a:latin typeface="Arial"/>
              </a:rPr>
              <a:t>Within</a:t>
            </a:r>
            <a:r>
              <a:rPr lang="en-US" sz="3200" b="1" kern="0" dirty="0" smtClean="0">
                <a:solidFill>
                  <a:srgbClr val="FFFFFF"/>
                </a:solidFill>
                <a:latin typeface="Arial"/>
              </a:rPr>
              <a:t> and </a:t>
            </a:r>
            <a:r>
              <a:rPr lang="en-US" sz="3200" b="1" i="1" kern="0" dirty="0" smtClean="0">
                <a:solidFill>
                  <a:srgbClr val="FFFFFF"/>
                </a:solidFill>
                <a:latin typeface="Arial"/>
              </a:rPr>
              <a:t>Near</a:t>
            </a:r>
            <a:r>
              <a:rPr lang="en-US" sz="3200" b="1" kern="0" dirty="0" smtClean="0">
                <a:solidFill>
                  <a:srgbClr val="FFFFFF"/>
                </a:solidFill>
                <a:latin typeface="Arial"/>
              </a:rPr>
              <a:t> Federal Lands</a:t>
            </a:r>
            <a:endParaRPr lang="en-US" sz="3200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9000" y="6519446"/>
            <a:ext cx="26164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(norton.douglas@epa.gov)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 cstate="print"/>
          <a:srcRect l="28360" t="22949" r="5025" b="21997"/>
          <a:stretch>
            <a:fillRect/>
          </a:stretch>
        </p:blipFill>
        <p:spPr bwMode="auto">
          <a:xfrm>
            <a:off x="3505200" y="1524000"/>
            <a:ext cx="2081893" cy="1295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6" cstate="print"/>
          <a:srcRect l="10150" t="13173" r="8690" b="24342"/>
          <a:stretch>
            <a:fillRect/>
          </a:stretch>
        </p:blipFill>
        <p:spPr bwMode="auto">
          <a:xfrm>
            <a:off x="838200" y="1524000"/>
            <a:ext cx="2123768" cy="1371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9" name="Picture 3" descr="NHDPlus_200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1524000"/>
            <a:ext cx="2133601" cy="131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3581400" y="1143000"/>
            <a:ext cx="1932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Impaired Waters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43000" y="1143000"/>
            <a:ext cx="1659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Federal Lands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19800" y="1143000"/>
            <a:ext cx="242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NHD</a:t>
            </a:r>
            <a:r>
              <a:rPr lang="en-US" i="1" dirty="0" err="1" smtClean="0">
                <a:solidFill>
                  <a:srgbClr val="FFFFFF"/>
                </a:solidFill>
              </a:rPr>
              <a:t>Plus</a:t>
            </a:r>
            <a:r>
              <a:rPr lang="en-US" dirty="0" smtClean="0">
                <a:solidFill>
                  <a:srgbClr val="FFFFFF"/>
                </a:solidFill>
              </a:rPr>
              <a:t> Catchments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4FAE6-0780-4374-9D7F-AD2D0DD8E9D2}" type="slidenum">
              <a:rPr lang="en-US"/>
              <a:pPr/>
              <a:t>12</a:t>
            </a:fld>
            <a:endParaRPr lang="en-US"/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81000"/>
            <a:ext cx="8001000" cy="6005513"/>
          </a:xfrm>
          <a:prstGeom prst="rect">
            <a:avLst/>
          </a:prstGeom>
          <a:noFill/>
        </p:spPr>
      </p:pic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2514600" y="6488668"/>
            <a:ext cx="42370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(Doug Ryan/ USFS, Bill Samuels/SAIC)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nhd_pca_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275076"/>
            <a:ext cx="4070350" cy="3225800"/>
          </a:xfrm>
          <a:prstGeom prst="rect">
            <a:avLst/>
          </a:prstGeom>
          <a:noFill/>
        </p:spPr>
      </p:pic>
      <p:pic>
        <p:nvPicPr>
          <p:cNvPr id="79875" name="Picture 3" descr="pca_by_thiess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217676"/>
            <a:ext cx="4340225" cy="3214688"/>
          </a:xfrm>
          <a:prstGeom prst="rect">
            <a:avLst/>
          </a:prstGeom>
          <a:noFill/>
        </p:spPr>
      </p:pic>
      <p:sp>
        <p:nvSpPr>
          <p:cNvPr id="79876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66800"/>
            <a:ext cx="9144000" cy="1884363"/>
          </a:xfrm>
          <a:noFill/>
          <a:effectLst>
            <a:outerShdw dist="127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buFont typeface="Wingdings 2" pitchFamily="18" charset="2"/>
              <a:buNone/>
            </a:pPr>
            <a:endParaRPr lang="en-US" sz="2000" smtClean="0"/>
          </a:p>
          <a:p>
            <a:endParaRPr lang="en-US" sz="2000" smtClean="0"/>
          </a:p>
        </p:txBody>
      </p:sp>
      <p:sp>
        <p:nvSpPr>
          <p:cNvPr id="79877" name="Rectangle 5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8229600" cy="762000"/>
          </a:xfrm>
          <a:noFill/>
        </p:spPr>
        <p:txBody>
          <a:bodyPr/>
          <a:lstStyle/>
          <a:p>
            <a:pPr algn="ctr"/>
            <a:r>
              <a:rPr lang="en-US" b="0" dirty="0" smtClean="0">
                <a:solidFill>
                  <a:schemeClr val="tx1"/>
                </a:solidFill>
                <a:effectLst/>
              </a:rPr>
              <a:t>Pesticide Risk Assessments</a:t>
            </a:r>
          </a:p>
        </p:txBody>
      </p:sp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304800" y="1522476"/>
            <a:ext cx="4114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99CCFF"/>
              </a:buClr>
              <a:buSzPct val="95000"/>
              <a:buFont typeface="Wingdings 2" pitchFamily="18" charset="2"/>
              <a:buNone/>
            </a:pPr>
            <a:r>
              <a:rPr lang="en-US" dirty="0"/>
              <a:t>The EPA Office of Pesticide Programs is </a:t>
            </a:r>
            <a:r>
              <a:rPr lang="en-US" dirty="0" smtClean="0"/>
              <a:t>using </a:t>
            </a:r>
            <a:r>
              <a:rPr lang="en-US" dirty="0" err="1" smtClean="0"/>
              <a:t>NHD</a:t>
            </a:r>
            <a:r>
              <a:rPr lang="en-US" i="1" dirty="0" err="1" smtClean="0"/>
              <a:t>Plus</a:t>
            </a:r>
            <a:r>
              <a:rPr lang="en-US" dirty="0" smtClean="0"/>
              <a:t> </a:t>
            </a:r>
            <a:r>
              <a:rPr lang="en-US" dirty="0"/>
              <a:t>in a variety of applications related to pesticide risk assessments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4572000" y="4494277"/>
            <a:ext cx="41148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99CCFF"/>
              </a:buClr>
              <a:buSzPct val="95000"/>
              <a:buFont typeface="Wingdings 2" pitchFamily="18" charset="2"/>
              <a:buNone/>
            </a:pPr>
            <a:r>
              <a:rPr lang="en-US" dirty="0"/>
              <a:t>In this example, NHD navigation </a:t>
            </a:r>
            <a:r>
              <a:rPr lang="en-US" dirty="0" smtClean="0"/>
              <a:t> tools </a:t>
            </a:r>
            <a:r>
              <a:rPr lang="en-US" dirty="0"/>
              <a:t>are combined with the NLCD and </a:t>
            </a:r>
            <a:r>
              <a:rPr lang="en-US" dirty="0" err="1" smtClean="0"/>
              <a:t>NHD</a:t>
            </a:r>
            <a:r>
              <a:rPr lang="en-US" i="1" dirty="0" err="1" smtClean="0"/>
              <a:t>Plus</a:t>
            </a:r>
            <a:r>
              <a:rPr lang="en-US" dirty="0" smtClean="0"/>
              <a:t> catchments </a:t>
            </a:r>
            <a:r>
              <a:rPr lang="en-US" dirty="0"/>
              <a:t>to estimate the direct and indirect effects of agricultural pesticide use on endangered aquatic species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81000" y="5943600"/>
            <a:ext cx="1187450" cy="376238"/>
          </a:xfrm>
          <a:prstGeom prst="rect">
            <a:avLst/>
          </a:prstGeom>
          <a:solidFill>
            <a:schemeClr val="tx1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Figure 2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572000" y="3886200"/>
            <a:ext cx="1066799" cy="369332"/>
          </a:xfrm>
          <a:prstGeom prst="rect">
            <a:avLst/>
          </a:prstGeom>
          <a:solidFill>
            <a:schemeClr val="tx1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Figure 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76800" y="6488668"/>
            <a:ext cx="3261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(thawley.michelle@epa.gov) 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/>
          </p:cNvSpPr>
          <p:nvPr>
            <p:ph type="title" idx="4294967295"/>
          </p:nvPr>
        </p:nvSpPr>
        <p:spPr>
          <a:xfrm>
            <a:off x="533400" y="381000"/>
            <a:ext cx="7391400" cy="81915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Mobile Phone Applications?</a:t>
            </a:r>
            <a:br>
              <a:rPr lang="en-US" sz="4000" dirty="0" smtClean="0"/>
            </a:br>
            <a:r>
              <a:rPr lang="en-US" sz="4000" dirty="0" smtClean="0"/>
              <a:t>It’s Happening!</a:t>
            </a:r>
          </a:p>
        </p:txBody>
      </p:sp>
      <p:pic>
        <p:nvPicPr>
          <p:cNvPr id="45059" name="Picture 4" descr="ipho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200400"/>
            <a:ext cx="249767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ctangle 7"/>
          <p:cNvSpPr>
            <a:spLocks noChangeArrowheads="1"/>
          </p:cNvSpPr>
          <p:nvPr/>
        </p:nvSpPr>
        <p:spPr bwMode="auto">
          <a:xfrm>
            <a:off x="838200" y="1752600"/>
            <a:ext cx="3200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Soon-to-be-released </a:t>
            </a:r>
          </a:p>
          <a:p>
            <a:pPr algn="ctr"/>
            <a:r>
              <a:rPr lang="en-US" sz="2400" b="1" i="1" dirty="0" smtClean="0">
                <a:solidFill>
                  <a:srgbClr val="FFFFFF"/>
                </a:solidFill>
              </a:rPr>
              <a:t>How’s My Waterway</a:t>
            </a:r>
            <a:r>
              <a:rPr lang="en-US" sz="2400" i="1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App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600200" y="6324600"/>
            <a:ext cx="6324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Includes </a:t>
            </a:r>
            <a:r>
              <a:rPr lang="en-US" sz="2000" dirty="0" err="1" smtClean="0">
                <a:solidFill>
                  <a:srgbClr val="FFFFFF"/>
                </a:solidFill>
              </a:rPr>
              <a:t>NHD</a:t>
            </a:r>
            <a:r>
              <a:rPr lang="en-US" sz="2000" i="1" dirty="0" err="1" smtClean="0">
                <a:solidFill>
                  <a:srgbClr val="FFFFFF"/>
                </a:solidFill>
              </a:rPr>
              <a:t>Plus</a:t>
            </a:r>
            <a:r>
              <a:rPr lang="en-US" sz="2000" dirty="0" smtClean="0">
                <a:solidFill>
                  <a:srgbClr val="FFFFFF"/>
                </a:solidFill>
              </a:rPr>
              <a:t>-based WATERS web services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30000" t="17969" r="31250" b="19531"/>
          <a:stretch>
            <a:fillRect/>
          </a:stretch>
        </p:blipFill>
        <p:spPr bwMode="auto">
          <a:xfrm>
            <a:off x="4876800" y="1143000"/>
            <a:ext cx="3661410" cy="472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4038600" y="2590800"/>
            <a:ext cx="1600200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6294436"/>
            <a:ext cx="4038600" cy="563564"/>
          </a:xfrm>
        </p:spPr>
        <p:txBody>
          <a:bodyPr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Smith et al., </a:t>
            </a:r>
            <a:r>
              <a:rPr lang="en-US" sz="1600" i="1" dirty="0">
                <a:solidFill>
                  <a:schemeClr val="tx1"/>
                </a:solidFill>
              </a:rPr>
              <a:t>Water </a:t>
            </a:r>
            <a:r>
              <a:rPr lang="en-US" sz="1600" i="1" dirty="0" err="1">
                <a:solidFill>
                  <a:schemeClr val="tx1"/>
                </a:solidFill>
              </a:rPr>
              <a:t>Resour</a:t>
            </a:r>
            <a:r>
              <a:rPr lang="en-US" sz="1600" i="1" dirty="0">
                <a:solidFill>
                  <a:schemeClr val="tx1"/>
                </a:solidFill>
              </a:rPr>
              <a:t>. Res., </a:t>
            </a:r>
            <a:r>
              <a:rPr lang="en-US" sz="1600" dirty="0">
                <a:solidFill>
                  <a:schemeClr val="tx1"/>
                </a:solidFill>
              </a:rPr>
              <a:t>1997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410200" y="3124200"/>
            <a:ext cx="3429000" cy="3346450"/>
            <a:chOff x="3456" y="1680"/>
            <a:chExt cx="2160" cy="2108"/>
          </a:xfrm>
        </p:grpSpPr>
        <p:sp>
          <p:nvSpPr>
            <p:cNvPr id="428036" name="Text Box 4"/>
            <p:cNvSpPr txBox="1">
              <a:spLocks noChangeArrowheads="1"/>
            </p:cNvSpPr>
            <p:nvPr/>
          </p:nvSpPr>
          <p:spPr bwMode="auto">
            <a:xfrm>
              <a:off x="3504" y="1680"/>
              <a:ext cx="2112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>
                  <a:latin typeface="Verdana" pitchFamily="34" charset="0"/>
                </a:rPr>
                <a:t>Predicted Flux, Concentration and Yield: Origin and Fate</a:t>
              </a:r>
            </a:p>
          </p:txBody>
        </p:sp>
        <p:pic>
          <p:nvPicPr>
            <p:cNvPr id="428037" name="Picture 5" descr="tn_flux1"/>
            <p:cNvPicPr>
              <a:picLocks noChangeAspect="1" noChangeArrowheads="1"/>
            </p:cNvPicPr>
            <p:nvPr/>
          </p:nvPicPr>
          <p:blipFill>
            <a:blip r:embed="rId3" cstate="print"/>
            <a:srcRect l="6363" t="8875" r="6363" b="11765"/>
            <a:stretch>
              <a:fillRect/>
            </a:stretch>
          </p:blipFill>
          <p:spPr bwMode="auto">
            <a:xfrm>
              <a:off x="3456" y="2304"/>
              <a:ext cx="2112" cy="1484"/>
            </a:xfrm>
            <a:prstGeom prst="rect">
              <a:avLst/>
            </a:prstGeom>
            <a:solidFill>
              <a:srgbClr val="E7F5E9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</p:pic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87338" y="1393825"/>
            <a:ext cx="3286125" cy="2460625"/>
            <a:chOff x="1722" y="1814"/>
            <a:chExt cx="2070" cy="1550"/>
          </a:xfrm>
        </p:grpSpPr>
        <p:sp>
          <p:nvSpPr>
            <p:cNvPr id="428045" name="Rectangle 13"/>
            <p:cNvSpPr>
              <a:spLocks noChangeArrowheads="1"/>
            </p:cNvSpPr>
            <p:nvPr/>
          </p:nvSpPr>
          <p:spPr bwMode="auto">
            <a:xfrm>
              <a:off x="2208" y="1814"/>
              <a:ext cx="158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Aft>
                  <a:spcPct val="0"/>
                </a:spcAft>
              </a:pPr>
              <a:r>
                <a:rPr lang="en-US" sz="2000" dirty="0">
                  <a:latin typeface="Verdana" pitchFamily="34" charset="0"/>
                </a:rPr>
                <a:t>Monitoring Data</a:t>
              </a:r>
            </a:p>
          </p:txBody>
        </p:sp>
        <p:pic>
          <p:nvPicPr>
            <p:cNvPr id="428046" name="Picture 14" descr="nasqan_tnyiel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22" y="2064"/>
              <a:ext cx="1686" cy="130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</p:pic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657350" y="2133600"/>
            <a:ext cx="7334250" cy="2760663"/>
            <a:chOff x="992" y="1258"/>
            <a:chExt cx="4620" cy="1739"/>
          </a:xfrm>
        </p:grpSpPr>
        <p:sp>
          <p:nvSpPr>
            <p:cNvPr id="428042" name="Text Box 10"/>
            <p:cNvSpPr txBox="1">
              <a:spLocks noChangeArrowheads="1"/>
            </p:cNvSpPr>
            <p:nvPr/>
          </p:nvSpPr>
          <p:spPr bwMode="auto">
            <a:xfrm>
              <a:off x="1820" y="1258"/>
              <a:ext cx="379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>
                  <a:latin typeface="Verdana" pitchFamily="34" charset="0"/>
                </a:rPr>
                <a:t>Aquatic </a:t>
              </a:r>
              <a:r>
                <a:rPr lang="en-US" sz="2000" dirty="0" smtClean="0">
                  <a:latin typeface="Verdana" pitchFamily="34" charset="0"/>
                </a:rPr>
                <a:t>Landscape (network &amp; catchments)</a:t>
              </a:r>
              <a:endParaRPr lang="en-US" sz="2000" dirty="0">
                <a:latin typeface="Verdana" pitchFamily="34" charset="0"/>
              </a:endParaRPr>
            </a:p>
          </p:txBody>
        </p:sp>
        <p:pic>
          <p:nvPicPr>
            <p:cNvPr id="428043" name="Picture 11" descr="mid_atlst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92" y="1536"/>
              <a:ext cx="1168" cy="1461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</p:grp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2517775" y="2971800"/>
            <a:ext cx="4340225" cy="2468563"/>
            <a:chOff x="192" y="788"/>
            <a:chExt cx="2734" cy="1555"/>
          </a:xfrm>
        </p:grpSpPr>
        <p:sp>
          <p:nvSpPr>
            <p:cNvPr id="428039" name="Text Box 7"/>
            <p:cNvSpPr txBox="1">
              <a:spLocks noChangeArrowheads="1"/>
            </p:cNvSpPr>
            <p:nvPr/>
          </p:nvSpPr>
          <p:spPr bwMode="auto">
            <a:xfrm>
              <a:off x="814" y="788"/>
              <a:ext cx="211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Aft>
                  <a:spcPct val="0"/>
                </a:spcAft>
              </a:pPr>
              <a:r>
                <a:rPr lang="en-US" sz="2000" dirty="0">
                  <a:latin typeface="Verdana" pitchFamily="34" charset="0"/>
                </a:rPr>
                <a:t>Terrestrial </a:t>
              </a:r>
              <a:r>
                <a:rPr lang="en-US" sz="2000" dirty="0" smtClean="0">
                  <a:latin typeface="Verdana" pitchFamily="34" charset="0"/>
                </a:rPr>
                <a:t>Landscape</a:t>
              </a:r>
              <a:endParaRPr lang="en-US" sz="2000" dirty="0">
                <a:latin typeface="Verdana" pitchFamily="34" charset="0"/>
              </a:endParaRPr>
            </a:p>
          </p:txBody>
        </p:sp>
        <p:pic>
          <p:nvPicPr>
            <p:cNvPr id="428040" name="Picture 8" descr="nlcd1k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2" y="1056"/>
              <a:ext cx="1665" cy="1287"/>
            </a:xfrm>
            <a:prstGeom prst="rect">
              <a:avLst/>
            </a:prstGeom>
            <a:noFill/>
          </p:spPr>
        </p:pic>
      </p:grp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77800" y="70096"/>
            <a:ext cx="8801100" cy="117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006600"/>
            </a:outerShdw>
          </a:effectLst>
        </p:spPr>
        <p:txBody>
          <a:bodyPr/>
          <a:lstStyle/>
          <a:p>
            <a:pPr algn="ctr">
              <a:lnSpc>
                <a:spcPct val="0"/>
              </a:lnSpc>
              <a:spcAft>
                <a:spcPct val="0"/>
              </a:spcAft>
            </a:pPr>
            <a:endParaRPr lang="en-US" sz="900" b="1" u="sng" dirty="0"/>
          </a:p>
          <a:p>
            <a:pPr algn="ctr">
              <a:spcBef>
                <a:spcPct val="10000"/>
              </a:spcBef>
              <a:spcAft>
                <a:spcPct val="0"/>
              </a:spcAft>
            </a:pPr>
            <a:r>
              <a:rPr lang="en-US" sz="3600" b="1" i="1" dirty="0" smtClean="0"/>
              <a:t>SPARROW</a:t>
            </a:r>
            <a:r>
              <a:rPr lang="en-US" sz="3600" i="1" dirty="0" smtClean="0"/>
              <a:t> </a:t>
            </a:r>
          </a:p>
          <a:p>
            <a:pPr algn="ctr">
              <a:spcBef>
                <a:spcPct val="10000"/>
              </a:spcBef>
              <a:spcAft>
                <a:spcPct val="0"/>
              </a:spcAft>
            </a:pPr>
            <a:r>
              <a:rPr lang="en-US" sz="2400" i="1" dirty="0" smtClean="0"/>
              <a:t>(</a:t>
            </a:r>
            <a:r>
              <a:rPr lang="en-US" sz="2400" b="1" i="1" u="sng" dirty="0" err="1" smtClean="0"/>
              <a:t>SPA</a:t>
            </a:r>
            <a:r>
              <a:rPr lang="en-US" sz="2400" i="1" dirty="0" err="1" smtClean="0"/>
              <a:t>tially</a:t>
            </a:r>
            <a:r>
              <a:rPr lang="en-US" sz="2400" i="1" dirty="0" smtClean="0"/>
              <a:t> </a:t>
            </a:r>
            <a:r>
              <a:rPr lang="en-US" sz="2400" b="1" i="1" u="sng" dirty="0" smtClean="0"/>
              <a:t>R</a:t>
            </a:r>
            <a:r>
              <a:rPr lang="en-US" sz="2400" i="1" dirty="0" smtClean="0"/>
              <a:t>eferenced </a:t>
            </a:r>
            <a:r>
              <a:rPr lang="en-US" sz="2400" b="1" i="1" u="sng" dirty="0" smtClean="0"/>
              <a:t>R</a:t>
            </a:r>
            <a:r>
              <a:rPr lang="en-US" sz="2400" i="1" dirty="0" smtClean="0"/>
              <a:t>egression </a:t>
            </a:r>
            <a:r>
              <a:rPr lang="en-US" sz="2400" b="1" i="1" u="sng" dirty="0" err="1" smtClean="0"/>
              <a:t>Q</a:t>
            </a:r>
            <a:r>
              <a:rPr lang="en-US" sz="2400" i="1" dirty="0" err="1" smtClean="0"/>
              <a:t>n</a:t>
            </a:r>
            <a:r>
              <a:rPr lang="en-US" sz="2400" i="1" dirty="0" smtClean="0"/>
              <a:t> </a:t>
            </a:r>
            <a:r>
              <a:rPr lang="en-US" sz="2400" b="1" i="1" u="sng" dirty="0" smtClean="0"/>
              <a:t>W</a:t>
            </a:r>
            <a:r>
              <a:rPr lang="en-US" sz="2400" i="1" dirty="0" smtClean="0"/>
              <a:t>atershed Attributes)</a:t>
            </a:r>
          </a:p>
        </p:txBody>
      </p:sp>
      <p:pic>
        <p:nvPicPr>
          <p:cNvPr id="18" name="Picture 4" descr="ident-small_4_onscreen_png"/>
          <p:cNvPicPr>
            <a:picLocks noChangeAspect="1" noChangeArrowheads="1"/>
          </p:cNvPicPr>
          <p:nvPr/>
        </p:nvPicPr>
        <p:blipFill>
          <a:blip r:embed="rId7" cstate="print">
            <a:lum bright="10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177800" y="6349998"/>
            <a:ext cx="1143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895600"/>
            <a:ext cx="4888278" cy="2847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47590" y="381000"/>
            <a:ext cx="8896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New SPARROW Decision Support System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2819400"/>
            <a:ext cx="8229600" cy="32004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Map sources of nutrients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smtClean="0">
                <a:latin typeface="+mn-lt"/>
              </a:rPr>
              <a:t>  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together / individually,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smtClean="0">
                <a:latin typeface="+mn-lt"/>
              </a:rPr>
              <a:t>  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zoom functions,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smtClean="0">
                <a:latin typeface="+mn-lt"/>
              </a:rPr>
              <a:t>  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overlays (e.g. – land use);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Relate upstream sources to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smtClean="0">
                <a:latin typeface="+mn-lt"/>
              </a:rPr>
              <a:t>     n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utrient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loads delivered to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smtClean="0">
                <a:latin typeface="+mn-lt"/>
              </a:rPr>
              <a:t>   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downstream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waterbodies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Evaluate benefits nutrient reduction scenarios.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1219200"/>
            <a:ext cx="8763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 web-based decision support infrastructure has been developed to provide access to SPARROW simulation results on stream water-quality conditions and to offer sophisticated scenario testing capabilities for research and water-quality planning via a graphical user interface with familiar controls. </a:t>
            </a:r>
            <a:endParaRPr lang="en-US"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/>
          </p:cNvSpPr>
          <p:nvPr/>
        </p:nvSpPr>
        <p:spPr bwMode="auto">
          <a:xfrm>
            <a:off x="0" y="228600"/>
            <a:ext cx="91440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chemeClr val="bg1">
                <a:alpha val="50000"/>
              </a:schemeClr>
            </a:outerShdw>
          </a:effectLst>
        </p:spPr>
        <p:txBody>
          <a:bodyPr lIns="0" rIns="0" bIns="0" anchor="b"/>
          <a:lstStyle/>
          <a:p>
            <a:pPr algn="ctr" eaLnBrk="0" hangingPunct="0"/>
            <a:r>
              <a:rPr lang="en-US" sz="3600" dirty="0" smtClean="0"/>
              <a:t>Other Noteworthy </a:t>
            </a:r>
            <a:r>
              <a:rPr lang="en-US" sz="3600" dirty="0" err="1" smtClean="0"/>
              <a:t>NHD</a:t>
            </a:r>
            <a:r>
              <a:rPr lang="en-US" sz="3600" i="1" dirty="0" err="1" smtClean="0"/>
              <a:t>Plus</a:t>
            </a:r>
            <a:r>
              <a:rPr lang="en-US" sz="3600" dirty="0" smtClean="0"/>
              <a:t> Applications</a:t>
            </a:r>
            <a:endParaRPr lang="en-US" sz="3600" dirty="0"/>
          </a:p>
        </p:txBody>
      </p:sp>
      <p:sp>
        <p:nvSpPr>
          <p:cNvPr id="3" name="Rectangle 8"/>
          <p:cNvSpPr>
            <a:spLocks/>
          </p:cNvSpPr>
          <p:nvPr/>
        </p:nvSpPr>
        <p:spPr bwMode="auto">
          <a:xfrm>
            <a:off x="381000" y="1447800"/>
            <a:ext cx="8610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rgbClr val="4D4D4D">
                <a:alpha val="50000"/>
              </a:srgbClr>
            </a:outerShdw>
          </a:effec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Arial" charset="0"/>
                <a:cs typeface="+mn-cs"/>
              </a:rPr>
              <a:t>Clean Water Act jurisdictional analyses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dirty="0" smtClean="0"/>
              <a:t>Nitrogen and Phosphorus Pollution Data Access Tool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cs typeface="+mn-cs"/>
              </a:rPr>
              <a:t>USGS </a:t>
            </a:r>
            <a:r>
              <a:rPr lang="en-US" sz="2400" dirty="0" err="1" smtClean="0">
                <a:solidFill>
                  <a:srgbClr val="FFFFFF"/>
                </a:solidFill>
                <a:latin typeface="Arial" charset="0"/>
                <a:cs typeface="+mn-cs"/>
              </a:rPr>
              <a:t>StreamStats</a:t>
            </a:r>
            <a:r>
              <a:rPr lang="en-US" sz="2400" dirty="0">
                <a:solidFill>
                  <a:srgbClr val="FFFFFF"/>
                </a:solidFill>
                <a:latin typeface="Arial" charset="0"/>
                <a:cs typeface="+mn-cs"/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  <a:latin typeface="Arial" charset="0"/>
                <a:cs typeface="+mn-cs"/>
              </a:rPr>
              <a:t>WaterSmart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cs typeface="+mn-cs"/>
              </a:rPr>
              <a:t> …</a:t>
            </a:r>
            <a:endParaRPr lang="en-US" sz="2400" dirty="0">
              <a:solidFill>
                <a:srgbClr val="FFFFFF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Arial" charset="0"/>
                <a:cs typeface="+mn-cs"/>
              </a:rPr>
              <a:t>National Fish Habitat Action Plan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cs typeface="+mn-cs"/>
              </a:rPr>
              <a:t>USFS Post </a:t>
            </a:r>
            <a:r>
              <a:rPr lang="en-US" sz="2400" dirty="0">
                <a:solidFill>
                  <a:srgbClr val="FFFFFF"/>
                </a:solidFill>
                <a:latin typeface="Arial" charset="0"/>
                <a:cs typeface="+mn-cs"/>
              </a:rPr>
              <a:t>fire debris flow hazards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Arial" charset="0"/>
                <a:cs typeface="+mn-cs"/>
              </a:rPr>
              <a:t>Native American historical migration 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cs typeface="+mn-cs"/>
              </a:rPr>
              <a:t>paths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DOE Hydro Power Potential Analyses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cs typeface="+mn-cs"/>
              </a:rPr>
              <a:t>FEMA flood-related analyses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Critical Loads of Atmospheric Sulfur &amp; Nitrogen in Streams</a:t>
            </a:r>
            <a:endParaRPr lang="en-US" sz="2400" dirty="0">
              <a:solidFill>
                <a:srgbClr val="FFFFFF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400" dirty="0">
              <a:solidFill>
                <a:srgbClr val="FFFFFF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400" dirty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6027738"/>
            <a:ext cx="69342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srgbClr val="FFFFFF"/>
                </a:solidFill>
                <a:latin typeface="Arial" charset="0"/>
                <a:cs typeface="+mn-cs"/>
              </a:rPr>
              <a:t>(Share your </a:t>
            </a:r>
            <a:r>
              <a:rPr lang="en-US" sz="2000" dirty="0" err="1">
                <a:solidFill>
                  <a:srgbClr val="FFFFFF"/>
                </a:solidFill>
                <a:latin typeface="Arial" charset="0"/>
                <a:cs typeface="+mn-cs"/>
              </a:rPr>
              <a:t>NHD</a:t>
            </a:r>
            <a:r>
              <a:rPr lang="en-US" sz="2000" i="1" dirty="0" err="1">
                <a:solidFill>
                  <a:srgbClr val="FFFFFF"/>
                </a:solidFill>
                <a:latin typeface="Arial" charset="0"/>
                <a:cs typeface="+mn-cs"/>
              </a:rPr>
              <a:t>Plus</a:t>
            </a:r>
            <a:r>
              <a:rPr lang="en-US" sz="2000" dirty="0">
                <a:solidFill>
                  <a:srgbClr val="FFFFFF"/>
                </a:solidFill>
                <a:latin typeface="Arial" charset="0"/>
                <a:cs typeface="+mn-cs"/>
              </a:rPr>
              <a:t> applications with others</a:t>
            </a:r>
            <a:br>
              <a:rPr lang="en-US" sz="2000" dirty="0">
                <a:solidFill>
                  <a:srgbClr val="FFFFFF"/>
                </a:solidFill>
                <a:latin typeface="Arial" charset="0"/>
                <a:cs typeface="+mn-cs"/>
              </a:rPr>
            </a:br>
            <a:r>
              <a:rPr lang="en-US" sz="2000" dirty="0">
                <a:solidFill>
                  <a:srgbClr val="FFFFFF"/>
                </a:solidFill>
                <a:latin typeface="Arial" charset="0"/>
                <a:cs typeface="+mn-cs"/>
              </a:rPr>
              <a:t> at www.epa.gov/waters &gt; </a:t>
            </a:r>
            <a:r>
              <a:rPr lang="en-US" sz="2000" dirty="0" err="1">
                <a:solidFill>
                  <a:srgbClr val="FFFFFF"/>
                </a:solidFill>
                <a:latin typeface="Arial" charset="0"/>
                <a:cs typeface="+mn-cs"/>
              </a:rPr>
              <a:t>NHD</a:t>
            </a:r>
            <a:r>
              <a:rPr lang="en-US" sz="2000" i="1" dirty="0" err="1">
                <a:solidFill>
                  <a:srgbClr val="FFFFFF"/>
                </a:solidFill>
                <a:latin typeface="Arial" charset="0"/>
                <a:cs typeface="+mn-cs"/>
              </a:rPr>
              <a:t>Plus</a:t>
            </a:r>
            <a:r>
              <a:rPr lang="en-US" sz="2000" dirty="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 charset="0"/>
                <a:cs typeface="+mn-cs"/>
              </a:rPr>
              <a:t>Quicklink</a:t>
            </a:r>
            <a:r>
              <a:rPr lang="en-US" sz="2000" dirty="0">
                <a:solidFill>
                  <a:srgbClr val="FFFFFF"/>
                </a:solidFill>
                <a:latin typeface="Arial" charset="0"/>
                <a:cs typeface="+mn-cs"/>
              </a:rPr>
              <a:t>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2-09-06 Production Status 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05200" y="6019800"/>
            <a:ext cx="487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en-US" sz="1600" dirty="0" smtClean="0">
                <a:solidFill>
                  <a:srgbClr val="3366FF"/>
                </a:solidFill>
                <a:latin typeface="+mj-lt"/>
                <a:ea typeface="Times New Roman" pitchFamily="18" charset="0"/>
                <a:cs typeface="Courier New" pitchFamily="49" charset="0"/>
              </a:rPr>
              <a:t>“</a:t>
            </a:r>
            <a:r>
              <a:rPr lang="en-US" sz="1600" dirty="0" err="1" smtClean="0">
                <a:solidFill>
                  <a:srgbClr val="3366FF"/>
                </a:solidFill>
                <a:latin typeface="+mj-lt"/>
                <a:ea typeface="Times New Roman" pitchFamily="18" charset="0"/>
                <a:cs typeface="Courier New" pitchFamily="49" charset="0"/>
              </a:rPr>
              <a:t>Fortitudine</a:t>
            </a:r>
            <a:r>
              <a:rPr lang="en-US" sz="1600" dirty="0" smtClean="0">
                <a:solidFill>
                  <a:srgbClr val="3366FF"/>
                </a:solidFill>
                <a:latin typeface="+mj-lt"/>
                <a:ea typeface="Times New Roman" pitchFamily="18" charset="0"/>
                <a:cs typeface="Courier New" pitchFamily="49" charset="0"/>
              </a:rPr>
              <a:t> </a:t>
            </a:r>
            <a:r>
              <a:rPr lang="en-US" sz="1600" dirty="0" err="1" smtClean="0">
                <a:solidFill>
                  <a:srgbClr val="3366FF"/>
                </a:solidFill>
                <a:latin typeface="+mj-lt"/>
                <a:ea typeface="Times New Roman" pitchFamily="18" charset="0"/>
                <a:cs typeface="Courier New" pitchFamily="49" charset="0"/>
              </a:rPr>
              <a:t>Vincimus</a:t>
            </a:r>
            <a:r>
              <a:rPr lang="en-US" sz="1600" dirty="0" smtClean="0">
                <a:solidFill>
                  <a:srgbClr val="3366FF"/>
                </a:solidFill>
                <a:latin typeface="+mj-lt"/>
                <a:ea typeface="Times New Roman" pitchFamily="18" charset="0"/>
                <a:cs typeface="Courier New" pitchFamily="49" charset="0"/>
              </a:rPr>
              <a:t>” (By Endurance We Conquer) </a:t>
            </a:r>
            <a:endParaRPr lang="en-US" sz="1600" dirty="0" smtClean="0">
              <a:solidFill>
                <a:srgbClr val="3366FF"/>
              </a:solidFill>
              <a:latin typeface="+mj-lt"/>
            </a:endParaRPr>
          </a:p>
          <a:p>
            <a:pPr lvl="0" algn="ctr" eaLnBrk="0" hangingPunct="0"/>
            <a:r>
              <a:rPr lang="en-US" sz="1600" dirty="0" smtClean="0">
                <a:solidFill>
                  <a:srgbClr val="3366FF"/>
                </a:solidFill>
                <a:latin typeface="+mj-lt"/>
                <a:ea typeface="Times New Roman" pitchFamily="18" charset="0"/>
                <a:cs typeface="Courier New" pitchFamily="49" charset="0"/>
              </a:rPr>
              <a:t>(Arctic explorer Ernest </a:t>
            </a:r>
            <a:r>
              <a:rPr lang="en-US" sz="1600" dirty="0" err="1" smtClean="0">
                <a:solidFill>
                  <a:srgbClr val="3366FF"/>
                </a:solidFill>
                <a:latin typeface="+mj-lt"/>
                <a:ea typeface="Times New Roman" pitchFamily="18" charset="0"/>
                <a:cs typeface="Courier New" pitchFamily="49" charset="0"/>
              </a:rPr>
              <a:t>Shackleton’s</a:t>
            </a:r>
            <a:r>
              <a:rPr lang="en-US" sz="1600" dirty="0" smtClean="0">
                <a:solidFill>
                  <a:srgbClr val="3366FF"/>
                </a:solidFill>
                <a:latin typeface="+mj-lt"/>
                <a:ea typeface="Times New Roman" pitchFamily="18" charset="0"/>
                <a:cs typeface="Courier New" pitchFamily="49" charset="0"/>
              </a:rPr>
              <a:t> family </a:t>
            </a:r>
            <a:r>
              <a:rPr lang="en-US" sz="1600" dirty="0" smtClean="0">
                <a:solidFill>
                  <a:srgbClr val="3366FF"/>
                </a:solidFill>
                <a:latin typeface="+mj-lt"/>
                <a:ea typeface="Times New Roman" pitchFamily="18" charset="0"/>
                <a:cs typeface="Courier New" pitchFamily="49" charset="0"/>
              </a:rPr>
              <a:t>motto)</a:t>
            </a:r>
            <a:endParaRPr lang="en-US" sz="1600" dirty="0" smtClean="0">
              <a:solidFill>
                <a:srgbClr val="3366FF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44102"/>
            <a:ext cx="9144001" cy="59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6400" y="152400"/>
            <a:ext cx="6160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NHD</a:t>
            </a:r>
            <a:r>
              <a:rPr lang="en-US" sz="2400" i="1" dirty="0" smtClean="0"/>
              <a:t>Plus</a:t>
            </a:r>
            <a:r>
              <a:rPr lang="en-US" sz="2400" dirty="0" smtClean="0"/>
              <a:t>V2 Elevation-Derived Catchments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533400"/>
            <a:ext cx="91440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Calibri" pitchFamily="34" charset="0"/>
                <a:cs typeface="Helv"/>
              </a:rPr>
              <a:t>NHD</a:t>
            </a:r>
            <a:r>
              <a:rPr kumimoji="0" lang="en-US" sz="2400" b="0" i="1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Calibri" pitchFamily="34" charset="0"/>
                <a:cs typeface="Helv"/>
              </a:rPr>
              <a:t>Plus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Helv"/>
              </a:rPr>
              <a:t> Presentation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+mj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Helv"/>
              </a:rPr>
              <a:t>USGS P&amp;S Technical Teleconference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+mj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latin typeface="+mj-lt"/>
                <a:ea typeface="Calibri" pitchFamily="34" charset="0"/>
                <a:cs typeface="Helv"/>
              </a:rPr>
              <a:t>September 10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Helv"/>
              </a:rPr>
              <a:t>, 2012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+mj-lt"/>
            </a:endParaRPr>
          </a:p>
          <a:p>
            <a:pPr lvl="2" eaLnBrk="0" hangingPunct="0"/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Helv"/>
              </a:rPr>
              <a:t>Draft Agenda –</a:t>
            </a:r>
          </a:p>
          <a:p>
            <a:pPr lvl="2" eaLnBrk="0" hangingPunct="0"/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+mj-lt"/>
            </a:endParaRPr>
          </a:p>
          <a:p>
            <a:pPr lvl="3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Concepts</a:t>
            </a:r>
          </a:p>
          <a:p>
            <a:pPr lvl="3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Geographic Extent</a:t>
            </a:r>
          </a:p>
          <a:p>
            <a:pPr lvl="3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Applications Sampler</a:t>
            </a:r>
          </a:p>
          <a:p>
            <a:pPr lvl="3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Under the Hood</a:t>
            </a:r>
          </a:p>
          <a:p>
            <a:pPr lvl="3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What’s Next</a:t>
            </a:r>
          </a:p>
          <a:p>
            <a:pPr lvl="2">
              <a:buFont typeface="Arial" pitchFamily="34" charset="0"/>
              <a:buChar char="•"/>
            </a:pPr>
            <a:endParaRPr lang="en-US" sz="2000" dirty="0" smtClean="0">
              <a:latin typeface="+mj-lt"/>
            </a:endParaRPr>
          </a:p>
          <a:p>
            <a:pPr lvl="2"/>
            <a:r>
              <a:rPr lang="en-US" sz="1600" dirty="0" smtClean="0">
                <a:latin typeface="+mj-lt"/>
              </a:rPr>
              <a:t>Presenting –</a:t>
            </a:r>
          </a:p>
          <a:p>
            <a:pPr lvl="2"/>
            <a:r>
              <a:rPr lang="en-US" sz="1600" dirty="0" smtClean="0">
                <a:latin typeface="+mj-lt"/>
              </a:rPr>
              <a:t> 	</a:t>
            </a:r>
          </a:p>
          <a:p>
            <a:pPr lvl="3">
              <a:buFont typeface="Arial" pitchFamily="34" charset="0"/>
              <a:buChar char="•"/>
            </a:pPr>
            <a:r>
              <a:rPr lang="en-US" sz="1600" dirty="0" smtClean="0">
                <a:latin typeface="+mj-lt"/>
              </a:rPr>
              <a:t>Tommy </a:t>
            </a:r>
            <a:r>
              <a:rPr lang="en-US" sz="1600" dirty="0" err="1" smtClean="0">
                <a:latin typeface="+mj-lt"/>
              </a:rPr>
              <a:t>Dewald</a:t>
            </a:r>
            <a:r>
              <a:rPr lang="en-US" sz="1600" dirty="0" smtClean="0">
                <a:latin typeface="+mj-lt"/>
              </a:rPr>
              <a:t> (USEPA, Office of Water)</a:t>
            </a:r>
          </a:p>
          <a:p>
            <a:pPr lvl="3">
              <a:buFont typeface="Arial" pitchFamily="34" charset="0"/>
              <a:buChar char="•"/>
            </a:pPr>
            <a:r>
              <a:rPr lang="en-US" sz="1600" dirty="0" smtClean="0">
                <a:latin typeface="+mj-lt"/>
              </a:rPr>
              <a:t>Cindy McKay (Horizon Systems Corporation)</a:t>
            </a:r>
          </a:p>
          <a:p>
            <a:pPr lvl="3">
              <a:buFont typeface="Arial" pitchFamily="34" charset="0"/>
              <a:buChar char="•"/>
            </a:pPr>
            <a:r>
              <a:rPr lang="en-US" sz="1600" dirty="0" smtClean="0">
                <a:latin typeface="+mj-lt"/>
              </a:rPr>
              <a:t>Al Rea (USGS, Water)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362200"/>
            <a:ext cx="8229600" cy="868363"/>
          </a:xfrm>
        </p:spPr>
        <p:txBody>
          <a:bodyPr/>
          <a:lstStyle/>
          <a:p>
            <a:pPr algn="ctr"/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applying lessons that we’ve learned along the way </a:t>
            </a:r>
            <a:r>
              <a:rPr lang="en-US" dirty="0"/>
              <a:t>…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(just for fun)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71600"/>
            <a:ext cx="7162800" cy="502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838200" y="381000"/>
            <a:ext cx="73739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Use simple solutions when they exist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52400"/>
            <a:ext cx="3810000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533400" y="762000"/>
            <a:ext cx="35052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Letting things get too complicated can be risky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95400"/>
            <a:ext cx="6781800" cy="507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255588" y="304800"/>
            <a:ext cx="88884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Complex problems require creative solutions</a:t>
            </a:r>
          </a:p>
        </p:txBody>
      </p:sp>
      <p:sp>
        <p:nvSpPr>
          <p:cNvPr id="64516" name="Line 4"/>
          <p:cNvSpPr>
            <a:spLocks noChangeShapeType="1"/>
          </p:cNvSpPr>
          <p:nvPr/>
        </p:nvSpPr>
        <p:spPr bwMode="auto">
          <a:xfrm flipH="1">
            <a:off x="609600" y="2667000"/>
            <a:ext cx="1600200" cy="762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What About the Future?</a:t>
            </a:r>
            <a:endParaRPr kumimoji="0" lang="en-US" sz="4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33400" y="1371600"/>
            <a:ext cx="7848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Enhanced hydro 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geo-fabric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produced from higher resolution source data that enables: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more diverse flow estimates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improved access to, and display of, water related information through the Web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Data stewardship to maintain and enhance this 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geo-fabric will be crucial</a:t>
            </a:r>
          </a:p>
        </p:txBody>
      </p:sp>
      <p:sp>
        <p:nvSpPr>
          <p:cNvPr id="4" name="Rectangle 3"/>
          <p:cNvSpPr/>
          <p:nvPr/>
        </p:nvSpPr>
        <p:spPr>
          <a:xfrm>
            <a:off x="1487237" y="6096000"/>
            <a:ext cx="53331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</a:rPr>
              <a:t>(The National Map Conference, 2011)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HDPlusV2Catchments_LidarNHDandDE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9" y="228600"/>
            <a:ext cx="5852741" cy="64756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828800"/>
            <a:ext cx="7848600" cy="1143000"/>
          </a:xfrm>
        </p:spPr>
        <p:txBody>
          <a:bodyPr/>
          <a:lstStyle/>
          <a:p>
            <a:r>
              <a:rPr lang="en-US" dirty="0" err="1" smtClean="0"/>
              <a:t>LiDAR</a:t>
            </a:r>
            <a:r>
              <a:rPr lang="en-US" dirty="0" smtClean="0"/>
              <a:t>-based streams and </a:t>
            </a:r>
            <a:r>
              <a:rPr lang="en-US" dirty="0" err="1" smtClean="0"/>
              <a:t>NHDPlus</a:t>
            </a:r>
            <a:r>
              <a:rPr lang="en-US" dirty="0" smtClean="0"/>
              <a:t> in NYC Watershed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97436" y="6396335"/>
            <a:ext cx="5246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</a:rPr>
              <a:t>(Horizon Systems Corporation, 2012)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1447800"/>
            <a:ext cx="8077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1980s  EPA Reach File 1 (500K)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2000  NHD (100K)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2006  </a:t>
            </a:r>
            <a:r>
              <a:rPr lang="en-US" sz="2800" dirty="0" err="1" smtClean="0"/>
              <a:t>NHD</a:t>
            </a:r>
            <a:r>
              <a:rPr lang="en-US" sz="2800" i="1" dirty="0" err="1" smtClean="0"/>
              <a:t>Plus</a:t>
            </a:r>
            <a:r>
              <a:rPr lang="en-US" sz="2800" i="1" dirty="0" smtClean="0"/>
              <a:t> </a:t>
            </a:r>
            <a:r>
              <a:rPr lang="en-US" sz="2800" dirty="0" smtClean="0"/>
              <a:t>V1</a:t>
            </a:r>
            <a:r>
              <a:rPr lang="en-US" sz="2800" i="1" dirty="0" smtClean="0"/>
              <a:t> </a:t>
            </a:r>
            <a:r>
              <a:rPr lang="en-US" sz="2800" dirty="0" smtClean="0"/>
              <a:t>(100K)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2007  NHD (24K or better)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2009  WBD (24k or better)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2010  NHD/WBD integration (24k or better)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2012  </a:t>
            </a:r>
            <a:r>
              <a:rPr lang="en-US" sz="2800" dirty="0" err="1" smtClean="0"/>
              <a:t>NHD</a:t>
            </a:r>
            <a:r>
              <a:rPr lang="en-US" sz="2800" i="1" dirty="0" err="1" smtClean="0"/>
              <a:t>Plus</a:t>
            </a:r>
            <a:r>
              <a:rPr lang="en-US" sz="2800" dirty="0" smtClean="0"/>
              <a:t> V2 (100K)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err="1" smtClean="0"/>
              <a:t>xxxx</a:t>
            </a:r>
            <a:r>
              <a:rPr lang="en-US" sz="2800" dirty="0" smtClean="0"/>
              <a:t>	  ?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err="1" smtClean="0"/>
              <a:t>xxxx</a:t>
            </a:r>
            <a:r>
              <a:rPr lang="en-US" sz="2800" dirty="0" smtClean="0"/>
              <a:t>   </a:t>
            </a:r>
            <a:r>
              <a:rPr lang="en-US" sz="2800" dirty="0" err="1" smtClean="0"/>
              <a:t>LiDAR</a:t>
            </a:r>
            <a:r>
              <a:rPr lang="en-US" sz="2800" dirty="0" smtClean="0"/>
              <a:t>-derived </a:t>
            </a:r>
            <a:r>
              <a:rPr lang="en-US" sz="2800" dirty="0" err="1" smtClean="0"/>
              <a:t>NHD</a:t>
            </a:r>
            <a:r>
              <a:rPr lang="en-US" sz="2800" i="1" dirty="0" err="1" smtClean="0"/>
              <a:t>Plus</a:t>
            </a:r>
            <a:r>
              <a:rPr lang="en-US" sz="2800" dirty="0" smtClean="0"/>
              <a:t>?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err="1" smtClean="0"/>
              <a:t>xxxx</a:t>
            </a:r>
            <a:r>
              <a:rPr lang="en-US" sz="2800" dirty="0" smtClean="0"/>
              <a:t>   ?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590800" y="304800"/>
            <a:ext cx="4495800" cy="106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What’s Next?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i="1" dirty="0"/>
              <a:t>“It always seems </a:t>
            </a:r>
            <a:r>
              <a:rPr lang="en-US" sz="2400" i="1" dirty="0" smtClean="0"/>
              <a:t>impossible until </a:t>
            </a:r>
            <a:r>
              <a:rPr lang="en-US" sz="2400" i="1" dirty="0"/>
              <a:t>it’s done</a:t>
            </a:r>
            <a:r>
              <a:rPr lang="en-US" sz="2400" i="1" dirty="0" smtClean="0"/>
              <a:t>.” (</a:t>
            </a:r>
            <a:r>
              <a:rPr lang="en-US" sz="2400" dirty="0" smtClean="0"/>
              <a:t>Nelson Mandela</a:t>
            </a:r>
            <a:r>
              <a:rPr lang="en-US" sz="2400" i="1" dirty="0" smtClean="0"/>
              <a:t>)</a:t>
            </a:r>
            <a:r>
              <a:rPr lang="en-US" sz="2400" i="1" dirty="0"/>
              <a:t/>
            </a:r>
            <a:br>
              <a:rPr lang="en-US" sz="2400" i="1" dirty="0"/>
            </a:br>
            <a:endParaRPr lang="en-US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/>
          </p:cNvSpPr>
          <p:nvPr/>
        </p:nvSpPr>
        <p:spPr>
          <a:xfrm>
            <a:off x="457200" y="1295400"/>
            <a:ext cx="8229600" cy="5029200"/>
          </a:xfrm>
          <a:prstGeom prst="rect">
            <a:avLst/>
          </a:prstGeom>
          <a:noFill/>
          <a:ln/>
          <a:effectLst>
            <a:outerShdw dist="12700" algn="ctr" rotWithShape="0">
              <a:srgbClr val="4D4D4D">
                <a:alpha val="50000"/>
              </a:srgbClr>
            </a:outerShdw>
          </a:effec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An integrated suite of application-ready geospatial data sets </a:t>
            </a:r>
            <a:r>
              <a:rPr lang="en-US" sz="2400" kern="0" dirty="0" smtClean="0">
                <a:latin typeface="+mn-lt"/>
              </a:rPr>
              <a:t>developed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to enable estimates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of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99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flow volume and velocity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to support pollutant fate-and-transport (dilution) modeling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400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latin typeface="+mn-lt"/>
              </a:rPr>
              <a:t>I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ncorporates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many of the best features of the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National Hydrography Dataset (NHD) 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National Elevation Dataset (NED)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Watershed Boundary Dataset (WBD)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Includes -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improved NHD names and networking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elevation-derived catchments for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each stream segment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000" kern="0" dirty="0" smtClean="0">
                <a:latin typeface="+mn-lt"/>
              </a:rPr>
              <a:t>stream and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catchment attributes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flow direction and accumulation grids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sp>
        <p:nvSpPr>
          <p:cNvPr id="3" name="Rectangle 5"/>
          <p:cNvSpPr txBox="1">
            <a:spLocks/>
          </p:cNvSpPr>
          <p:nvPr/>
        </p:nvSpPr>
        <p:spPr>
          <a:xfrm>
            <a:off x="457200" y="0"/>
            <a:ext cx="8229600" cy="819150"/>
          </a:xfrm>
          <a:prstGeom prst="rect">
            <a:avLst/>
          </a:prstGeom>
          <a:noFill/>
          <a:ln/>
          <a:effectLst>
            <a:outerShdw dist="12700" algn="ctr" rotWithShape="0">
              <a:schemeClr val="bg1">
                <a:alpha val="50000"/>
              </a:schemeClr>
            </a:outerShdw>
          </a:effectLst>
        </p:spPr>
        <p:txBody>
          <a:bodyPr lIns="0" rIns="0" bIns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What is </a:t>
            </a:r>
            <a:r>
              <a:rPr kumimoji="0" lang="en-US" sz="440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NHD</a:t>
            </a:r>
            <a:r>
              <a:rPr kumimoji="0" lang="en-US" sz="4400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Plus</a:t>
            </a:r>
            <a:r>
              <a:rPr kumimoji="0" lang="en-US" sz="4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 l="4375" t="15000" r="4219" b="57916"/>
          <a:stretch>
            <a:fillRect/>
          </a:stretch>
        </p:blipFill>
        <p:spPr bwMode="auto">
          <a:xfrm>
            <a:off x="457200" y="533400"/>
            <a:ext cx="822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1000" y="2438400"/>
            <a:ext cx="8458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ABSTRACT (excerpt): </a:t>
            </a:r>
            <a:r>
              <a:rPr lang="en-US" dirty="0"/>
              <a:t>Digital hydrologic networks depicting surface-water pathways and their associated drainage </a:t>
            </a:r>
            <a:r>
              <a:rPr lang="en-US" dirty="0" smtClean="0"/>
              <a:t>catchments provide </a:t>
            </a:r>
            <a:r>
              <a:rPr lang="en-US" dirty="0"/>
              <a:t>a key component to hydrologic analysis and modeling. Collectively, they form common </a:t>
            </a:r>
            <a:r>
              <a:rPr lang="en-US" dirty="0" smtClean="0"/>
              <a:t>spatial units </a:t>
            </a:r>
            <a:r>
              <a:rPr lang="en-US" dirty="0"/>
              <a:t>that can be used to frame the descriptions of aquatic and watershed processes. In addition, they </a:t>
            </a:r>
            <a:r>
              <a:rPr lang="en-US" dirty="0" smtClean="0"/>
              <a:t>provide the </a:t>
            </a:r>
            <a:r>
              <a:rPr lang="en-US" dirty="0"/>
              <a:t>ability to simulate and route the movement of water and </a:t>
            </a:r>
            <a:r>
              <a:rPr lang="en-US" dirty="0" smtClean="0"/>
              <a:t> associated </a:t>
            </a:r>
            <a:r>
              <a:rPr lang="en-US" dirty="0"/>
              <a:t>constituents throughout the </a:t>
            </a:r>
            <a:r>
              <a:rPr lang="en-US" dirty="0" smtClean="0"/>
              <a:t>landscape. </a:t>
            </a:r>
            <a:r>
              <a:rPr lang="en-US" dirty="0" smtClean="0">
                <a:solidFill>
                  <a:srgbClr val="99FF99"/>
                </a:solidFill>
              </a:rPr>
              <a:t>Digital </a:t>
            </a:r>
            <a:r>
              <a:rPr lang="en-US" dirty="0">
                <a:solidFill>
                  <a:srgbClr val="99FF99"/>
                </a:solidFill>
              </a:rPr>
              <a:t>hydrologic networks have evolved from derivatives of mapping products to detailed, interconnected, </a:t>
            </a:r>
            <a:r>
              <a:rPr lang="en-US" dirty="0" smtClean="0">
                <a:solidFill>
                  <a:srgbClr val="99FF99"/>
                </a:solidFill>
              </a:rPr>
              <a:t>spatially referenced </a:t>
            </a:r>
            <a:r>
              <a:rPr lang="en-US" dirty="0">
                <a:solidFill>
                  <a:srgbClr val="99FF99"/>
                </a:solidFill>
              </a:rPr>
              <a:t>networks of water pathways, drainage areas, and stream and watershed characteristics. </a:t>
            </a:r>
            <a:r>
              <a:rPr lang="en-US" dirty="0" smtClean="0">
                <a:solidFill>
                  <a:srgbClr val="99FF99"/>
                </a:solidFill>
              </a:rPr>
              <a:t>These properties </a:t>
            </a:r>
            <a:r>
              <a:rPr lang="en-US" dirty="0">
                <a:solidFill>
                  <a:srgbClr val="99FF99"/>
                </a:solidFill>
              </a:rPr>
              <a:t>are important because they enhance the ability to spatially evaluate factors that affect the </a:t>
            </a:r>
            <a:r>
              <a:rPr lang="en-US" dirty="0" smtClean="0">
                <a:solidFill>
                  <a:srgbClr val="99FF99"/>
                </a:solidFill>
              </a:rPr>
              <a:t>sources and </a:t>
            </a:r>
            <a:r>
              <a:rPr lang="en-US" dirty="0">
                <a:solidFill>
                  <a:srgbClr val="99FF99"/>
                </a:solidFill>
              </a:rPr>
              <a:t>transport of water-quality constituents at various scales</a:t>
            </a:r>
            <a:r>
              <a:rPr lang="en-US" dirty="0" smtClean="0">
                <a:solidFill>
                  <a:srgbClr val="99FF99"/>
                </a:solidFill>
              </a:rPr>
              <a:t>. ….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4676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12" descr="pic2"/>
          <p:cNvPicPr>
            <a:picLocks noChangeAspect="1" noChangeArrowheads="1"/>
          </p:cNvPicPr>
          <p:nvPr/>
        </p:nvPicPr>
        <p:blipFill>
          <a:blip r:embed="rId3" cstate="print"/>
          <a:srcRect t="51176" r="71479"/>
          <a:stretch>
            <a:fillRect/>
          </a:stretch>
        </p:blipFill>
        <p:spPr bwMode="auto">
          <a:xfrm flipV="1">
            <a:off x="381000" y="1447800"/>
            <a:ext cx="1828800" cy="1371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81000" y="1143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Elevation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29718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Hydrologic Units </a:t>
            </a:r>
          </a:p>
          <a:p>
            <a:pPr algn="ctr"/>
            <a:r>
              <a:rPr lang="en-US" dirty="0" smtClean="0"/>
              <a:t>(HUC12)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52578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Stream Network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152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NHD</a:t>
            </a:r>
            <a:r>
              <a:rPr lang="en-US" sz="3200" b="1" i="1" dirty="0" err="1" smtClean="0"/>
              <a:t>Plus</a:t>
            </a:r>
            <a:r>
              <a:rPr lang="en-US" sz="2400" b="1" dirty="0" smtClean="0"/>
              <a:t>  </a:t>
            </a:r>
            <a:r>
              <a:rPr lang="en-US" sz="2000" b="1" dirty="0" smtClean="0"/>
              <a:t>provides a Surface Water Geospatial Framework</a:t>
            </a:r>
            <a:endParaRPr lang="en-US" sz="2000" b="1" i="1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981200" y="1371600"/>
            <a:ext cx="609600" cy="0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981200" y="3505200"/>
            <a:ext cx="609600" cy="0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2057400" y="5181600"/>
            <a:ext cx="609600" cy="228600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18750" t="7813" r="625" b="9375"/>
          <a:stretch>
            <a:fillRect/>
          </a:stretch>
        </p:blipFill>
        <p:spPr bwMode="auto">
          <a:xfrm>
            <a:off x="2819400" y="990600"/>
            <a:ext cx="5715000" cy="425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/>
          <a:srcRect l="20625" t="6238" r="2520" b="10293"/>
          <a:stretch>
            <a:fillRect/>
          </a:stretch>
        </p:blipFill>
        <p:spPr bwMode="auto">
          <a:xfrm>
            <a:off x="381000" y="35814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304800" y="5562600"/>
          <a:ext cx="8305799" cy="1027452"/>
        </p:xfrm>
        <a:graphic>
          <a:graphicData uri="http://schemas.openxmlformats.org/drawingml/2006/table">
            <a:tbl>
              <a:tblPr/>
              <a:tblGrid>
                <a:gridCol w="1619064"/>
                <a:gridCol w="961723"/>
                <a:gridCol w="906676"/>
                <a:gridCol w="828961"/>
                <a:gridCol w="751246"/>
                <a:gridCol w="1308204"/>
                <a:gridCol w="621721"/>
                <a:gridCol w="1308204"/>
              </a:tblGrid>
              <a:tr h="376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Stream Network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Map Scale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Map Accuracy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Total Stream Miles (mi)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# of Stream Segments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Stream Segment Average Length (mi)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# of Lakes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Catchment Average Area (sq mi)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34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Reach File Version 1 (RF1)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1:500K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+/- 254m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600,000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60,000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4,100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Medium Resolution NHD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1:100k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+/- 50m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3,200,000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2,600,000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1.2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38,000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1.1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201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High Resolution NHD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1:24K or better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+/- 12m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7,500,000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20,000,000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537,000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do not exist</a:t>
                      </a:r>
                    </a:p>
                  </a:txBody>
                  <a:tcPr marL="7133" marR="7133" marT="7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486400" y="1143000"/>
            <a:ext cx="2895600" cy="120032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NHD</a:t>
            </a:r>
            <a:r>
              <a:rPr lang="en-US" i="1" dirty="0" err="1" smtClean="0"/>
              <a:t>Plus</a:t>
            </a:r>
            <a:r>
              <a:rPr lang="en-US" i="1" dirty="0" smtClean="0"/>
              <a:t> </a:t>
            </a:r>
            <a:r>
              <a:rPr lang="en-US" dirty="0" smtClean="0"/>
              <a:t>catchments link the landscape to the stream network forming a </a:t>
            </a:r>
            <a:r>
              <a:rPr lang="en-US" i="1" dirty="0" smtClean="0"/>
              <a:t>surface water</a:t>
            </a:r>
            <a:r>
              <a:rPr lang="en-US" dirty="0" smtClean="0"/>
              <a:t> </a:t>
            </a:r>
            <a:r>
              <a:rPr lang="en-US" i="1" dirty="0" err="1" smtClean="0"/>
              <a:t>geofabric</a:t>
            </a:r>
            <a:endParaRPr lang="en-US" i="1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152400" y="1600200"/>
            <a:ext cx="8839200" cy="4648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4819" name="Line 3"/>
          <p:cNvSpPr>
            <a:spLocks noChangeShapeType="1"/>
          </p:cNvSpPr>
          <p:nvPr/>
        </p:nvSpPr>
        <p:spPr bwMode="auto">
          <a:xfrm>
            <a:off x="4495800" y="1828800"/>
            <a:ext cx="0" cy="411480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4821" name="Freeform 5"/>
          <p:cNvSpPr>
            <a:spLocks/>
          </p:cNvSpPr>
          <p:nvPr/>
        </p:nvSpPr>
        <p:spPr bwMode="auto">
          <a:xfrm>
            <a:off x="228600" y="5638800"/>
            <a:ext cx="8610600" cy="457200"/>
          </a:xfrm>
          <a:custGeom>
            <a:avLst/>
            <a:gdLst/>
            <a:ahLst/>
            <a:cxnLst>
              <a:cxn ang="0">
                <a:pos x="288" y="0"/>
              </a:cxn>
              <a:cxn ang="0">
                <a:pos x="5136" y="0"/>
              </a:cxn>
              <a:cxn ang="0">
                <a:pos x="5424" y="288"/>
              </a:cxn>
              <a:cxn ang="0">
                <a:pos x="0" y="288"/>
              </a:cxn>
              <a:cxn ang="0">
                <a:pos x="288" y="0"/>
              </a:cxn>
            </a:cxnLst>
            <a:rect l="0" t="0" r="r" b="b"/>
            <a:pathLst>
              <a:path w="5424" h="288">
                <a:moveTo>
                  <a:pt x="288" y="0"/>
                </a:moveTo>
                <a:lnTo>
                  <a:pt x="5136" y="0"/>
                </a:lnTo>
                <a:lnTo>
                  <a:pt x="5424" y="288"/>
                </a:lnTo>
                <a:lnTo>
                  <a:pt x="0" y="288"/>
                </a:lnTo>
                <a:lnTo>
                  <a:pt x="288" y="0"/>
                </a:lnTo>
                <a:close/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34822" name="Picture 6" descr="pyram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752600"/>
            <a:ext cx="7315200" cy="3657600"/>
          </a:xfrm>
          <a:prstGeom prst="rect">
            <a:avLst/>
          </a:prstGeom>
          <a:noFill/>
        </p:spPr>
      </p:pic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1219200" y="5638800"/>
            <a:ext cx="6518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Surface Waters (National Hydrography Dataset </a:t>
            </a:r>
            <a:r>
              <a:rPr lang="en-US" sz="2000" b="1" i="1" dirty="0">
                <a:solidFill>
                  <a:srgbClr val="000000"/>
                </a:solidFill>
              </a:rPr>
              <a:t>Plus</a:t>
            </a:r>
            <a:r>
              <a:rPr lang="en-US" sz="2000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V="1">
            <a:off x="4495800" y="4724400"/>
            <a:ext cx="0" cy="179388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4825" name="Line 9"/>
          <p:cNvSpPr>
            <a:spLocks noChangeShapeType="1"/>
          </p:cNvSpPr>
          <p:nvPr/>
        </p:nvSpPr>
        <p:spPr bwMode="auto">
          <a:xfrm flipH="1" flipV="1">
            <a:off x="4495800" y="4048125"/>
            <a:ext cx="0" cy="200025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 flipV="1">
            <a:off x="4495800" y="3457575"/>
            <a:ext cx="0" cy="123825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4827" name="Line 11"/>
          <p:cNvSpPr>
            <a:spLocks noChangeShapeType="1"/>
          </p:cNvSpPr>
          <p:nvPr/>
        </p:nvSpPr>
        <p:spPr bwMode="auto">
          <a:xfrm flipV="1">
            <a:off x="4495800" y="2828925"/>
            <a:ext cx="0" cy="142875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4828" name="Line 12"/>
          <p:cNvSpPr>
            <a:spLocks noChangeShapeType="1"/>
          </p:cNvSpPr>
          <p:nvPr/>
        </p:nvSpPr>
        <p:spPr bwMode="auto">
          <a:xfrm flipV="1">
            <a:off x="4495800" y="2295525"/>
            <a:ext cx="0" cy="123825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4829" name="Rectangle 13"/>
          <p:cNvSpPr>
            <a:spLocks noChangeArrowheads="1"/>
          </p:cNvSpPr>
          <p:nvPr/>
        </p:nvSpPr>
        <p:spPr bwMode="auto">
          <a:xfrm>
            <a:off x="838200" y="381000"/>
            <a:ext cx="73152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Providing Clean and Safe Water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457200"/>
            <a:ext cx="7239000" cy="762000"/>
          </a:xfrm>
        </p:spPr>
        <p:txBody>
          <a:bodyPr/>
          <a:lstStyle/>
          <a:p>
            <a:r>
              <a:rPr lang="en-US" sz="4000" i="1" dirty="0" smtClean="0">
                <a:solidFill>
                  <a:schemeClr val="tx1"/>
                </a:solidFill>
              </a:rPr>
              <a:t>WATERS</a:t>
            </a:r>
            <a:r>
              <a:rPr lang="en-US" sz="4000" dirty="0" smtClean="0">
                <a:solidFill>
                  <a:schemeClr val="tx1"/>
                </a:solidFill>
              </a:rPr>
              <a:t> Data Architecture</a:t>
            </a:r>
          </a:p>
        </p:txBody>
      </p:sp>
      <p:sp>
        <p:nvSpPr>
          <p:cNvPr id="44035" name="AutoShape 3"/>
          <p:cNvSpPr>
            <a:spLocks noChangeArrowheads="1"/>
          </p:cNvSpPr>
          <p:nvPr/>
        </p:nvSpPr>
        <p:spPr bwMode="auto">
          <a:xfrm>
            <a:off x="3259138" y="2551113"/>
            <a:ext cx="2705100" cy="3071812"/>
          </a:xfrm>
          <a:prstGeom prst="can">
            <a:avLst>
              <a:gd name="adj" fmla="val 28389"/>
            </a:avLst>
          </a:prstGeom>
          <a:solidFill>
            <a:srgbClr val="66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25838" y="3370263"/>
            <a:ext cx="2187575" cy="1985962"/>
            <a:chOff x="2221" y="1864"/>
            <a:chExt cx="1378" cy="1251"/>
          </a:xfrm>
        </p:grpSpPr>
        <p:pic>
          <p:nvPicPr>
            <p:cNvPr id="44037" name="Picture 5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21" y="1864"/>
              <a:ext cx="1378" cy="1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038" name="Oval 6"/>
            <p:cNvSpPr>
              <a:spLocks noChangeArrowheads="1"/>
            </p:cNvSpPr>
            <p:nvPr/>
          </p:nvSpPr>
          <p:spPr bwMode="auto">
            <a:xfrm>
              <a:off x="2930" y="2579"/>
              <a:ext cx="59" cy="4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39" name="Rectangle 7"/>
            <p:cNvSpPr>
              <a:spLocks noChangeArrowheads="1"/>
            </p:cNvSpPr>
            <p:nvPr/>
          </p:nvSpPr>
          <p:spPr bwMode="auto">
            <a:xfrm>
              <a:off x="2430" y="2196"/>
              <a:ext cx="986" cy="58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99FF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dirty="0">
                  <a:solidFill>
                    <a:srgbClr val="0099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National</a:t>
              </a:r>
            </a:p>
            <a:p>
              <a:pPr algn="ctr" eaLnBrk="0" hangingPunct="0"/>
              <a:r>
                <a:rPr lang="en-US" dirty="0">
                  <a:solidFill>
                    <a:srgbClr val="0099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Hydrography</a:t>
              </a:r>
            </a:p>
            <a:p>
              <a:pPr algn="ctr" eaLnBrk="0" hangingPunct="0"/>
              <a:r>
                <a:rPr lang="en-US" dirty="0">
                  <a:solidFill>
                    <a:srgbClr val="0099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Dataset </a:t>
              </a:r>
              <a:r>
                <a:rPr lang="en-US" i="1" dirty="0">
                  <a:solidFill>
                    <a:srgbClr val="0099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Plus</a:t>
              </a:r>
            </a:p>
          </p:txBody>
        </p:sp>
      </p:grpSp>
      <p:sp>
        <p:nvSpPr>
          <p:cNvPr id="44040" name="Line 8"/>
          <p:cNvSpPr>
            <a:spLocks noChangeShapeType="1"/>
          </p:cNvSpPr>
          <p:nvPr/>
        </p:nvSpPr>
        <p:spPr bwMode="auto">
          <a:xfrm flipV="1">
            <a:off x="2133600" y="4495800"/>
            <a:ext cx="1428750" cy="698500"/>
          </a:xfrm>
          <a:prstGeom prst="line">
            <a:avLst/>
          </a:prstGeom>
          <a:noFill/>
          <a:ln w="76200">
            <a:solidFill>
              <a:schemeClr val="bg2">
                <a:lumMod val="40000"/>
                <a:lumOff val="60000"/>
              </a:schemeClr>
            </a:solidFill>
            <a:round/>
            <a:headEnd type="triangle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 flipH="1" flipV="1">
            <a:off x="5562600" y="4648200"/>
            <a:ext cx="1295400" cy="609600"/>
          </a:xfrm>
          <a:prstGeom prst="line">
            <a:avLst/>
          </a:prstGeom>
          <a:noFill/>
          <a:ln w="76200">
            <a:solidFill>
              <a:schemeClr val="bg2">
                <a:lumMod val="40000"/>
                <a:lumOff val="60000"/>
              </a:schemeClr>
            </a:solidFill>
            <a:round/>
            <a:headEnd type="triangle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H="1">
            <a:off x="5486400" y="3048000"/>
            <a:ext cx="1447800" cy="838200"/>
          </a:xfrm>
          <a:prstGeom prst="line">
            <a:avLst/>
          </a:prstGeom>
          <a:noFill/>
          <a:ln w="76200">
            <a:solidFill>
              <a:schemeClr val="bg2">
                <a:lumMod val="40000"/>
                <a:lumOff val="60000"/>
              </a:schemeClr>
            </a:solidFill>
            <a:round/>
            <a:headEnd type="triangle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>
            <a:off x="1981200" y="3124200"/>
            <a:ext cx="1676400" cy="838200"/>
          </a:xfrm>
          <a:prstGeom prst="line">
            <a:avLst/>
          </a:prstGeom>
          <a:noFill/>
          <a:ln w="76200">
            <a:solidFill>
              <a:schemeClr val="bg2">
                <a:lumMod val="40000"/>
                <a:lumOff val="60000"/>
              </a:schemeClr>
            </a:solidFill>
            <a:round/>
            <a:headEnd type="triangle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04800" y="2057400"/>
            <a:ext cx="2635250" cy="989013"/>
            <a:chOff x="202" y="997"/>
            <a:chExt cx="1660" cy="623"/>
          </a:xfrm>
        </p:grpSpPr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202" y="997"/>
              <a:ext cx="1660" cy="623"/>
              <a:chOff x="202" y="997"/>
              <a:chExt cx="1660" cy="623"/>
            </a:xfrm>
          </p:grpSpPr>
          <p:sp>
            <p:nvSpPr>
              <p:cNvPr id="44046" name="Rectangle 14"/>
              <p:cNvSpPr>
                <a:spLocks noChangeArrowheads="1"/>
              </p:cNvSpPr>
              <p:nvPr/>
            </p:nvSpPr>
            <p:spPr bwMode="auto">
              <a:xfrm>
                <a:off x="202" y="1389"/>
                <a:ext cx="16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Nonpoint Source Grants</a:t>
                </a:r>
              </a:p>
            </p:txBody>
          </p:sp>
          <p:sp>
            <p:nvSpPr>
              <p:cNvPr id="44047" name="AutoShape 15"/>
              <p:cNvSpPr>
                <a:spLocks noChangeArrowheads="1"/>
              </p:cNvSpPr>
              <p:nvPr/>
            </p:nvSpPr>
            <p:spPr bwMode="auto">
              <a:xfrm>
                <a:off x="720" y="997"/>
                <a:ext cx="449" cy="371"/>
              </a:xfrm>
              <a:prstGeom prst="can">
                <a:avLst>
                  <a:gd name="adj" fmla="val 25000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4048" name="Text Box 16"/>
            <p:cNvSpPr txBox="1">
              <a:spLocks noChangeArrowheads="1"/>
            </p:cNvSpPr>
            <p:nvPr/>
          </p:nvSpPr>
          <p:spPr bwMode="auto">
            <a:xfrm>
              <a:off x="761" y="1117"/>
              <a:ext cx="38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dirty="0">
                  <a:solidFill>
                    <a:srgbClr val="0070C0"/>
                  </a:solidFill>
                </a:rPr>
                <a:t>GRTS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6172200" y="2014538"/>
            <a:ext cx="2673350" cy="1033462"/>
            <a:chOff x="3842" y="912"/>
            <a:chExt cx="1684" cy="651"/>
          </a:xfrm>
        </p:grpSpPr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3842" y="912"/>
              <a:ext cx="1684" cy="651"/>
              <a:chOff x="3842" y="912"/>
              <a:chExt cx="1684" cy="651"/>
            </a:xfrm>
          </p:grpSpPr>
          <p:sp>
            <p:nvSpPr>
              <p:cNvPr id="44051" name="Rectangle 19"/>
              <p:cNvSpPr>
                <a:spLocks noChangeArrowheads="1"/>
              </p:cNvSpPr>
              <p:nvPr/>
            </p:nvSpPr>
            <p:spPr bwMode="auto">
              <a:xfrm>
                <a:off x="3842" y="1332"/>
                <a:ext cx="16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Water Quality Standards</a:t>
                </a:r>
              </a:p>
            </p:txBody>
          </p:sp>
          <p:sp>
            <p:nvSpPr>
              <p:cNvPr id="44052" name="AutoShape 20"/>
              <p:cNvSpPr>
                <a:spLocks noChangeArrowheads="1"/>
              </p:cNvSpPr>
              <p:nvPr/>
            </p:nvSpPr>
            <p:spPr bwMode="auto">
              <a:xfrm>
                <a:off x="4464" y="912"/>
                <a:ext cx="449" cy="371"/>
              </a:xfrm>
              <a:prstGeom prst="can">
                <a:avLst>
                  <a:gd name="adj" fmla="val 25000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4053" name="Text Box 21"/>
            <p:cNvSpPr txBox="1">
              <a:spLocks noChangeArrowheads="1"/>
            </p:cNvSpPr>
            <p:nvPr/>
          </p:nvSpPr>
          <p:spPr bwMode="auto">
            <a:xfrm>
              <a:off x="4465" y="1027"/>
              <a:ext cx="47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dirty="0">
                  <a:solidFill>
                    <a:srgbClr val="0070C0"/>
                  </a:solidFill>
                </a:rPr>
                <a:t>WQSDB</a:t>
              </a:r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90488" y="4973638"/>
            <a:ext cx="3117850" cy="1579562"/>
            <a:chOff x="57" y="2989"/>
            <a:chExt cx="1964" cy="995"/>
          </a:xfrm>
        </p:grpSpPr>
        <p:grpSp>
          <p:nvGrpSpPr>
            <p:cNvPr id="8" name="Group 23"/>
            <p:cNvGrpSpPr>
              <a:grpSpLocks/>
            </p:cNvGrpSpPr>
            <p:nvPr/>
          </p:nvGrpSpPr>
          <p:grpSpPr bwMode="auto">
            <a:xfrm>
              <a:off x="57" y="2989"/>
              <a:ext cx="1964" cy="995"/>
              <a:chOff x="57" y="2989"/>
              <a:chExt cx="1964" cy="995"/>
            </a:xfrm>
          </p:grpSpPr>
          <p:sp>
            <p:nvSpPr>
              <p:cNvPr id="44056" name="Rectangle 24"/>
              <p:cNvSpPr>
                <a:spLocks noChangeArrowheads="1"/>
              </p:cNvSpPr>
              <p:nvPr/>
            </p:nvSpPr>
            <p:spPr bwMode="auto">
              <a:xfrm>
                <a:off x="57" y="3407"/>
                <a:ext cx="1964" cy="5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Water Quality Assessments, </a:t>
                </a:r>
              </a:p>
              <a:p>
                <a:pPr algn="ctr" eaLnBrk="0" hangingPunct="0"/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Impaired Waters &amp; </a:t>
                </a:r>
              </a:p>
              <a:p>
                <a:pPr algn="ctr" eaLnBrk="0" hangingPunct="0"/>
                <a:r>
                  <a:rPr lang="en-US" u="sng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T</a:t>
                </a:r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otal </a:t>
                </a:r>
                <a:r>
                  <a:rPr lang="en-US" u="sng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M</a:t>
                </a:r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aximum </a:t>
                </a:r>
                <a:r>
                  <a:rPr lang="en-US" u="sng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D</a:t>
                </a:r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aily </a:t>
                </a:r>
                <a:r>
                  <a:rPr lang="en-US" u="sng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L</a:t>
                </a:r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oads</a:t>
                </a:r>
              </a:p>
            </p:txBody>
          </p:sp>
          <p:sp>
            <p:nvSpPr>
              <p:cNvPr id="44057" name="AutoShape 25"/>
              <p:cNvSpPr>
                <a:spLocks noChangeArrowheads="1"/>
              </p:cNvSpPr>
              <p:nvPr/>
            </p:nvSpPr>
            <p:spPr bwMode="auto">
              <a:xfrm>
                <a:off x="751" y="2989"/>
                <a:ext cx="449" cy="371"/>
              </a:xfrm>
              <a:prstGeom prst="can">
                <a:avLst>
                  <a:gd name="adj" fmla="val 25000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4058" name="Text Box 26"/>
            <p:cNvSpPr txBox="1">
              <a:spLocks noChangeArrowheads="1"/>
            </p:cNvSpPr>
            <p:nvPr/>
          </p:nvSpPr>
          <p:spPr bwMode="auto">
            <a:xfrm>
              <a:off x="726" y="3104"/>
              <a:ext cx="52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dirty="0">
                  <a:solidFill>
                    <a:srgbClr val="0070C0"/>
                  </a:solidFill>
                </a:rPr>
                <a:t>ATTAINS</a:t>
              </a:r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6248400" y="4953000"/>
            <a:ext cx="2698750" cy="993775"/>
            <a:chOff x="3888" y="3185"/>
            <a:chExt cx="1700" cy="626"/>
          </a:xfrm>
        </p:grpSpPr>
        <p:grpSp>
          <p:nvGrpSpPr>
            <p:cNvPr id="10" name="Group 28"/>
            <p:cNvGrpSpPr>
              <a:grpSpLocks/>
            </p:cNvGrpSpPr>
            <p:nvPr/>
          </p:nvGrpSpPr>
          <p:grpSpPr bwMode="auto">
            <a:xfrm>
              <a:off x="3888" y="3185"/>
              <a:ext cx="1700" cy="626"/>
              <a:chOff x="3888" y="3185"/>
              <a:chExt cx="1700" cy="626"/>
            </a:xfrm>
          </p:grpSpPr>
          <p:sp>
            <p:nvSpPr>
              <p:cNvPr id="44061" name="Rectangle 29"/>
              <p:cNvSpPr>
                <a:spLocks noChangeArrowheads="1"/>
              </p:cNvSpPr>
              <p:nvPr/>
            </p:nvSpPr>
            <p:spPr bwMode="auto">
              <a:xfrm>
                <a:off x="3888" y="3580"/>
                <a:ext cx="170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Water Quality Monitoring</a:t>
                </a:r>
              </a:p>
            </p:txBody>
          </p:sp>
          <p:sp>
            <p:nvSpPr>
              <p:cNvPr id="44062" name="AutoShape 30"/>
              <p:cNvSpPr>
                <a:spLocks noChangeArrowheads="1"/>
              </p:cNvSpPr>
              <p:nvPr/>
            </p:nvSpPr>
            <p:spPr bwMode="auto">
              <a:xfrm>
                <a:off x="4495" y="3185"/>
                <a:ext cx="449" cy="371"/>
              </a:xfrm>
              <a:prstGeom prst="can">
                <a:avLst>
                  <a:gd name="adj" fmla="val 25000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4063" name="Text Box 31"/>
            <p:cNvSpPr txBox="1">
              <a:spLocks noChangeArrowheads="1"/>
            </p:cNvSpPr>
            <p:nvPr/>
          </p:nvSpPr>
          <p:spPr bwMode="auto">
            <a:xfrm>
              <a:off x="4478" y="3300"/>
              <a:ext cx="50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dirty="0">
                  <a:solidFill>
                    <a:srgbClr val="0070C0"/>
                  </a:solidFill>
                </a:rPr>
                <a:t>STORET</a:t>
              </a:r>
            </a:p>
          </p:txBody>
        </p:sp>
      </p:grpSp>
      <p:sp>
        <p:nvSpPr>
          <p:cNvPr id="44064" name="Text Box 32"/>
          <p:cNvSpPr txBox="1">
            <a:spLocks noChangeArrowheads="1"/>
          </p:cNvSpPr>
          <p:nvPr/>
        </p:nvSpPr>
        <p:spPr bwMode="auto">
          <a:xfrm>
            <a:off x="3668713" y="2774950"/>
            <a:ext cx="1914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dirty="0">
                <a:solidFill>
                  <a:srgbClr val="0070C0"/>
                </a:solidFill>
              </a:rPr>
              <a:t>Reach Address Database</a:t>
            </a:r>
          </a:p>
          <a:p>
            <a:pPr algn="ctr" eaLnBrk="0" hangingPunct="0"/>
            <a:r>
              <a:rPr lang="en-US" sz="1200" dirty="0">
                <a:solidFill>
                  <a:srgbClr val="0070C0"/>
                </a:solidFill>
              </a:rPr>
              <a:t>(RAD)</a:t>
            </a:r>
          </a:p>
        </p:txBody>
      </p:sp>
      <p:sp>
        <p:nvSpPr>
          <p:cNvPr id="44065" name="Text Box 33"/>
          <p:cNvSpPr txBox="1">
            <a:spLocks noChangeArrowheads="1"/>
          </p:cNvSpPr>
          <p:nvPr/>
        </p:nvSpPr>
        <p:spPr bwMode="auto">
          <a:xfrm>
            <a:off x="1600200" y="1143000"/>
            <a:ext cx="5943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sz="16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W</a:t>
            </a:r>
            <a:r>
              <a:rPr lang="en-US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atershed </a:t>
            </a:r>
            <a:r>
              <a:rPr lang="en-US" sz="16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en-US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ssessment, </a:t>
            </a:r>
            <a:r>
              <a:rPr lang="en-US" sz="16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racking &amp; </a:t>
            </a:r>
            <a:r>
              <a:rPr lang="en-US" sz="16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n-US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nvironmental </a:t>
            </a:r>
            <a:r>
              <a:rPr lang="en-US" sz="16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en-US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esult</a:t>
            </a:r>
            <a:r>
              <a:rPr lang="en-US" sz="1600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en-US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algn="ctr"/>
            <a:r>
              <a:rPr lang="en-US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(www.epa.gov/waters)</a:t>
            </a:r>
          </a:p>
        </p:txBody>
      </p:sp>
      <p:pic>
        <p:nvPicPr>
          <p:cNvPr id="44066" name="Picture 34" descr="EP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57200"/>
            <a:ext cx="914400" cy="854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28600" y="0"/>
            <a:ext cx="86391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Data Accessible Through </a:t>
            </a:r>
            <a:r>
              <a:rPr kumimoji="0" lang="en-US" sz="40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WATERS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85800" y="838200"/>
            <a:ext cx="6324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endParaRPr lang="en-US" sz="2000" dirty="0">
              <a:solidFill>
                <a:srgbClr val="FFFFFF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srgbClr val="FFFFFF"/>
                </a:solidFill>
                <a:latin typeface="Arial" charset="0"/>
                <a:cs typeface="+mn-cs"/>
              </a:rPr>
              <a:t>Public Access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srgbClr val="99FF99"/>
                </a:solidFill>
                <a:latin typeface="Arial" charset="0"/>
                <a:cs typeface="+mn-cs"/>
              </a:rPr>
              <a:t>Listed Impaired Waters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Arial" charset="0"/>
                <a:cs typeface="+mn-cs"/>
              </a:rPr>
              <a:t>Assessed Waters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Arial" charset="0"/>
                <a:cs typeface="+mn-cs"/>
              </a:rPr>
              <a:t>Beaches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Arial" charset="0"/>
                <a:cs typeface="+mn-cs"/>
              </a:rPr>
              <a:t>Clean Watershed Needs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Arial" charset="0"/>
                <a:cs typeface="+mn-cs"/>
              </a:rPr>
              <a:t>Combined Sewer Overflows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Arial" charset="0"/>
                <a:cs typeface="+mn-cs"/>
              </a:rPr>
              <a:t>CWSRF Benefits Reporting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Arial" charset="0"/>
                <a:cs typeface="+mn-cs"/>
              </a:rPr>
              <a:t>Permitted Dischargers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Arial" charset="0"/>
                <a:cs typeface="+mn-cs"/>
              </a:rPr>
              <a:t>Fish Consumption Advisories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Arial" charset="0"/>
                <a:cs typeface="+mn-cs"/>
              </a:rPr>
              <a:t>Fish Tissue Data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srgbClr val="99FF99"/>
                </a:solidFill>
                <a:latin typeface="Arial" charset="0"/>
                <a:cs typeface="+mn-cs"/>
              </a:rPr>
              <a:t>Impaired Waters with TMDLs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Arial" charset="0"/>
                <a:cs typeface="+mn-cs"/>
              </a:rPr>
              <a:t>Sewage No Discharge Zones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Arial" charset="0"/>
                <a:cs typeface="+mn-cs"/>
              </a:rPr>
              <a:t>Nonpoint Source Projects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Arial" charset="0"/>
                <a:cs typeface="+mn-cs"/>
              </a:rPr>
              <a:t>Water Quality Standards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Arial" charset="0"/>
                <a:cs typeface="+mn-cs"/>
              </a:rPr>
              <a:t>Water Quality Stations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000" dirty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876800" y="1371600"/>
            <a:ext cx="4495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0000"/>
              </a:buClr>
              <a:buFontTx/>
              <a:buChar char="•"/>
              <a:defRPr/>
            </a:pPr>
            <a:endParaRPr lang="en-US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4648200" y="1203325"/>
            <a:ext cx="4495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000" dirty="0">
                <a:solidFill>
                  <a:srgbClr val="FFFFFF"/>
                </a:solidFill>
                <a:latin typeface="Arial" charset="0"/>
                <a:cs typeface="+mn-cs"/>
              </a:rPr>
              <a:t>Internal Access Only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Arial" charset="0"/>
                <a:cs typeface="+mn-cs"/>
              </a:rPr>
              <a:t>Drinking Water Intakes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Arial" charset="0"/>
                <a:cs typeface="+mn-cs"/>
              </a:rPr>
              <a:t>Source Water Areas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Arial" charset="0"/>
                <a:cs typeface="+mn-cs"/>
              </a:rPr>
              <a:t>Special Appropriations Projects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000" dirty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33654" t="18029" b="9856"/>
          <a:stretch>
            <a:fillRect/>
          </a:stretch>
        </p:blipFill>
        <p:spPr bwMode="auto">
          <a:xfrm>
            <a:off x="304800" y="457200"/>
            <a:ext cx="5715000" cy="4250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324600" y="609600"/>
            <a:ext cx="251460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EPA has developed a robust set of tools and services that use this framework to support integrated, cross-programmatic display and analysis</a:t>
            </a:r>
            <a:endParaRPr lang="en-US" sz="1200" b="1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37500" t="10157" r="23750" b="17187"/>
          <a:stretch>
            <a:fillRect/>
          </a:stretch>
        </p:blipFill>
        <p:spPr bwMode="auto">
          <a:xfrm>
            <a:off x="5791200" y="1981200"/>
            <a:ext cx="3149600" cy="472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5" name="Group 5"/>
          <p:cNvGrpSpPr/>
          <p:nvPr/>
        </p:nvGrpSpPr>
        <p:grpSpPr>
          <a:xfrm>
            <a:off x="4267200" y="609600"/>
            <a:ext cx="1371600" cy="1828800"/>
            <a:chOff x="6858000" y="990600"/>
            <a:chExt cx="1583690" cy="1959204"/>
          </a:xfrm>
        </p:grpSpPr>
        <p:pic>
          <p:nvPicPr>
            <p:cNvPr id="7" name="Picture 7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58000" y="990600"/>
              <a:ext cx="1583690" cy="19592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6" name="Group 33"/>
            <p:cNvGrpSpPr/>
            <p:nvPr/>
          </p:nvGrpSpPr>
          <p:grpSpPr>
            <a:xfrm>
              <a:off x="7010400" y="1143000"/>
              <a:ext cx="76200" cy="76200"/>
              <a:chOff x="304800" y="914400"/>
              <a:chExt cx="152400" cy="152400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304800" y="990600"/>
                <a:ext cx="76200" cy="76200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381000" y="914400"/>
                <a:ext cx="76200" cy="152400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34"/>
            <p:cNvGrpSpPr/>
            <p:nvPr/>
          </p:nvGrpSpPr>
          <p:grpSpPr>
            <a:xfrm>
              <a:off x="7010400" y="1905000"/>
              <a:ext cx="76200" cy="76200"/>
              <a:chOff x="304800" y="914400"/>
              <a:chExt cx="152400" cy="152400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304800" y="990600"/>
                <a:ext cx="76200" cy="76200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381000" y="914400"/>
                <a:ext cx="76200" cy="152400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TextBox 13"/>
          <p:cNvSpPr txBox="1"/>
          <p:nvPr/>
        </p:nvSpPr>
        <p:spPr>
          <a:xfrm>
            <a:off x="152400" y="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This data architecture enables ... …</a:t>
            </a:r>
            <a:endParaRPr lang="en-US" sz="2400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0" y="4876800"/>
            <a:ext cx="510540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u="sng" dirty="0" smtClean="0"/>
              <a:t>Core Tools and Services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/>
              <a:t>Reach </a:t>
            </a:r>
            <a:r>
              <a:rPr lang="en-US" sz="1200" b="1" dirty="0" err="1" smtClean="0"/>
              <a:t>IndexingTools</a:t>
            </a:r>
            <a:r>
              <a:rPr lang="en-US" sz="1200" b="1" dirty="0" smtClean="0"/>
              <a:t> for linking data to the network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/>
              <a:t>Forms-based Tools – </a:t>
            </a:r>
            <a:r>
              <a:rPr lang="en-US" sz="1200" b="1" i="1" dirty="0" err="1" smtClean="0"/>
              <a:t>AskWATERS</a:t>
            </a:r>
            <a:r>
              <a:rPr lang="en-US" sz="1200" b="1" i="1" dirty="0" smtClean="0"/>
              <a:t>, Expert Query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/>
              <a:t>Map-based Tools – </a:t>
            </a:r>
            <a:r>
              <a:rPr lang="en-US" sz="1200" b="1" i="1" dirty="0" err="1" smtClean="0"/>
              <a:t>MyWATERS</a:t>
            </a:r>
            <a:r>
              <a:rPr lang="en-US" sz="1200" b="1" i="1" dirty="0" smtClean="0"/>
              <a:t> Mapper, Google Earth KMZ</a:t>
            </a:r>
          </a:p>
          <a:p>
            <a:pPr>
              <a:buFont typeface="Arial" pitchFamily="34" charset="0"/>
              <a:buChar char="•"/>
            </a:pPr>
            <a:r>
              <a:rPr lang="en-US" sz="1200" b="1" dirty="0" smtClean="0"/>
              <a:t>Sharable web services used by these and other applications</a:t>
            </a:r>
          </a:p>
          <a:p>
            <a:pPr lvl="1">
              <a:buFont typeface="Arial" pitchFamily="34" charset="0"/>
              <a:buChar char="•"/>
            </a:pPr>
            <a:r>
              <a:rPr lang="en-US" sz="1200" b="1" dirty="0" smtClean="0"/>
              <a:t>Map layers</a:t>
            </a:r>
          </a:p>
          <a:p>
            <a:pPr lvl="1">
              <a:buFont typeface="Arial" pitchFamily="34" charset="0"/>
              <a:buChar char="•"/>
            </a:pPr>
            <a:r>
              <a:rPr lang="en-US" sz="1200" b="1" dirty="0" smtClean="0"/>
              <a:t>Analytical – </a:t>
            </a:r>
            <a:r>
              <a:rPr lang="en-US" sz="1200" b="1" i="1" dirty="0" smtClean="0"/>
              <a:t>waterbody name search, up/downstream search, watershed delineation, watershed report, total waters summaries, …</a:t>
            </a:r>
            <a:endParaRPr lang="en-US" sz="1200" b="1" i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031waterdrops">
  <a:themeElements>
    <a:clrScheme name="031waterdrops 4">
      <a:dk1>
        <a:srgbClr val="969696"/>
      </a:dk1>
      <a:lt1>
        <a:srgbClr val="FFFFFF"/>
      </a:lt1>
      <a:dk2>
        <a:srgbClr val="0D79AF"/>
      </a:dk2>
      <a:lt2>
        <a:srgbClr val="FFFFFF"/>
      </a:lt2>
      <a:accent1>
        <a:srgbClr val="CDECFF"/>
      </a:accent1>
      <a:accent2>
        <a:srgbClr val="C0B9FF"/>
      </a:accent2>
      <a:accent3>
        <a:srgbClr val="AABED4"/>
      </a:accent3>
      <a:accent4>
        <a:srgbClr val="DADADA"/>
      </a:accent4>
      <a:accent5>
        <a:srgbClr val="E3F4FF"/>
      </a:accent5>
      <a:accent6>
        <a:srgbClr val="AEA7E7"/>
      </a:accent6>
      <a:hlink>
        <a:srgbClr val="EBBDF7"/>
      </a:hlink>
      <a:folHlink>
        <a:srgbClr val="FFCDCD"/>
      </a:folHlink>
    </a:clrScheme>
    <a:fontScheme name="031waterdrop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31waterdrop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1waterdrop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1waterdrop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1waterdrops 4">
        <a:dk1>
          <a:srgbClr val="969696"/>
        </a:dk1>
        <a:lt1>
          <a:srgbClr val="FFFFFF"/>
        </a:lt1>
        <a:dk2>
          <a:srgbClr val="0D79AF"/>
        </a:dk2>
        <a:lt2>
          <a:srgbClr val="FFFFFF"/>
        </a:lt2>
        <a:accent1>
          <a:srgbClr val="CDECFF"/>
        </a:accent1>
        <a:accent2>
          <a:srgbClr val="C0B9FF"/>
        </a:accent2>
        <a:accent3>
          <a:srgbClr val="AABED4"/>
        </a:accent3>
        <a:accent4>
          <a:srgbClr val="DADADA"/>
        </a:accent4>
        <a:accent5>
          <a:srgbClr val="E3F4FF"/>
        </a:accent5>
        <a:accent6>
          <a:srgbClr val="AEA7E7"/>
        </a:accent6>
        <a:hlink>
          <a:srgbClr val="EBBDF7"/>
        </a:hlink>
        <a:folHlink>
          <a:srgbClr val="FFCD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31waterdrop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F8FFF"/>
        </a:accent1>
        <a:accent2>
          <a:srgbClr val="00B8BC"/>
        </a:accent2>
        <a:accent3>
          <a:srgbClr val="FFFFFF"/>
        </a:accent3>
        <a:accent4>
          <a:srgbClr val="000000"/>
        </a:accent4>
        <a:accent5>
          <a:srgbClr val="ABC6FF"/>
        </a:accent5>
        <a:accent6>
          <a:srgbClr val="00A6AA"/>
        </a:accent6>
        <a:hlink>
          <a:srgbClr val="00A860"/>
        </a:hlink>
        <a:folHlink>
          <a:srgbClr val="0748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HDPlus_TNM_Coordination_Panel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NHDPlus_TNM_Coordination_Panel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031waterdrops">
  <a:themeElements>
    <a:clrScheme name="031waterdrops 4">
      <a:dk1>
        <a:srgbClr val="969696"/>
      </a:dk1>
      <a:lt1>
        <a:srgbClr val="FFFFFF"/>
      </a:lt1>
      <a:dk2>
        <a:srgbClr val="0D79AF"/>
      </a:dk2>
      <a:lt2>
        <a:srgbClr val="FFFFFF"/>
      </a:lt2>
      <a:accent1>
        <a:srgbClr val="CDECFF"/>
      </a:accent1>
      <a:accent2>
        <a:srgbClr val="C0B9FF"/>
      </a:accent2>
      <a:accent3>
        <a:srgbClr val="AABED4"/>
      </a:accent3>
      <a:accent4>
        <a:srgbClr val="DADADA"/>
      </a:accent4>
      <a:accent5>
        <a:srgbClr val="E3F4FF"/>
      </a:accent5>
      <a:accent6>
        <a:srgbClr val="AEA7E7"/>
      </a:accent6>
      <a:hlink>
        <a:srgbClr val="EBBDF7"/>
      </a:hlink>
      <a:folHlink>
        <a:srgbClr val="FFCDCD"/>
      </a:folHlink>
    </a:clrScheme>
    <a:fontScheme name="031waterdrop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31waterdrop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1waterdrop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1waterdrop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1waterdrops 4">
        <a:dk1>
          <a:srgbClr val="969696"/>
        </a:dk1>
        <a:lt1>
          <a:srgbClr val="FFFFFF"/>
        </a:lt1>
        <a:dk2>
          <a:srgbClr val="0D79AF"/>
        </a:dk2>
        <a:lt2>
          <a:srgbClr val="FFFFFF"/>
        </a:lt2>
        <a:accent1>
          <a:srgbClr val="CDECFF"/>
        </a:accent1>
        <a:accent2>
          <a:srgbClr val="C0B9FF"/>
        </a:accent2>
        <a:accent3>
          <a:srgbClr val="AABED4"/>
        </a:accent3>
        <a:accent4>
          <a:srgbClr val="DADADA"/>
        </a:accent4>
        <a:accent5>
          <a:srgbClr val="E3F4FF"/>
        </a:accent5>
        <a:accent6>
          <a:srgbClr val="AEA7E7"/>
        </a:accent6>
        <a:hlink>
          <a:srgbClr val="EBBDF7"/>
        </a:hlink>
        <a:folHlink>
          <a:srgbClr val="FFCD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31waterdrop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F8FFF"/>
        </a:accent1>
        <a:accent2>
          <a:srgbClr val="00B8BC"/>
        </a:accent2>
        <a:accent3>
          <a:srgbClr val="FFFFFF"/>
        </a:accent3>
        <a:accent4>
          <a:srgbClr val="000000"/>
        </a:accent4>
        <a:accent5>
          <a:srgbClr val="ABC6FF"/>
        </a:accent5>
        <a:accent6>
          <a:srgbClr val="00A6AA"/>
        </a:accent6>
        <a:hlink>
          <a:srgbClr val="00A860"/>
        </a:hlink>
        <a:folHlink>
          <a:srgbClr val="0748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031waterdrops">
  <a:themeElements>
    <a:clrScheme name="031waterdrops 4">
      <a:dk1>
        <a:srgbClr val="969696"/>
      </a:dk1>
      <a:lt1>
        <a:srgbClr val="FFFFFF"/>
      </a:lt1>
      <a:dk2>
        <a:srgbClr val="0D79AF"/>
      </a:dk2>
      <a:lt2>
        <a:srgbClr val="FFFFFF"/>
      </a:lt2>
      <a:accent1>
        <a:srgbClr val="CDECFF"/>
      </a:accent1>
      <a:accent2>
        <a:srgbClr val="C0B9FF"/>
      </a:accent2>
      <a:accent3>
        <a:srgbClr val="AABED4"/>
      </a:accent3>
      <a:accent4>
        <a:srgbClr val="DADADA"/>
      </a:accent4>
      <a:accent5>
        <a:srgbClr val="E3F4FF"/>
      </a:accent5>
      <a:accent6>
        <a:srgbClr val="AEA7E7"/>
      </a:accent6>
      <a:hlink>
        <a:srgbClr val="EBBDF7"/>
      </a:hlink>
      <a:folHlink>
        <a:srgbClr val="FFCDCD"/>
      </a:folHlink>
    </a:clrScheme>
    <a:fontScheme name="031waterdrop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31waterdrop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1waterdrop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1waterdrop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1waterdrops 4">
        <a:dk1>
          <a:srgbClr val="969696"/>
        </a:dk1>
        <a:lt1>
          <a:srgbClr val="FFFFFF"/>
        </a:lt1>
        <a:dk2>
          <a:srgbClr val="0D79AF"/>
        </a:dk2>
        <a:lt2>
          <a:srgbClr val="FFFFFF"/>
        </a:lt2>
        <a:accent1>
          <a:srgbClr val="CDECFF"/>
        </a:accent1>
        <a:accent2>
          <a:srgbClr val="C0B9FF"/>
        </a:accent2>
        <a:accent3>
          <a:srgbClr val="AABED4"/>
        </a:accent3>
        <a:accent4>
          <a:srgbClr val="DADADA"/>
        </a:accent4>
        <a:accent5>
          <a:srgbClr val="E3F4FF"/>
        </a:accent5>
        <a:accent6>
          <a:srgbClr val="AEA7E7"/>
        </a:accent6>
        <a:hlink>
          <a:srgbClr val="EBBDF7"/>
        </a:hlink>
        <a:folHlink>
          <a:srgbClr val="FFCD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31waterdrop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F8FFF"/>
        </a:accent1>
        <a:accent2>
          <a:srgbClr val="00B8BC"/>
        </a:accent2>
        <a:accent3>
          <a:srgbClr val="FFFFFF"/>
        </a:accent3>
        <a:accent4>
          <a:srgbClr val="000000"/>
        </a:accent4>
        <a:accent5>
          <a:srgbClr val="ABC6FF"/>
        </a:accent5>
        <a:accent6>
          <a:srgbClr val="00A6AA"/>
        </a:accent6>
        <a:hlink>
          <a:srgbClr val="00A860"/>
        </a:hlink>
        <a:folHlink>
          <a:srgbClr val="0748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031waterdrops">
  <a:themeElements>
    <a:clrScheme name="031waterdrops 4">
      <a:dk1>
        <a:srgbClr val="969696"/>
      </a:dk1>
      <a:lt1>
        <a:srgbClr val="FFFFFF"/>
      </a:lt1>
      <a:dk2>
        <a:srgbClr val="0D79AF"/>
      </a:dk2>
      <a:lt2>
        <a:srgbClr val="FFFFFF"/>
      </a:lt2>
      <a:accent1>
        <a:srgbClr val="CDECFF"/>
      </a:accent1>
      <a:accent2>
        <a:srgbClr val="C0B9FF"/>
      </a:accent2>
      <a:accent3>
        <a:srgbClr val="AABED4"/>
      </a:accent3>
      <a:accent4>
        <a:srgbClr val="DADADA"/>
      </a:accent4>
      <a:accent5>
        <a:srgbClr val="E3F4FF"/>
      </a:accent5>
      <a:accent6>
        <a:srgbClr val="AEA7E7"/>
      </a:accent6>
      <a:hlink>
        <a:srgbClr val="EBBDF7"/>
      </a:hlink>
      <a:folHlink>
        <a:srgbClr val="FFCDCD"/>
      </a:folHlink>
    </a:clrScheme>
    <a:fontScheme name="031waterdrop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31waterdrop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1waterdrop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1waterdrop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1waterdrops 4">
        <a:dk1>
          <a:srgbClr val="969696"/>
        </a:dk1>
        <a:lt1>
          <a:srgbClr val="FFFFFF"/>
        </a:lt1>
        <a:dk2>
          <a:srgbClr val="0D79AF"/>
        </a:dk2>
        <a:lt2>
          <a:srgbClr val="FFFFFF"/>
        </a:lt2>
        <a:accent1>
          <a:srgbClr val="CDECFF"/>
        </a:accent1>
        <a:accent2>
          <a:srgbClr val="C0B9FF"/>
        </a:accent2>
        <a:accent3>
          <a:srgbClr val="AABED4"/>
        </a:accent3>
        <a:accent4>
          <a:srgbClr val="DADADA"/>
        </a:accent4>
        <a:accent5>
          <a:srgbClr val="E3F4FF"/>
        </a:accent5>
        <a:accent6>
          <a:srgbClr val="AEA7E7"/>
        </a:accent6>
        <a:hlink>
          <a:srgbClr val="EBBDF7"/>
        </a:hlink>
        <a:folHlink>
          <a:srgbClr val="FFCD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31waterdrop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F8FFF"/>
        </a:accent1>
        <a:accent2>
          <a:srgbClr val="00B8BC"/>
        </a:accent2>
        <a:accent3>
          <a:srgbClr val="FFFFFF"/>
        </a:accent3>
        <a:accent4>
          <a:srgbClr val="000000"/>
        </a:accent4>
        <a:accent5>
          <a:srgbClr val="ABC6FF"/>
        </a:accent5>
        <a:accent6>
          <a:srgbClr val="00A6AA"/>
        </a:accent6>
        <a:hlink>
          <a:srgbClr val="00A860"/>
        </a:hlink>
        <a:folHlink>
          <a:srgbClr val="0748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031waterdrops">
  <a:themeElements>
    <a:clrScheme name="031waterdrops 4">
      <a:dk1>
        <a:srgbClr val="969696"/>
      </a:dk1>
      <a:lt1>
        <a:srgbClr val="FFFFFF"/>
      </a:lt1>
      <a:dk2>
        <a:srgbClr val="0D79AF"/>
      </a:dk2>
      <a:lt2>
        <a:srgbClr val="FFFFFF"/>
      </a:lt2>
      <a:accent1>
        <a:srgbClr val="CDECFF"/>
      </a:accent1>
      <a:accent2>
        <a:srgbClr val="C0B9FF"/>
      </a:accent2>
      <a:accent3>
        <a:srgbClr val="AABED4"/>
      </a:accent3>
      <a:accent4>
        <a:srgbClr val="DADADA"/>
      </a:accent4>
      <a:accent5>
        <a:srgbClr val="E3F4FF"/>
      </a:accent5>
      <a:accent6>
        <a:srgbClr val="AEA7E7"/>
      </a:accent6>
      <a:hlink>
        <a:srgbClr val="EBBDF7"/>
      </a:hlink>
      <a:folHlink>
        <a:srgbClr val="FFCDCD"/>
      </a:folHlink>
    </a:clrScheme>
    <a:fontScheme name="031waterdrop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31waterdrop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1waterdrop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1waterdrop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1waterdrops 4">
        <a:dk1>
          <a:srgbClr val="969696"/>
        </a:dk1>
        <a:lt1>
          <a:srgbClr val="FFFFFF"/>
        </a:lt1>
        <a:dk2>
          <a:srgbClr val="0D79AF"/>
        </a:dk2>
        <a:lt2>
          <a:srgbClr val="FFFFFF"/>
        </a:lt2>
        <a:accent1>
          <a:srgbClr val="CDECFF"/>
        </a:accent1>
        <a:accent2>
          <a:srgbClr val="C0B9FF"/>
        </a:accent2>
        <a:accent3>
          <a:srgbClr val="AABED4"/>
        </a:accent3>
        <a:accent4>
          <a:srgbClr val="DADADA"/>
        </a:accent4>
        <a:accent5>
          <a:srgbClr val="E3F4FF"/>
        </a:accent5>
        <a:accent6>
          <a:srgbClr val="AEA7E7"/>
        </a:accent6>
        <a:hlink>
          <a:srgbClr val="EBBDF7"/>
        </a:hlink>
        <a:folHlink>
          <a:srgbClr val="FFCD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31waterdrop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F8FFF"/>
        </a:accent1>
        <a:accent2>
          <a:srgbClr val="00B8BC"/>
        </a:accent2>
        <a:accent3>
          <a:srgbClr val="FFFFFF"/>
        </a:accent3>
        <a:accent4>
          <a:srgbClr val="000000"/>
        </a:accent4>
        <a:accent5>
          <a:srgbClr val="ABC6FF"/>
        </a:accent5>
        <a:accent6>
          <a:srgbClr val="00A6AA"/>
        </a:accent6>
        <a:hlink>
          <a:srgbClr val="00A860"/>
        </a:hlink>
        <a:folHlink>
          <a:srgbClr val="0748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031waterdrops">
  <a:themeElements>
    <a:clrScheme name="031waterdrops 4">
      <a:dk1>
        <a:srgbClr val="969696"/>
      </a:dk1>
      <a:lt1>
        <a:srgbClr val="FFFFFF"/>
      </a:lt1>
      <a:dk2>
        <a:srgbClr val="0D79AF"/>
      </a:dk2>
      <a:lt2>
        <a:srgbClr val="FFFFFF"/>
      </a:lt2>
      <a:accent1>
        <a:srgbClr val="CDECFF"/>
      </a:accent1>
      <a:accent2>
        <a:srgbClr val="C0B9FF"/>
      </a:accent2>
      <a:accent3>
        <a:srgbClr val="AABED4"/>
      </a:accent3>
      <a:accent4>
        <a:srgbClr val="DADADA"/>
      </a:accent4>
      <a:accent5>
        <a:srgbClr val="E3F4FF"/>
      </a:accent5>
      <a:accent6>
        <a:srgbClr val="AEA7E7"/>
      </a:accent6>
      <a:hlink>
        <a:srgbClr val="EBBDF7"/>
      </a:hlink>
      <a:folHlink>
        <a:srgbClr val="FFCDCD"/>
      </a:folHlink>
    </a:clrScheme>
    <a:fontScheme name="031waterdrop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31waterdrop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1waterdrop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1waterdrop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1waterdrops 4">
        <a:dk1>
          <a:srgbClr val="969696"/>
        </a:dk1>
        <a:lt1>
          <a:srgbClr val="FFFFFF"/>
        </a:lt1>
        <a:dk2>
          <a:srgbClr val="0D79AF"/>
        </a:dk2>
        <a:lt2>
          <a:srgbClr val="FFFFFF"/>
        </a:lt2>
        <a:accent1>
          <a:srgbClr val="CDECFF"/>
        </a:accent1>
        <a:accent2>
          <a:srgbClr val="C0B9FF"/>
        </a:accent2>
        <a:accent3>
          <a:srgbClr val="AABED4"/>
        </a:accent3>
        <a:accent4>
          <a:srgbClr val="DADADA"/>
        </a:accent4>
        <a:accent5>
          <a:srgbClr val="E3F4FF"/>
        </a:accent5>
        <a:accent6>
          <a:srgbClr val="AEA7E7"/>
        </a:accent6>
        <a:hlink>
          <a:srgbClr val="EBBDF7"/>
        </a:hlink>
        <a:folHlink>
          <a:srgbClr val="FFCD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31waterdrop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F8FFF"/>
        </a:accent1>
        <a:accent2>
          <a:srgbClr val="00B8BC"/>
        </a:accent2>
        <a:accent3>
          <a:srgbClr val="FFFFFF"/>
        </a:accent3>
        <a:accent4>
          <a:srgbClr val="000000"/>
        </a:accent4>
        <a:accent5>
          <a:srgbClr val="ABC6FF"/>
        </a:accent5>
        <a:accent6>
          <a:srgbClr val="00A6AA"/>
        </a:accent6>
        <a:hlink>
          <a:srgbClr val="00A860"/>
        </a:hlink>
        <a:folHlink>
          <a:srgbClr val="0748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031waterdrops</Template>
  <TotalTime>2191</TotalTime>
  <Words>1310</Words>
  <Application>Microsoft Office PowerPoint</Application>
  <PresentationFormat>On-screen Show (4:3)</PresentationFormat>
  <Paragraphs>236</Paragraphs>
  <Slides>26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031waterdrops</vt:lpstr>
      <vt:lpstr>NHDPlus_TNM_Coordination_Panel</vt:lpstr>
      <vt:lpstr>1_NHDPlus_TNM_Coordination_Panel</vt:lpstr>
      <vt:lpstr>2_031waterdrops</vt:lpstr>
      <vt:lpstr>3_031waterdrops</vt:lpstr>
      <vt:lpstr>4_031waterdrops</vt:lpstr>
      <vt:lpstr>5_031waterdrops</vt:lpstr>
      <vt:lpstr>8_031waterdrops</vt:lpstr>
      <vt:lpstr>NHDPlus  A National Surface Water Geospatial Framework</vt:lpstr>
      <vt:lpstr>Slide 2</vt:lpstr>
      <vt:lpstr>Slide 3</vt:lpstr>
      <vt:lpstr>Slide 4</vt:lpstr>
      <vt:lpstr>Slide 5</vt:lpstr>
      <vt:lpstr>Slide 6</vt:lpstr>
      <vt:lpstr>WATERS Data Architecture</vt:lpstr>
      <vt:lpstr>Slide 8</vt:lpstr>
      <vt:lpstr>Slide 9</vt:lpstr>
      <vt:lpstr>EPA National Aquatic Resource Surveys</vt:lpstr>
      <vt:lpstr>Slide 11</vt:lpstr>
      <vt:lpstr>Slide 12</vt:lpstr>
      <vt:lpstr>Pesticide Risk Assessments</vt:lpstr>
      <vt:lpstr>Mobile Phone Applications? It’s Happening!</vt:lpstr>
      <vt:lpstr> Smith et al., Water Resour. Res., 1997</vt:lpstr>
      <vt:lpstr>Slide 16</vt:lpstr>
      <vt:lpstr>Slide 17</vt:lpstr>
      <vt:lpstr>Slide 18</vt:lpstr>
      <vt:lpstr>Slide 19</vt:lpstr>
      <vt:lpstr>and applying lessons that we’ve learned along the way …  (just for fun)</vt:lpstr>
      <vt:lpstr>Slide 21</vt:lpstr>
      <vt:lpstr>Slide 22</vt:lpstr>
      <vt:lpstr>Slide 23</vt:lpstr>
      <vt:lpstr>Slide 24</vt:lpstr>
      <vt:lpstr>LiDAR-based streams and NHDPlus in NYC Watershed</vt:lpstr>
      <vt:lpstr>Slide 26</vt:lpstr>
    </vt:vector>
  </TitlesOfParts>
  <Company>EPA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EPAUser</dc:creator>
  <cp:lastModifiedBy>Thomas G Dewald</cp:lastModifiedBy>
  <cp:revision>499</cp:revision>
  <dcterms:created xsi:type="dcterms:W3CDTF">2006-03-29T02:40:15Z</dcterms:created>
  <dcterms:modified xsi:type="dcterms:W3CDTF">2012-09-07T22:09:24Z</dcterms:modified>
</cp:coreProperties>
</file>