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78" r:id="rId2"/>
    <p:sldId id="277" r:id="rId3"/>
    <p:sldId id="257" r:id="rId4"/>
    <p:sldId id="259" r:id="rId5"/>
    <p:sldId id="263" r:id="rId6"/>
    <p:sldId id="271" r:id="rId7"/>
    <p:sldId id="270" r:id="rId8"/>
    <p:sldId id="273" r:id="rId9"/>
    <p:sldId id="274" r:id="rId10"/>
    <p:sldId id="275" r:id="rId11"/>
    <p:sldId id="276" r:id="rId12"/>
  </p:sldIdLst>
  <p:sldSz cx="9144000" cy="6858000" type="screen4x3"/>
  <p:notesSz cx="6950075" cy="9236075"/>
  <p:custDataLst>
    <p:tags r:id="rId15"/>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2F57"/>
    <a:srgbClr val="201258"/>
    <a:srgbClr val="FFCC99"/>
    <a:srgbClr val="99CCFF"/>
    <a:srgbClr val="CCE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1" autoAdjust="0"/>
    <p:restoredTop sz="85065" autoAdjust="0"/>
  </p:normalViewPr>
  <p:slideViewPr>
    <p:cSldViewPr>
      <p:cViewPr varScale="1">
        <p:scale>
          <a:sx n="88" d="100"/>
          <a:sy n="88" d="100"/>
        </p:scale>
        <p:origin x="486"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40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170507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18D7000-7027-4853-8122-4F68638CC928}" type="slidenum">
              <a:rPr lang="en-US" smtClean="0"/>
              <a:t>4</a:t>
            </a:fld>
            <a:endParaRPr lang="en-US"/>
          </a:p>
        </p:txBody>
      </p:sp>
    </p:spTree>
    <p:extLst>
      <p:ext uri="{BB962C8B-B14F-4D97-AF65-F5344CB8AC3E}">
        <p14:creationId xmlns:p14="http://schemas.microsoft.com/office/powerpoint/2010/main" val="127666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stream temperature predictions could be made at 1 kilometer</a:t>
            </a:r>
            <a:r>
              <a:rPr lang="en-US" baseline="0" dirty="0" smtClean="0"/>
              <a:t> intervals throughout the river network.</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093A868-4F4E-4BED-8C37-30CA902EC963}" type="slidenum">
              <a:rPr lang="en-US" smtClean="0"/>
              <a:pPr/>
              <a:t>7</a:t>
            </a:fld>
            <a:endParaRPr lang="en-US"/>
          </a:p>
        </p:txBody>
      </p:sp>
    </p:spTree>
    <p:extLst>
      <p:ext uri="{BB962C8B-B14F-4D97-AF65-F5344CB8AC3E}">
        <p14:creationId xmlns:p14="http://schemas.microsoft.com/office/powerpoint/2010/main" val="268570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4613" y="8685213"/>
            <a:ext cx="2971800" cy="457200"/>
          </a:xfrm>
          <a:prstGeom prst="rect">
            <a:avLst/>
          </a:prstGeom>
          <a:noFill/>
        </p:spPr>
        <p:txBody>
          <a:bodyPr/>
          <a:lstStyle/>
          <a:p>
            <a:fld id="{5B6BF2A5-D2C3-4AA3-9E5D-21C3F0CAF269}"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6591" y="4344025"/>
            <a:ext cx="5486400" cy="4114488"/>
          </a:xfrm>
          <a:noFill/>
          <a:ln/>
        </p:spPr>
        <p:txBody>
          <a:bodyPr/>
          <a:lstStyle/>
          <a:p>
            <a:pPr eaLnBrk="1" hangingPunct="1"/>
            <a:endParaRPr lang="en-US" smtClean="0"/>
          </a:p>
        </p:txBody>
      </p:sp>
    </p:spTree>
    <p:extLst>
      <p:ext uri="{BB962C8B-B14F-4D97-AF65-F5344CB8AC3E}">
        <p14:creationId xmlns:p14="http://schemas.microsoft.com/office/powerpoint/2010/main" val="482917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a:solidFill>
                  <a:schemeClr val="bg1"/>
                </a:solidFill>
              </a:rPr>
              <a:t>U.S. Department of the Interior</a:t>
            </a:r>
          </a:p>
          <a:p>
            <a:pPr defTabSz="885825"/>
            <a:r>
              <a:rPr lang="en-US" sz="1000" b="1">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53240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5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99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ABD798D6-95D8-4C2A-8884-004040630C4E}" type="slidenum">
              <a:rPr lang="en-US"/>
              <a:pPr>
                <a:defRPr/>
              </a:pPr>
              <a:t>‹#›</a:t>
            </a:fld>
            <a:endParaRPr lang="en-US"/>
          </a:p>
        </p:txBody>
      </p:sp>
    </p:spTree>
    <p:extLst>
      <p:ext uri="{BB962C8B-B14F-4D97-AF65-F5344CB8AC3E}">
        <p14:creationId xmlns:p14="http://schemas.microsoft.com/office/powerpoint/2010/main" val="321608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7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791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29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6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928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76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57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415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4">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orizon-systems.com/NHDPlus/applications.ph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jpe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14.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5.jpe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44.png"/><Relationship Id="rId2" Type="http://schemas.openxmlformats.org/officeDocument/2006/relationships/slideLayout" Target="../slideLayouts/slideLayout12.xml"/><Relationship Id="rId16" Type="http://schemas.openxmlformats.org/officeDocument/2006/relationships/image" Target="../media/image48.jpeg"/><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image" Target="../media/image41.png"/><Relationship Id="rId5" Type="http://schemas.openxmlformats.org/officeDocument/2006/relationships/image" Target="../media/image12.jpeg"/><Relationship Id="rId15" Type="http://schemas.openxmlformats.org/officeDocument/2006/relationships/image" Target="../media/image47.wmf"/><Relationship Id="rId10" Type="http://schemas.openxmlformats.org/officeDocument/2006/relationships/oleObject" Target="../embeddings/oleObject1.bin"/><Relationship Id="rId4" Type="http://schemas.openxmlformats.org/officeDocument/2006/relationships/image" Target="../media/image11.jpeg"/><Relationship Id="rId9" Type="http://schemas.openxmlformats.org/officeDocument/2006/relationships/image" Target="../media/image43.jpeg"/><Relationship Id="rId1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1.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12.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2.jpeg"/><Relationship Id="rId7" Type="http://schemas.openxmlformats.org/officeDocument/2006/relationships/image" Target="../media/image3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4.png"/><Relationship Id="rId4" Type="http://schemas.openxmlformats.org/officeDocument/2006/relationships/image" Target="../media/image31.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jpe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NHDPlus</a:t>
            </a:r>
            <a:r>
              <a:rPr lang="en-US" dirty="0" smtClean="0"/>
              <a:t> Applications—What is this good for?</a:t>
            </a:r>
            <a:endParaRPr lang="en-US" dirty="0"/>
          </a:p>
        </p:txBody>
      </p:sp>
      <p:sp>
        <p:nvSpPr>
          <p:cNvPr id="3" name="Content Placeholder 2"/>
          <p:cNvSpPr>
            <a:spLocks noGrp="1"/>
          </p:cNvSpPr>
          <p:nvPr>
            <p:ph idx="1"/>
          </p:nvPr>
        </p:nvSpPr>
        <p:spPr/>
        <p:txBody>
          <a:bodyPr/>
          <a:lstStyle/>
          <a:p>
            <a:r>
              <a:rPr lang="en-US" dirty="0" smtClean="0"/>
              <a:t>Two examples for today:</a:t>
            </a:r>
          </a:p>
          <a:p>
            <a:pPr lvl="1"/>
            <a:r>
              <a:rPr lang="en-US" dirty="0" smtClean="0"/>
              <a:t>West Virginia Chemical Spill</a:t>
            </a:r>
          </a:p>
          <a:p>
            <a:pPr lvl="1"/>
            <a:r>
              <a:rPr lang="en-US" dirty="0" err="1" smtClean="0"/>
              <a:t>NorWest</a:t>
            </a:r>
            <a:r>
              <a:rPr lang="en-US" dirty="0" smtClean="0"/>
              <a:t> Stream Temperature/Habitat Modeling</a:t>
            </a:r>
          </a:p>
          <a:p>
            <a:r>
              <a:rPr lang="en-US" dirty="0" smtClean="0"/>
              <a:t>More application examples:</a:t>
            </a:r>
            <a:br>
              <a:rPr lang="en-US" dirty="0" smtClean="0"/>
            </a:br>
            <a:r>
              <a:rPr lang="en-US" dirty="0" smtClean="0"/>
              <a:t/>
            </a:r>
            <a:br>
              <a:rPr lang="en-US" dirty="0" smtClean="0"/>
            </a:br>
            <a:r>
              <a:rPr lang="en-US" dirty="0">
                <a:hlinkClick r:id="rId2"/>
              </a:rPr>
              <a:t>http://www.horizon-systems.com/NHDPlus/applications.php</a:t>
            </a:r>
            <a:endParaRPr lang="en-US" dirty="0" smtClean="0"/>
          </a:p>
          <a:p>
            <a:pPr lvl="1"/>
            <a:endParaRPr lang="en-US" dirty="0"/>
          </a:p>
        </p:txBody>
      </p:sp>
    </p:spTree>
    <p:extLst>
      <p:ext uri="{BB962C8B-B14F-4D97-AF65-F5344CB8AC3E}">
        <p14:creationId xmlns:p14="http://schemas.microsoft.com/office/powerpoint/2010/main" val="60561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1"/>
            <a:ext cx="9144000" cy="6858000"/>
            <a:chOff x="0" y="1"/>
            <a:chExt cx="9144000" cy="6858000"/>
          </a:xfrm>
        </p:grpSpPr>
        <p:pic>
          <p:nvPicPr>
            <p:cNvPr id="31" name="Picture 30" descr="Pictur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33" name="Picture 6" descr="http://www.greenbookblog.org/wp-content/uploads/2012/03/big-da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4" name="Picture 5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5" name="Right Arrow 34"/>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5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4" name="Text Box 13"/>
          <p:cNvSpPr txBox="1">
            <a:spLocks noChangeArrowheads="1"/>
          </p:cNvSpPr>
          <p:nvPr/>
        </p:nvSpPr>
        <p:spPr bwMode="auto">
          <a:xfrm>
            <a:off x="1191491" y="192613"/>
            <a:ext cx="8028709" cy="569387"/>
          </a:xfrm>
          <a:prstGeom prst="rect">
            <a:avLst/>
          </a:prstGeom>
          <a:noFill/>
          <a:ln w="9525">
            <a:noFill/>
            <a:miter lim="800000"/>
            <a:headEnd/>
            <a:tailEnd/>
          </a:ln>
          <a:effectLst/>
        </p:spPr>
        <p:txBody>
          <a:bodyPr wrap="square">
            <a:spAutoFit/>
          </a:bodyPr>
          <a:lstStyle/>
          <a:p>
            <a:r>
              <a:rPr lang="en-US" sz="3100" b="1" dirty="0" smtClean="0">
                <a:solidFill>
                  <a:schemeClr val="tx2"/>
                </a:solidFill>
                <a:latin typeface="Candara" pitchFamily="34" charset="0"/>
              </a:rPr>
              <a:t>Climate Effects on Bull Trout Thermal Habitat</a:t>
            </a:r>
            <a:endParaRPr lang="en-US" sz="3100" b="1" dirty="0">
              <a:solidFill>
                <a:schemeClr val="tx2"/>
              </a:solidFill>
              <a:latin typeface="Candara" pitchFamily="34" charset="0"/>
            </a:endParaRPr>
          </a:p>
        </p:txBody>
      </p:sp>
      <p:pic>
        <p:nvPicPr>
          <p:cNvPr id="2" name="Picture 1" descr="BT_S1_plus2_all_streams"/>
          <p:cNvPicPr>
            <a:picLocks noGrp="1" noChangeAspect="1"/>
          </p:cNvPicPr>
          <p:nvPr isPhoto="1"/>
        </p:nvPicPr>
        <p:blipFill rotWithShape="1">
          <a:blip r:embed="rId6" cstate="print">
            <a:lum/>
            <a:extLst>
              <a:ext uri="{28A0092B-C50C-407E-A947-70E740481C1C}">
                <a14:useLocalDpi xmlns:a14="http://schemas.microsoft.com/office/drawing/2010/main" val="0"/>
              </a:ext>
            </a:extLst>
          </a:blip>
          <a:srcRect/>
          <a:stretch/>
        </p:blipFill>
        <p:spPr>
          <a:xfrm>
            <a:off x="1295400" y="1219200"/>
            <a:ext cx="5638800" cy="5562600"/>
          </a:xfrm>
          <a:prstGeom prst="rect">
            <a:avLst/>
          </a:prstGeom>
          <a:ln>
            <a:noFill/>
          </a:ln>
          <a:effectLst>
            <a:outerShdw blurRad="292100" dist="139700" dir="2700000" algn="tl" rotWithShape="0">
              <a:srgbClr val="333333">
                <a:alpha val="65000"/>
              </a:srgbClr>
            </a:outerShdw>
          </a:effectLst>
        </p:spPr>
      </p:pic>
      <p:pic>
        <p:nvPicPr>
          <p:cNvPr id="7" name="Picture 13" descr="TomBTb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380497"/>
            <a:ext cx="2843645" cy="1057903"/>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371600" y="644520"/>
            <a:ext cx="5892612" cy="584775"/>
          </a:xfrm>
          <a:prstGeom prst="rect">
            <a:avLst/>
          </a:prstGeom>
          <a:noFill/>
        </p:spPr>
        <p:txBody>
          <a:bodyPr wrap="square" rtlCol="0">
            <a:spAutoFit/>
          </a:bodyPr>
          <a:lstStyle/>
          <a:p>
            <a:r>
              <a:rPr lang="en-US" sz="3200" b="1" dirty="0" smtClean="0">
                <a:solidFill>
                  <a:srgbClr val="000099"/>
                </a:solidFill>
                <a:latin typeface="Candara" pitchFamily="34" charset="0"/>
              </a:rPr>
              <a:t>+3.00</a:t>
            </a:r>
            <a:r>
              <a:rPr lang="en-US" sz="3200" b="1" dirty="0" smtClean="0">
                <a:solidFill>
                  <a:srgbClr val="000099"/>
                </a:solidFill>
                <a:latin typeface="Candara"/>
              </a:rPr>
              <a:t>˚</a:t>
            </a:r>
            <a:r>
              <a:rPr lang="en-US" sz="3200" b="1" dirty="0" smtClean="0">
                <a:solidFill>
                  <a:srgbClr val="000099"/>
                </a:solidFill>
                <a:latin typeface="Candara" pitchFamily="34" charset="0"/>
              </a:rPr>
              <a:t>C Stream Temp (~2080s)</a:t>
            </a:r>
          </a:p>
        </p:txBody>
      </p:sp>
      <p:sp>
        <p:nvSpPr>
          <p:cNvPr id="24" name="TextBox 23"/>
          <p:cNvSpPr txBox="1"/>
          <p:nvPr/>
        </p:nvSpPr>
        <p:spPr>
          <a:xfrm>
            <a:off x="1957860" y="2819400"/>
            <a:ext cx="1955985"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Clearwater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5" name="TextBox 24"/>
          <p:cNvSpPr txBox="1"/>
          <p:nvPr/>
        </p:nvSpPr>
        <p:spPr>
          <a:xfrm rot="21001828">
            <a:off x="5050805" y="4014047"/>
            <a:ext cx="1457450"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Selway</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6" name="TextBox 25"/>
          <p:cNvSpPr txBox="1"/>
          <p:nvPr/>
        </p:nvSpPr>
        <p:spPr>
          <a:xfrm rot="20418860">
            <a:off x="4694036" y="2648252"/>
            <a:ext cx="1358064"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Lochsa</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7" name="TextBox 26"/>
          <p:cNvSpPr txBox="1"/>
          <p:nvPr/>
        </p:nvSpPr>
        <p:spPr>
          <a:xfrm>
            <a:off x="3710460" y="5678269"/>
            <a:ext cx="1390124"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Salmon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18" name="Rectangle 14"/>
          <p:cNvSpPr>
            <a:spLocks noChangeArrowheads="1"/>
          </p:cNvSpPr>
          <p:nvPr/>
        </p:nvSpPr>
        <p:spPr bwMode="auto">
          <a:xfrm>
            <a:off x="7035612" y="2707332"/>
            <a:ext cx="457200" cy="228600"/>
          </a:xfrm>
          <a:prstGeom prst="rect">
            <a:avLst/>
          </a:prstGeom>
          <a:solidFill>
            <a:srgbClr val="00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28" name="Rectangle 16"/>
          <p:cNvSpPr>
            <a:spLocks noChangeArrowheads="1"/>
          </p:cNvSpPr>
          <p:nvPr/>
        </p:nvSpPr>
        <p:spPr bwMode="auto">
          <a:xfrm>
            <a:off x="7035612" y="3164532"/>
            <a:ext cx="457200" cy="228600"/>
          </a:xfrm>
          <a:prstGeom prst="rect">
            <a:avLst/>
          </a:prstGeom>
          <a:solidFill>
            <a:srgbClr val="FF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29" name="Text Box 17"/>
          <p:cNvSpPr txBox="1">
            <a:spLocks noChangeArrowheads="1"/>
          </p:cNvSpPr>
          <p:nvPr/>
        </p:nvSpPr>
        <p:spPr bwMode="auto">
          <a:xfrm>
            <a:off x="7526249" y="3048000"/>
            <a:ext cx="160172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Unsuitable</a:t>
            </a:r>
            <a:endParaRPr lang="en-US" sz="2400" b="1" dirty="0">
              <a:solidFill>
                <a:schemeClr val="tx2"/>
              </a:solidFill>
              <a:latin typeface="Candara" pitchFamily="34" charset="0"/>
            </a:endParaRPr>
          </a:p>
        </p:txBody>
      </p:sp>
      <p:sp>
        <p:nvSpPr>
          <p:cNvPr id="30" name="Text Box 17"/>
          <p:cNvSpPr txBox="1">
            <a:spLocks noChangeArrowheads="1"/>
          </p:cNvSpPr>
          <p:nvPr/>
        </p:nvSpPr>
        <p:spPr bwMode="auto">
          <a:xfrm>
            <a:off x="7526249" y="2590800"/>
            <a:ext cx="126028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Suitable</a:t>
            </a:r>
            <a:endParaRPr lang="en-US" sz="2400" b="1" dirty="0">
              <a:solidFill>
                <a:schemeClr val="tx2"/>
              </a:solidFill>
              <a:latin typeface="Candara" pitchFamily="34" charset="0"/>
            </a:endParaRPr>
          </a:p>
        </p:txBody>
      </p:sp>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5334000"/>
            <a:ext cx="1933575"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298350" y="3657600"/>
            <a:ext cx="1769450" cy="584775"/>
          </a:xfrm>
          <a:prstGeom prst="rect">
            <a:avLst/>
          </a:prstGeom>
          <a:noFill/>
        </p:spPr>
        <p:txBody>
          <a:bodyPr wrap="square" rtlCol="0">
            <a:spAutoFit/>
          </a:bodyPr>
          <a:lstStyle/>
          <a:p>
            <a:r>
              <a:rPr lang="en-US" sz="3200" b="1" dirty="0" smtClean="0">
                <a:solidFill>
                  <a:srgbClr val="000099"/>
                </a:solidFill>
                <a:latin typeface="Candara" pitchFamily="34" charset="0"/>
              </a:rPr>
              <a:t>&lt; 11.0</a:t>
            </a:r>
            <a:r>
              <a:rPr lang="en-US" sz="3200" b="1" dirty="0" smtClean="0">
                <a:solidFill>
                  <a:srgbClr val="000099"/>
                </a:solidFill>
                <a:latin typeface="Candara"/>
              </a:rPr>
              <a:t>˚</a:t>
            </a:r>
            <a:r>
              <a:rPr lang="en-US" sz="3200" b="1" dirty="0" smtClean="0">
                <a:solidFill>
                  <a:srgbClr val="000099"/>
                </a:solidFill>
                <a:latin typeface="Candara" pitchFamily="34" charset="0"/>
              </a:rPr>
              <a:t>C</a:t>
            </a:r>
          </a:p>
        </p:txBody>
      </p:sp>
    </p:spTree>
    <p:extLst>
      <p:ext uri="{BB962C8B-B14F-4D97-AF65-F5344CB8AC3E}">
        <p14:creationId xmlns:p14="http://schemas.microsoft.com/office/powerpoint/2010/main" val="297216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
            <a:ext cx="9144000" cy="6858000"/>
            <a:chOff x="0" y="1"/>
            <a:chExt cx="9144000" cy="6858000"/>
          </a:xfrm>
        </p:grpSpPr>
        <p:pic>
          <p:nvPicPr>
            <p:cNvPr id="32" name="Picture 31" descr="Picture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35" name="Picture 6" descr="http://www.greenbookblog.org/wp-content/uploads/2012/03/big-dat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6" name="Picture 5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7" name="Right Arrow 36"/>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5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5" name="Picture 11" descr="glory_ho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7000" y="5027115"/>
            <a:ext cx="2032000" cy="1678485"/>
          </a:xfrm>
          <a:prstGeom prst="rect">
            <a:avLst/>
          </a:prstGeom>
          <a:ln>
            <a:noFill/>
          </a:ln>
          <a:effectLst>
            <a:outerShdw blurRad="292100" dist="139700" dir="2700000" algn="tl" rotWithShape="0">
              <a:srgbClr val="333333">
                <a:alpha val="65000"/>
              </a:srgbClr>
            </a:outerShdw>
          </a:effectLst>
        </p:spPr>
      </p:pic>
      <p:sp>
        <p:nvSpPr>
          <p:cNvPr id="16" name="Text Box 297"/>
          <p:cNvSpPr txBox="1">
            <a:spLocks noChangeArrowheads="1"/>
          </p:cNvSpPr>
          <p:nvPr/>
        </p:nvSpPr>
        <p:spPr bwMode="auto">
          <a:xfrm>
            <a:off x="1600200" y="0"/>
            <a:ext cx="7772400" cy="120032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Candara" pitchFamily="34" charset="0"/>
              </a:rPr>
              <a:t>Strategic</a:t>
            </a:r>
            <a:r>
              <a:rPr kumimoji="0" lang="en-US" sz="3600" b="1" i="0" u="none" strike="noStrike" kern="0" cap="none" spc="0" normalizeH="0" noProof="0" dirty="0" smtClean="0">
                <a:ln>
                  <a:noFill/>
                </a:ln>
                <a:solidFill>
                  <a:sysClr val="windowText" lastClr="000000"/>
                </a:solidFill>
                <a:effectLst/>
                <a:uLnTx/>
                <a:uFillTx/>
                <a:latin typeface="Candara" pitchFamily="34" charset="0"/>
              </a:rPr>
              <a:t> </a:t>
            </a:r>
            <a:r>
              <a:rPr kumimoji="0" lang="en-US" sz="3600" b="1" i="0" u="none" strike="noStrike" kern="0" cap="none" spc="0" normalizeH="0" baseline="0" noProof="0" dirty="0" smtClean="0">
                <a:ln>
                  <a:noFill/>
                </a:ln>
                <a:solidFill>
                  <a:sysClr val="windowText" lastClr="000000"/>
                </a:solidFill>
                <a:effectLst/>
                <a:uLnTx/>
                <a:uFillTx/>
                <a:latin typeface="Candara" pitchFamily="34" charset="0"/>
              </a:rPr>
              <a:t>Prioritization of Habitat Restoration</a:t>
            </a:r>
            <a:endParaRPr kumimoji="0" lang="en-US" sz="3200" b="1" i="0" u="none" strike="noStrike" kern="0" cap="none" spc="0" normalizeH="0" baseline="0" noProof="0" dirty="0" smtClean="0">
              <a:ln>
                <a:noFill/>
              </a:ln>
              <a:solidFill>
                <a:srgbClr val="000099"/>
              </a:solidFill>
              <a:effectLst/>
              <a:uLnTx/>
              <a:uFillTx/>
              <a:latin typeface="Candara" pitchFamily="34" charset="0"/>
            </a:endParaRPr>
          </a:p>
        </p:txBody>
      </p:sp>
      <p:pic>
        <p:nvPicPr>
          <p:cNvPr id="18" name="Picture 6" descr="bugs and barriers dave powe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400" y="1219200"/>
            <a:ext cx="1433755" cy="1828799"/>
          </a:xfrm>
          <a:prstGeom prst="rect">
            <a:avLst/>
          </a:prstGeom>
          <a:ln>
            <a:noFill/>
          </a:ln>
          <a:effectLst>
            <a:outerShdw blurRad="292100" dist="139700" dir="2700000" algn="tl" rotWithShape="0">
              <a:srgbClr val="333333">
                <a:alpha val="65000"/>
              </a:srgbClr>
            </a:outerShdw>
          </a:effectLst>
        </p:spPr>
      </p:pic>
      <p:graphicFrame>
        <p:nvGraphicFramePr>
          <p:cNvPr id="19" name="Object 18"/>
          <p:cNvGraphicFramePr>
            <a:graphicFrameLocks noChangeAspect="1"/>
          </p:cNvGraphicFramePr>
          <p:nvPr>
            <p:extLst/>
          </p:nvPr>
        </p:nvGraphicFramePr>
        <p:xfrm>
          <a:off x="3352800" y="5404263"/>
          <a:ext cx="2045948" cy="1377537"/>
        </p:xfrm>
        <a:graphic>
          <a:graphicData uri="http://schemas.openxmlformats.org/presentationml/2006/ole">
            <mc:AlternateContent xmlns:mc="http://schemas.openxmlformats.org/markup-compatibility/2006">
              <mc:Choice xmlns:v="urn:schemas-microsoft-com:vml" Requires="v">
                <p:oleObj spid="_x0000_s1030" name="Photo Editor Photo" r:id="rId10" imgW="7681626" imgH="5174428" progId="">
                  <p:embed/>
                </p:oleObj>
              </mc:Choice>
              <mc:Fallback>
                <p:oleObj name="Photo Editor Photo" r:id="rId10" imgW="7681626" imgH="5174428"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5404263"/>
                        <a:ext cx="2045948" cy="137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7945" y="1219200"/>
            <a:ext cx="1247855" cy="1973625"/>
          </a:xfrm>
          <a:prstGeom prst="rect">
            <a:avLst/>
          </a:prstGeom>
          <a:ln>
            <a:noFill/>
          </a:ln>
          <a:effectLst>
            <a:outerShdw blurRad="292100" dist="139700" dir="2700000" algn="tl" rotWithShape="0">
              <a:srgbClr val="333333">
                <a:alpha val="65000"/>
              </a:srgbClr>
            </a:outerShdw>
          </a:effectLst>
        </p:spPr>
      </p:pic>
      <p:pic>
        <p:nvPicPr>
          <p:cNvPr id="14" name="Picture 44" descr="DSCN064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0400" y="3352800"/>
            <a:ext cx="1214409" cy="1617926"/>
          </a:xfrm>
          <a:prstGeom prst="rect">
            <a:avLst/>
          </a:prstGeom>
          <a:ln w="47625">
            <a:noFill/>
          </a:ln>
          <a:effectLst>
            <a:outerShdw blurRad="292100" dist="139700" dir="2700000" algn="tl" rotWithShape="0">
              <a:srgbClr val="333333">
                <a:alpha val="65000"/>
              </a:srgbClr>
            </a:outerShdw>
          </a:effectLst>
        </p:spPr>
      </p:pic>
      <p:sp>
        <p:nvSpPr>
          <p:cNvPr id="20" name="TextBox 19"/>
          <p:cNvSpPr txBox="1"/>
          <p:nvPr/>
        </p:nvSpPr>
        <p:spPr>
          <a:xfrm>
            <a:off x="4862400" y="919238"/>
            <a:ext cx="4302781" cy="1938992"/>
          </a:xfrm>
          <a:prstGeom prst="rect">
            <a:avLst/>
          </a:prstGeom>
          <a:noFill/>
        </p:spPr>
        <p:txBody>
          <a:bodyPr wrap="none" rtlCol="0">
            <a:spAutoFit/>
          </a:bodyPr>
          <a:lstStyle/>
          <a:p>
            <a:pPr>
              <a:buFont typeface="Arial" pitchFamily="34" charset="0"/>
              <a:buChar char="•"/>
            </a:pPr>
            <a:r>
              <a:rPr lang="en-US" sz="2000" dirty="0" smtClean="0">
                <a:solidFill>
                  <a:srgbClr val="000099"/>
                </a:solidFill>
                <a:latin typeface="Candara" pitchFamily="34" charset="0"/>
              </a:rPr>
              <a:t>Maintaining/restoring flow…</a:t>
            </a:r>
          </a:p>
          <a:p>
            <a:pPr>
              <a:buFont typeface="Arial" pitchFamily="34" charset="0"/>
              <a:buChar char="•"/>
            </a:pPr>
            <a:r>
              <a:rPr lang="en-US" sz="2000" dirty="0" smtClean="0">
                <a:solidFill>
                  <a:srgbClr val="000099"/>
                </a:solidFill>
                <a:latin typeface="Candara" pitchFamily="34" charset="0"/>
              </a:rPr>
              <a:t>Maintaining/restoring riparian…</a:t>
            </a:r>
          </a:p>
          <a:p>
            <a:pPr>
              <a:buFont typeface="Arial" pitchFamily="34" charset="0"/>
              <a:buChar char="•"/>
            </a:pPr>
            <a:r>
              <a:rPr lang="en-US" sz="2000" dirty="0" smtClean="0">
                <a:solidFill>
                  <a:srgbClr val="000099"/>
                </a:solidFill>
                <a:latin typeface="Candara" pitchFamily="34" charset="0"/>
              </a:rPr>
              <a:t>Restoring channel form/function…</a:t>
            </a:r>
          </a:p>
          <a:p>
            <a:pPr>
              <a:buFont typeface="Arial" pitchFamily="34" charset="0"/>
              <a:buChar char="•"/>
            </a:pPr>
            <a:r>
              <a:rPr lang="en-US" sz="2000" dirty="0" smtClean="0">
                <a:solidFill>
                  <a:srgbClr val="000099"/>
                </a:solidFill>
                <a:latin typeface="Candara" pitchFamily="34" charset="0"/>
              </a:rPr>
              <a:t>Prescribed burns limit wildfire risks…</a:t>
            </a:r>
          </a:p>
          <a:p>
            <a:pPr>
              <a:buFont typeface="Arial" pitchFamily="34" charset="0"/>
              <a:buChar char="•"/>
            </a:pPr>
            <a:r>
              <a:rPr lang="en-US" sz="2000" dirty="0" smtClean="0">
                <a:solidFill>
                  <a:srgbClr val="000099"/>
                </a:solidFill>
                <a:latin typeface="Candara" pitchFamily="34" charset="0"/>
              </a:rPr>
              <a:t>Non-native species control…</a:t>
            </a:r>
          </a:p>
          <a:p>
            <a:pPr>
              <a:buFont typeface="Arial" pitchFamily="34" charset="0"/>
              <a:buChar char="•"/>
            </a:pPr>
            <a:r>
              <a:rPr lang="en-US" sz="2000" dirty="0" smtClean="0">
                <a:solidFill>
                  <a:srgbClr val="000099"/>
                </a:solidFill>
                <a:latin typeface="Candara" pitchFamily="34" charset="0"/>
              </a:rPr>
              <a:t>Improve/impede fish passage…</a:t>
            </a:r>
            <a:endParaRPr lang="en-US" sz="2000" dirty="0">
              <a:solidFill>
                <a:srgbClr val="000099"/>
              </a:solidFill>
              <a:latin typeface="Candara" pitchFamily="34" charset="0"/>
            </a:endParaRPr>
          </a:p>
        </p:txBody>
      </p:sp>
      <p:pic>
        <p:nvPicPr>
          <p:cNvPr id="13"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1600" y="3200400"/>
            <a:ext cx="1703539" cy="1676400"/>
          </a:xfrm>
          <a:prstGeom prst="rect">
            <a:avLst/>
          </a:prstGeom>
          <a:noFill/>
          <a:ln w="9525">
            <a:noFill/>
            <a:miter lim="800000"/>
            <a:headEnd/>
            <a:tailEnd/>
          </a:ln>
        </p:spPr>
      </p:pic>
      <p:pic>
        <p:nvPicPr>
          <p:cNvPr id="26" name="Picture 176" descr="j00786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304398">
            <a:off x="4176923" y="2950426"/>
            <a:ext cx="1204992" cy="2590800"/>
          </a:xfrm>
          <a:prstGeom prst="rect">
            <a:avLst/>
          </a:prstGeom>
          <a:ln>
            <a:noFill/>
          </a:ln>
          <a:effectLst>
            <a:outerShdw blurRad="292100" dist="139700" dir="2700000" algn="tl" rotWithShape="0">
              <a:srgbClr val="333333">
                <a:alpha val="65000"/>
              </a:srgbClr>
            </a:outerShdw>
          </a:effectLst>
        </p:spPr>
      </p:pic>
      <p:pic>
        <p:nvPicPr>
          <p:cNvPr id="28" name="Picture 27" descr="BT_S1_plus2_all_streams"/>
          <p:cNvPicPr>
            <a:picLocks noGrp="1" noChangeAspect="1"/>
          </p:cNvPicPr>
          <p:nvPr isPhoto="1"/>
        </p:nvPicPr>
        <p:blipFill rotWithShape="1">
          <a:blip r:embed="rId16" cstate="print">
            <a:lum/>
            <a:extLst>
              <a:ext uri="{28A0092B-C50C-407E-A947-70E740481C1C}">
                <a14:useLocalDpi xmlns:a14="http://schemas.microsoft.com/office/drawing/2010/main" val="0"/>
              </a:ext>
            </a:extLst>
          </a:blip>
          <a:srcRect/>
          <a:stretch/>
        </p:blipFill>
        <p:spPr>
          <a:xfrm>
            <a:off x="5780385" y="3048000"/>
            <a:ext cx="3211215" cy="2818357"/>
          </a:xfrm>
          <a:prstGeom prst="rect">
            <a:avLst/>
          </a:prstGeom>
          <a:ln>
            <a:solidFill>
              <a:schemeClr val="bg1"/>
            </a:solidFill>
          </a:ln>
          <a:effectLst>
            <a:outerShdw blurRad="292100" dist="139700" dir="2700000" algn="tl" rotWithShape="0">
              <a:srgbClr val="333333">
                <a:alpha val="65000"/>
              </a:srgbClr>
            </a:outerShdw>
          </a:effectLst>
        </p:spPr>
      </p:pic>
      <p:sp>
        <p:nvSpPr>
          <p:cNvPr id="29" name="TextBox 28"/>
          <p:cNvSpPr txBox="1"/>
          <p:nvPr/>
        </p:nvSpPr>
        <p:spPr>
          <a:xfrm>
            <a:off x="4800600" y="533400"/>
            <a:ext cx="4364581" cy="461665"/>
          </a:xfrm>
          <a:prstGeom prst="rect">
            <a:avLst/>
          </a:prstGeom>
          <a:noFill/>
        </p:spPr>
        <p:txBody>
          <a:bodyPr wrap="square" rtlCol="0">
            <a:spAutoFit/>
          </a:bodyPr>
          <a:lstStyle/>
          <a:p>
            <a:r>
              <a:rPr lang="en-US" sz="2400" b="1" u="sng" dirty="0" smtClean="0">
                <a:solidFill>
                  <a:srgbClr val="000099"/>
                </a:solidFill>
                <a:latin typeface="Candara" pitchFamily="34" charset="0"/>
              </a:rPr>
              <a:t>Lots of things we can do…</a:t>
            </a:r>
          </a:p>
        </p:txBody>
      </p:sp>
      <p:sp>
        <p:nvSpPr>
          <p:cNvPr id="27" name="Text Box 25"/>
          <p:cNvSpPr txBox="1">
            <a:spLocks noChangeArrowheads="1"/>
          </p:cNvSpPr>
          <p:nvPr/>
        </p:nvSpPr>
        <p:spPr bwMode="auto">
          <a:xfrm>
            <a:off x="5626470" y="5791200"/>
            <a:ext cx="1771049" cy="1077218"/>
          </a:xfrm>
          <a:prstGeom prst="rect">
            <a:avLst/>
          </a:prstGeom>
          <a:solidFill>
            <a:schemeClr val="bg1">
              <a:alpha val="71000"/>
            </a:schemeClr>
          </a:solidFill>
          <a:ln w="9525">
            <a:noFill/>
            <a:miter lim="800000"/>
            <a:headEnd/>
            <a:tailEnd/>
          </a:ln>
          <a:effectLst/>
        </p:spPr>
        <p:txBody>
          <a:bodyPr wrap="square">
            <a:spAutoFit/>
          </a:bodyPr>
          <a:lstStyle/>
          <a:p>
            <a:pPr algn="ctr"/>
            <a:r>
              <a:rPr lang="en-US" sz="3200" b="1" dirty="0" smtClean="0">
                <a:solidFill>
                  <a:schemeClr val="tx2"/>
                </a:solidFill>
                <a:latin typeface="Candara" pitchFamily="34" charset="0"/>
                <a:cs typeface="Arial" pitchFamily="34" charset="0"/>
              </a:rPr>
              <a:t>Low Priority</a:t>
            </a:r>
          </a:p>
        </p:txBody>
      </p:sp>
      <p:sp>
        <p:nvSpPr>
          <p:cNvPr id="3" name="Right Arrow 2"/>
          <p:cNvSpPr/>
          <p:nvPr/>
        </p:nvSpPr>
        <p:spPr>
          <a:xfrm rot="16200000">
            <a:off x="5943601" y="5029199"/>
            <a:ext cx="1143000" cy="38100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5400000" flipH="1">
            <a:off x="7696200" y="5181599"/>
            <a:ext cx="990600" cy="38100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899564" y="5008418"/>
            <a:ext cx="758536" cy="457200"/>
          </a:xfrm>
          <a:custGeom>
            <a:avLst/>
            <a:gdLst>
              <a:gd name="connsiteX0" fmla="*/ 322118 w 758536"/>
              <a:gd name="connsiteY0" fmla="*/ 20782 h 457200"/>
              <a:gd name="connsiteX1" fmla="*/ 93518 w 758536"/>
              <a:gd name="connsiteY1" fmla="*/ 62346 h 457200"/>
              <a:gd name="connsiteX2" fmla="*/ 0 w 758536"/>
              <a:gd name="connsiteY2" fmla="*/ 218209 h 457200"/>
              <a:gd name="connsiteX3" fmla="*/ 72736 w 758536"/>
              <a:gd name="connsiteY3" fmla="*/ 415637 h 457200"/>
              <a:gd name="connsiteX4" fmla="*/ 280554 w 758536"/>
              <a:gd name="connsiteY4" fmla="*/ 457200 h 457200"/>
              <a:gd name="connsiteX5" fmla="*/ 519545 w 758536"/>
              <a:gd name="connsiteY5" fmla="*/ 436418 h 457200"/>
              <a:gd name="connsiteX6" fmla="*/ 727363 w 758536"/>
              <a:gd name="connsiteY6" fmla="*/ 280555 h 457200"/>
              <a:gd name="connsiteX7" fmla="*/ 758536 w 758536"/>
              <a:gd name="connsiteY7" fmla="*/ 145473 h 457200"/>
              <a:gd name="connsiteX8" fmla="*/ 633845 w 758536"/>
              <a:gd name="connsiteY8" fmla="*/ 0 h 457200"/>
              <a:gd name="connsiteX9" fmla="*/ 436418 w 758536"/>
              <a:gd name="connsiteY9" fmla="*/ 20782 h 457200"/>
              <a:gd name="connsiteX10" fmla="*/ 322118 w 758536"/>
              <a:gd name="connsiteY10" fmla="*/ 2078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8536" h="457200">
                <a:moveTo>
                  <a:pt x="322118" y="20782"/>
                </a:moveTo>
                <a:lnTo>
                  <a:pt x="93518" y="62346"/>
                </a:lnTo>
                <a:lnTo>
                  <a:pt x="0" y="218209"/>
                </a:lnTo>
                <a:lnTo>
                  <a:pt x="72736" y="415637"/>
                </a:lnTo>
                <a:lnTo>
                  <a:pt x="280554" y="457200"/>
                </a:lnTo>
                <a:lnTo>
                  <a:pt x="519545" y="436418"/>
                </a:lnTo>
                <a:lnTo>
                  <a:pt x="727363" y="280555"/>
                </a:lnTo>
                <a:lnTo>
                  <a:pt x="758536" y="145473"/>
                </a:lnTo>
                <a:lnTo>
                  <a:pt x="633845" y="0"/>
                </a:lnTo>
                <a:lnTo>
                  <a:pt x="436418" y="20782"/>
                </a:lnTo>
                <a:lnTo>
                  <a:pt x="322118" y="20782"/>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3112334">
            <a:off x="7342856" y="5429394"/>
            <a:ext cx="835883" cy="38100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647709" y="3054927"/>
            <a:ext cx="1132609" cy="1839191"/>
          </a:xfrm>
          <a:custGeom>
            <a:avLst/>
            <a:gdLst>
              <a:gd name="connsiteX0" fmla="*/ 259773 w 1132609"/>
              <a:gd name="connsiteY0" fmla="*/ 1776846 h 1839191"/>
              <a:gd name="connsiteX1" fmla="*/ 62346 w 1132609"/>
              <a:gd name="connsiteY1" fmla="*/ 1184564 h 1839191"/>
              <a:gd name="connsiteX2" fmla="*/ 0 w 1132609"/>
              <a:gd name="connsiteY2" fmla="*/ 862446 h 1839191"/>
              <a:gd name="connsiteX3" fmla="*/ 83127 w 1132609"/>
              <a:gd name="connsiteY3" fmla="*/ 249382 h 1839191"/>
              <a:gd name="connsiteX4" fmla="*/ 176646 w 1132609"/>
              <a:gd name="connsiteY4" fmla="*/ 0 h 1839191"/>
              <a:gd name="connsiteX5" fmla="*/ 665018 w 1132609"/>
              <a:gd name="connsiteY5" fmla="*/ 10391 h 1839191"/>
              <a:gd name="connsiteX6" fmla="*/ 820882 w 1132609"/>
              <a:gd name="connsiteY6" fmla="*/ 238991 h 1839191"/>
              <a:gd name="connsiteX7" fmla="*/ 1039091 w 1132609"/>
              <a:gd name="connsiteY7" fmla="*/ 488373 h 1839191"/>
              <a:gd name="connsiteX8" fmla="*/ 1132609 w 1132609"/>
              <a:gd name="connsiteY8" fmla="*/ 685800 h 1839191"/>
              <a:gd name="connsiteX9" fmla="*/ 997527 w 1132609"/>
              <a:gd name="connsiteY9" fmla="*/ 924791 h 1839191"/>
              <a:gd name="connsiteX10" fmla="*/ 862446 w 1132609"/>
              <a:gd name="connsiteY10" fmla="*/ 1143000 h 1839191"/>
              <a:gd name="connsiteX11" fmla="*/ 654627 w 1132609"/>
              <a:gd name="connsiteY11" fmla="*/ 1496291 h 1839191"/>
              <a:gd name="connsiteX12" fmla="*/ 633846 w 1132609"/>
              <a:gd name="connsiteY12" fmla="*/ 1766455 h 1839191"/>
              <a:gd name="connsiteX13" fmla="*/ 353291 w 1132609"/>
              <a:gd name="connsiteY13" fmla="*/ 1839191 h 1839191"/>
              <a:gd name="connsiteX14" fmla="*/ 259773 w 1132609"/>
              <a:gd name="connsiteY14" fmla="*/ 1776846 h 18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2609" h="1839191">
                <a:moveTo>
                  <a:pt x="259773" y="1776846"/>
                </a:moveTo>
                <a:lnTo>
                  <a:pt x="62346" y="1184564"/>
                </a:lnTo>
                <a:lnTo>
                  <a:pt x="0" y="862446"/>
                </a:lnTo>
                <a:lnTo>
                  <a:pt x="83127" y="249382"/>
                </a:lnTo>
                <a:lnTo>
                  <a:pt x="176646" y="0"/>
                </a:lnTo>
                <a:lnTo>
                  <a:pt x="665018" y="10391"/>
                </a:lnTo>
                <a:lnTo>
                  <a:pt x="820882" y="238991"/>
                </a:lnTo>
                <a:lnTo>
                  <a:pt x="1039091" y="488373"/>
                </a:lnTo>
                <a:lnTo>
                  <a:pt x="1132609" y="685800"/>
                </a:lnTo>
                <a:lnTo>
                  <a:pt x="997527" y="924791"/>
                </a:lnTo>
                <a:lnTo>
                  <a:pt x="862446" y="1143000"/>
                </a:lnTo>
                <a:lnTo>
                  <a:pt x="654627" y="1496291"/>
                </a:lnTo>
                <a:lnTo>
                  <a:pt x="633846" y="1766455"/>
                </a:lnTo>
                <a:lnTo>
                  <a:pt x="353291" y="1839191"/>
                </a:lnTo>
                <a:lnTo>
                  <a:pt x="259773" y="1776846"/>
                </a:lnTo>
                <a:close/>
              </a:path>
            </a:pathLst>
          </a:cu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447809" y="5122718"/>
            <a:ext cx="529936" cy="602673"/>
          </a:xfrm>
          <a:custGeom>
            <a:avLst/>
            <a:gdLst>
              <a:gd name="connsiteX0" fmla="*/ 187036 w 529936"/>
              <a:gd name="connsiteY0" fmla="*/ 31173 h 602673"/>
              <a:gd name="connsiteX1" fmla="*/ 0 w 529936"/>
              <a:gd name="connsiteY1" fmla="*/ 135082 h 602673"/>
              <a:gd name="connsiteX2" fmla="*/ 62346 w 529936"/>
              <a:gd name="connsiteY2" fmla="*/ 342900 h 602673"/>
              <a:gd name="connsiteX3" fmla="*/ 145473 w 529936"/>
              <a:gd name="connsiteY3" fmla="*/ 529937 h 602673"/>
              <a:gd name="connsiteX4" fmla="*/ 322118 w 529936"/>
              <a:gd name="connsiteY4" fmla="*/ 602673 h 602673"/>
              <a:gd name="connsiteX5" fmla="*/ 529936 w 529936"/>
              <a:gd name="connsiteY5" fmla="*/ 488373 h 602673"/>
              <a:gd name="connsiteX6" fmla="*/ 519546 w 529936"/>
              <a:gd name="connsiteY6" fmla="*/ 41564 h 602673"/>
              <a:gd name="connsiteX7" fmla="*/ 353291 w 529936"/>
              <a:gd name="connsiteY7" fmla="*/ 0 h 602673"/>
              <a:gd name="connsiteX8" fmla="*/ 145473 w 529936"/>
              <a:gd name="connsiteY8" fmla="*/ 0 h 602673"/>
              <a:gd name="connsiteX9" fmla="*/ 10391 w 529936"/>
              <a:gd name="connsiteY9" fmla="*/ 103909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936" h="602673">
                <a:moveTo>
                  <a:pt x="187036" y="31173"/>
                </a:moveTo>
                <a:lnTo>
                  <a:pt x="0" y="135082"/>
                </a:lnTo>
                <a:lnTo>
                  <a:pt x="62346" y="342900"/>
                </a:lnTo>
                <a:lnTo>
                  <a:pt x="145473" y="529937"/>
                </a:lnTo>
                <a:lnTo>
                  <a:pt x="322118" y="602673"/>
                </a:lnTo>
                <a:lnTo>
                  <a:pt x="529936" y="488373"/>
                </a:lnTo>
                <a:lnTo>
                  <a:pt x="519546" y="41564"/>
                </a:lnTo>
                <a:lnTo>
                  <a:pt x="353291" y="0"/>
                </a:lnTo>
                <a:lnTo>
                  <a:pt x="145473" y="0"/>
                </a:lnTo>
                <a:lnTo>
                  <a:pt x="10391" y="103909"/>
                </a:lnTo>
              </a:path>
            </a:pathLst>
          </a:cu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7899954" flipH="1">
            <a:off x="8211336" y="5544081"/>
            <a:ext cx="503401" cy="38100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25"/>
          <p:cNvSpPr txBox="1">
            <a:spLocks noChangeArrowheads="1"/>
          </p:cNvSpPr>
          <p:nvPr/>
        </p:nvSpPr>
        <p:spPr bwMode="auto">
          <a:xfrm>
            <a:off x="7455270" y="5791200"/>
            <a:ext cx="1536330" cy="1077218"/>
          </a:xfrm>
          <a:prstGeom prst="rect">
            <a:avLst/>
          </a:prstGeom>
          <a:solidFill>
            <a:schemeClr val="bg1">
              <a:alpha val="71000"/>
            </a:schemeClr>
          </a:solidFill>
          <a:ln w="9525">
            <a:noFill/>
            <a:miter lim="800000"/>
            <a:headEnd/>
            <a:tailEnd/>
          </a:ln>
          <a:effectLst/>
        </p:spPr>
        <p:txBody>
          <a:bodyPr wrap="square">
            <a:spAutoFit/>
          </a:bodyPr>
          <a:lstStyle/>
          <a:p>
            <a:pPr algn="ctr"/>
            <a:r>
              <a:rPr lang="en-US" sz="3200" b="1" dirty="0" smtClean="0">
                <a:solidFill>
                  <a:schemeClr val="tx2"/>
                </a:solidFill>
                <a:latin typeface="Candara" pitchFamily="34" charset="0"/>
                <a:cs typeface="Arial" pitchFamily="34" charset="0"/>
              </a:rPr>
              <a:t>High Priority</a:t>
            </a:r>
          </a:p>
        </p:txBody>
      </p:sp>
      <p:sp>
        <p:nvSpPr>
          <p:cNvPr id="39" name="TextBox 38"/>
          <p:cNvSpPr txBox="1"/>
          <p:nvPr/>
        </p:nvSpPr>
        <p:spPr>
          <a:xfrm>
            <a:off x="6172200" y="3657600"/>
            <a:ext cx="2667002" cy="461665"/>
          </a:xfrm>
          <a:prstGeom prst="rect">
            <a:avLst/>
          </a:prstGeom>
          <a:solidFill>
            <a:schemeClr val="bg1">
              <a:alpha val="54000"/>
            </a:schemeClr>
          </a:solidFill>
        </p:spPr>
        <p:txBody>
          <a:bodyPr wrap="square" rtlCol="0">
            <a:spAutoFit/>
          </a:bodyPr>
          <a:lstStyle/>
          <a:p>
            <a:r>
              <a:rPr lang="en-US" sz="2400" b="1" dirty="0" smtClean="0">
                <a:solidFill>
                  <a:schemeClr val="tx2"/>
                </a:solidFill>
                <a:latin typeface="Candara" pitchFamily="34" charset="0"/>
              </a:rPr>
              <a:t>But where to do it?</a:t>
            </a:r>
          </a:p>
        </p:txBody>
      </p:sp>
    </p:spTree>
    <p:extLst>
      <p:ext uri="{BB962C8B-B14F-4D97-AF65-F5344CB8AC3E}">
        <p14:creationId xmlns:p14="http://schemas.microsoft.com/office/powerpoint/2010/main" val="421098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Virginia Chemical Spill</a:t>
            </a:r>
            <a:endParaRPr lang="en-US" dirty="0"/>
          </a:p>
        </p:txBody>
      </p:sp>
      <p:sp>
        <p:nvSpPr>
          <p:cNvPr id="3" name="Content Placeholder 2"/>
          <p:cNvSpPr>
            <a:spLocks noGrp="1"/>
          </p:cNvSpPr>
          <p:nvPr>
            <p:ph idx="1"/>
          </p:nvPr>
        </p:nvSpPr>
        <p:spPr/>
        <p:txBody>
          <a:bodyPr/>
          <a:lstStyle/>
          <a:p>
            <a:r>
              <a:rPr lang="en-US" dirty="0" smtClean="0"/>
              <a:t>Spill one mile upstream from water treatment plant</a:t>
            </a:r>
          </a:p>
          <a:p>
            <a:r>
              <a:rPr lang="en-US" dirty="0" smtClean="0"/>
              <a:t>Incident </a:t>
            </a:r>
            <a:r>
              <a:rPr lang="en-US" dirty="0"/>
              <a:t>Command Tool for Drinking Water Protection (</a:t>
            </a:r>
            <a:r>
              <a:rPr lang="en-US" dirty="0" err="1"/>
              <a:t>ICWater</a:t>
            </a:r>
            <a:r>
              <a:rPr lang="en-US" dirty="0" smtClean="0"/>
              <a:t>) used to warn downstream water suppliers</a:t>
            </a:r>
          </a:p>
          <a:p>
            <a:pPr lvl="1"/>
            <a:r>
              <a:rPr lang="en-US" dirty="0" smtClean="0"/>
              <a:t>Uses </a:t>
            </a:r>
            <a:r>
              <a:rPr lang="en-US" dirty="0" err="1" smtClean="0"/>
              <a:t>NHDPlus</a:t>
            </a:r>
            <a:r>
              <a:rPr lang="en-US" dirty="0" smtClean="0"/>
              <a:t> flows and velocities</a:t>
            </a:r>
          </a:p>
          <a:p>
            <a:pPr lvl="1"/>
            <a:r>
              <a:rPr lang="en-US" dirty="0" smtClean="0"/>
              <a:t>Adjusts with real-time gage data</a:t>
            </a:r>
          </a:p>
          <a:p>
            <a:pPr lvl="1"/>
            <a:r>
              <a:rPr lang="en-US" dirty="0" smtClean="0"/>
              <a:t>Provided accurate travel-time estimates</a:t>
            </a:r>
          </a:p>
          <a:p>
            <a:pPr lvl="1"/>
            <a:r>
              <a:rPr lang="en-US" dirty="0" smtClean="0"/>
              <a:t>Protected Cincinnati water supply and others</a:t>
            </a:r>
            <a:endParaRPr lang="en-US" dirty="0"/>
          </a:p>
        </p:txBody>
      </p:sp>
    </p:spTree>
    <p:extLst>
      <p:ext uri="{BB962C8B-B14F-4D97-AF65-F5344CB8AC3E}">
        <p14:creationId xmlns:p14="http://schemas.microsoft.com/office/powerpoint/2010/main" val="30546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 y="507088"/>
            <a:ext cx="9144000" cy="58291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152" y="-37454"/>
            <a:ext cx="3943350" cy="27760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7454"/>
            <a:ext cx="3486150" cy="244469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9" y="4817035"/>
            <a:ext cx="6991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1447800" y="3733800"/>
            <a:ext cx="1600200" cy="2895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2362200"/>
            <a:ext cx="0" cy="1219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2514600"/>
            <a:ext cx="2590800" cy="10668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90675" y="81366"/>
            <a:ext cx="480286" cy="223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20214" y="5257800"/>
            <a:ext cx="518386"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15"/>
          <p:cNvSpPr/>
          <p:nvPr/>
        </p:nvSpPr>
        <p:spPr>
          <a:xfrm>
            <a:off x="4152900" y="4961217"/>
            <a:ext cx="685800" cy="440765"/>
          </a:xfrm>
          <a:prstGeom prst="wedgeRectCallout">
            <a:avLst>
              <a:gd name="adj1" fmla="val -73940"/>
              <a:gd name="adj2" fmla="val 2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Model velocity</a:t>
            </a:r>
            <a:endParaRPr lang="en-US" sz="1000" dirty="0"/>
          </a:p>
        </p:txBody>
      </p:sp>
      <p:sp>
        <p:nvSpPr>
          <p:cNvPr id="19" name="Rectangular Callout 18"/>
          <p:cNvSpPr/>
          <p:nvPr/>
        </p:nvSpPr>
        <p:spPr>
          <a:xfrm>
            <a:off x="3200400" y="-824"/>
            <a:ext cx="838200" cy="440765"/>
          </a:xfrm>
          <a:prstGeom prst="wedgeRectCallout">
            <a:avLst>
              <a:gd name="adj1" fmla="val -188064"/>
              <a:gd name="adj2" fmla="val 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Measured</a:t>
            </a:r>
          </a:p>
          <a:p>
            <a:pPr algn="ctr"/>
            <a:r>
              <a:rPr lang="en-US" sz="1000" dirty="0" smtClean="0"/>
              <a:t>velocity</a:t>
            </a:r>
            <a:endParaRPr lang="en-US" sz="1000" dirty="0"/>
          </a:p>
        </p:txBody>
      </p:sp>
      <p:sp>
        <p:nvSpPr>
          <p:cNvPr id="20" name="Rectangular Callout 19"/>
          <p:cNvSpPr/>
          <p:nvPr/>
        </p:nvSpPr>
        <p:spPr>
          <a:xfrm>
            <a:off x="5638800" y="3361017"/>
            <a:ext cx="685800" cy="440765"/>
          </a:xfrm>
          <a:prstGeom prst="wedgeRectCallout">
            <a:avLst>
              <a:gd name="adj1" fmla="val -73940"/>
              <a:gd name="adj2" fmla="val 2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Spill site</a:t>
            </a:r>
            <a:endParaRPr lang="en-US" sz="1000" dirty="0"/>
          </a:p>
        </p:txBody>
      </p:sp>
      <p:sp>
        <p:nvSpPr>
          <p:cNvPr id="21" name="Rectangular Callout 20"/>
          <p:cNvSpPr/>
          <p:nvPr/>
        </p:nvSpPr>
        <p:spPr>
          <a:xfrm>
            <a:off x="4619786" y="2980890"/>
            <a:ext cx="685800" cy="440765"/>
          </a:xfrm>
          <a:prstGeom prst="wedgeRectCallout">
            <a:avLst>
              <a:gd name="adj1" fmla="val -26483"/>
              <a:gd name="adj2" fmla="val 160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Intake</a:t>
            </a:r>
            <a:endParaRPr lang="en-US" sz="1000" dirty="0"/>
          </a:p>
        </p:txBody>
      </p:sp>
    </p:spTree>
    <p:extLst>
      <p:ext uri="{BB962C8B-B14F-4D97-AF65-F5344CB8AC3E}">
        <p14:creationId xmlns:p14="http://schemas.microsoft.com/office/powerpoint/2010/main" val="215956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9101"/>
            <a:ext cx="9144000" cy="5479798"/>
          </a:xfrm>
          <a:prstGeom prst="rect">
            <a:avLst/>
          </a:prstGeom>
        </p:spPr>
      </p:pic>
      <p:sp>
        <p:nvSpPr>
          <p:cNvPr id="5" name="TextBox 4"/>
          <p:cNvSpPr txBox="1"/>
          <p:nvPr/>
        </p:nvSpPr>
        <p:spPr>
          <a:xfrm>
            <a:off x="2667000" y="81171"/>
            <a:ext cx="4876800" cy="707886"/>
          </a:xfrm>
          <a:prstGeom prst="rect">
            <a:avLst/>
          </a:prstGeom>
          <a:noFill/>
        </p:spPr>
        <p:txBody>
          <a:bodyPr wrap="square" rtlCol="0">
            <a:spAutoFit/>
          </a:bodyPr>
          <a:lstStyle/>
          <a:p>
            <a:r>
              <a:rPr lang="en-US" dirty="0" smtClean="0">
                <a:solidFill>
                  <a:schemeClr val="bg1"/>
                </a:solidFill>
              </a:rPr>
              <a:t>Downstream trace</a:t>
            </a:r>
            <a:endParaRPr lang="en-US"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03" y="5410200"/>
            <a:ext cx="2676525" cy="125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096000" y="4648200"/>
            <a:ext cx="1371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a:off x="7772400" y="2895600"/>
            <a:ext cx="990600" cy="533400"/>
          </a:xfrm>
          <a:prstGeom prst="wedgeRectCallout">
            <a:avLst>
              <a:gd name="adj1" fmla="val 12023"/>
              <a:gd name="adj2" fmla="val 159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2"/>
                </a:solidFill>
              </a:rPr>
              <a:t>Spill site</a:t>
            </a:r>
            <a:endParaRPr lang="en-US" sz="1800" dirty="0">
              <a:solidFill>
                <a:schemeClr val="tx2"/>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1524000"/>
            <a:ext cx="5753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1027" idx="2"/>
          </p:cNvCxnSpPr>
          <p:nvPr/>
        </p:nvCxnSpPr>
        <p:spPr>
          <a:xfrm>
            <a:off x="4895850" y="2895600"/>
            <a:ext cx="257175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5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Intakes near Cincinnati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91642" cy="4678363"/>
          </a:xfrm>
        </p:spPr>
      </p:pic>
      <p:sp>
        <p:nvSpPr>
          <p:cNvPr id="5" name="Rectangular Callout 4"/>
          <p:cNvSpPr/>
          <p:nvPr/>
        </p:nvSpPr>
        <p:spPr>
          <a:xfrm>
            <a:off x="4022729" y="2590800"/>
            <a:ext cx="838200" cy="609600"/>
          </a:xfrm>
          <a:prstGeom prst="wedgeRectCallout">
            <a:avLst>
              <a:gd name="adj1" fmla="val 58674"/>
              <a:gd name="adj2" fmla="val 112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120 hours </a:t>
            </a:r>
            <a:endParaRPr lang="en-US" sz="1000" dirty="0"/>
          </a:p>
        </p:txBody>
      </p:sp>
    </p:spTree>
    <p:extLst>
      <p:ext uri="{BB962C8B-B14F-4D97-AF65-F5344CB8AC3E}">
        <p14:creationId xmlns:p14="http://schemas.microsoft.com/office/powerpoint/2010/main" val="2923312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1"/>
            <a:ext cx="9144000" cy="6858000"/>
            <a:chOff x="0" y="1"/>
            <a:chExt cx="9144000" cy="6858000"/>
          </a:xfrm>
        </p:grpSpPr>
        <p:pic>
          <p:nvPicPr>
            <p:cNvPr id="36" name="Picture 35" descr="Pictur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37" name="Picture 6" descr="http://www.greenbookblog.org/wp-content/uploads/2012/03/big-da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8" name="Picture 5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9" name="Right Arrow 38"/>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5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94011" y="1371600"/>
            <a:ext cx="7597589" cy="5238686"/>
          </a:xfrm>
          <a:prstGeom prst="rect">
            <a:avLst/>
          </a:prstGeom>
          <a:ln>
            <a:noFill/>
          </a:ln>
          <a:effectLst>
            <a:outerShdw blurRad="292100" dist="139700" dir="2700000" algn="tl" rotWithShape="0">
              <a:srgbClr val="333333">
                <a:alpha val="65000"/>
              </a:srgbClr>
            </a:outerShdw>
          </a:effectLst>
        </p:spPr>
      </p:pic>
      <p:sp>
        <p:nvSpPr>
          <p:cNvPr id="4" name="Rectangle 12"/>
          <p:cNvSpPr>
            <a:spLocks noRot="1" noChangeArrowheads="1"/>
          </p:cNvSpPr>
          <p:nvPr/>
        </p:nvSpPr>
        <p:spPr bwMode="auto">
          <a:xfrm>
            <a:off x="4419600" y="233597"/>
            <a:ext cx="4495800" cy="985603"/>
          </a:xfrm>
          <a:prstGeom prst="rect">
            <a:avLst/>
          </a:prstGeom>
          <a:solidFill>
            <a:schemeClr val="bg1">
              <a:alpha val="97000"/>
            </a:schemeClr>
          </a:solidFill>
          <a:ln w="9525">
            <a:solidFill>
              <a:schemeClr val="tx1"/>
            </a:solidFill>
            <a:miter lim="800000"/>
            <a:headEnd/>
            <a:tailEnd/>
          </a:ln>
        </p:spPr>
        <p:txBody>
          <a:bodyPr anchor="t" anchorCtr="0"/>
          <a:lstStyle/>
          <a:p>
            <a:pPr>
              <a:tabLst>
                <a:tab pos="457200" algn="l"/>
              </a:tabLst>
            </a:pPr>
            <a:r>
              <a:rPr lang="en-US" sz="2800" b="1" dirty="0" smtClean="0">
                <a:solidFill>
                  <a:srgbClr val="000099"/>
                </a:solidFill>
                <a:latin typeface="Candara" pitchFamily="34" charset="0"/>
              </a:rPr>
              <a:t>&gt;45,000,000 hourly records</a:t>
            </a:r>
          </a:p>
          <a:p>
            <a:pPr>
              <a:tabLst>
                <a:tab pos="457200" algn="l"/>
              </a:tabLst>
            </a:pPr>
            <a:r>
              <a:rPr lang="en-US" sz="2800" b="1" dirty="0" smtClean="0">
                <a:solidFill>
                  <a:srgbClr val="000099"/>
                </a:solidFill>
                <a:latin typeface="Candara" pitchFamily="34" charset="0"/>
              </a:rPr>
              <a:t>&gt;15,000 </a:t>
            </a:r>
            <a:r>
              <a:rPr lang="en-US" sz="2800" b="1" dirty="0">
                <a:solidFill>
                  <a:srgbClr val="000099"/>
                </a:solidFill>
                <a:latin typeface="Candara" pitchFamily="34" charset="0"/>
              </a:rPr>
              <a:t>unique stream </a:t>
            </a:r>
            <a:r>
              <a:rPr lang="en-US" sz="2800" b="1" dirty="0" smtClean="0">
                <a:solidFill>
                  <a:srgbClr val="000099"/>
                </a:solidFill>
                <a:latin typeface="Candara" pitchFamily="34" charset="0"/>
              </a:rPr>
              <a:t>sites</a:t>
            </a:r>
            <a:endParaRPr lang="en-US" sz="2800" dirty="0">
              <a:solidFill>
                <a:srgbClr val="000099"/>
              </a:solidFill>
              <a:latin typeface="Candara" pitchFamily="34" charset="0"/>
            </a:endParaRPr>
          </a:p>
        </p:txBody>
      </p:sp>
      <p:pic>
        <p:nvPicPr>
          <p:cNvPr id="5" name="Picture 2" descr="E345C989-7C99-4382-986F-AC5A10AC7DE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6970" y="381000"/>
            <a:ext cx="2820230" cy="1143000"/>
          </a:xfrm>
          <a:prstGeom prst="rect">
            <a:avLst/>
          </a:prstGeom>
          <a:ln>
            <a:noFill/>
          </a:ln>
          <a:effectLst>
            <a:outerShdw blurRad="292100" dist="139700" dir="2700000" algn="tl" rotWithShape="0">
              <a:srgbClr val="333333">
                <a:alpha val="65000"/>
              </a:srgbClr>
            </a:outerShdw>
          </a:effectLst>
        </p:spPr>
      </p:pic>
      <p:pic>
        <p:nvPicPr>
          <p:cNvPr id="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036" y="5422802"/>
            <a:ext cx="979716" cy="76200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6625" y="5601750"/>
            <a:ext cx="903676" cy="1084412"/>
          </a:xfrm>
          <a:prstGeom prst="rect">
            <a:avLst/>
          </a:prstGeom>
          <a:ln>
            <a:solidFill>
              <a:schemeClr val="tx1"/>
            </a:solidFill>
          </a:ln>
          <a:effectLst>
            <a:outerShdw blurRad="292100" dist="139700" dir="2700000" algn="tl" rotWithShape="0">
              <a:srgbClr val="333333">
                <a:alpha val="65000"/>
              </a:srgbClr>
            </a:outerShdw>
          </a:effectLst>
        </p:spPr>
      </p:pic>
      <p:sp>
        <p:nvSpPr>
          <p:cNvPr id="16" name="Rectangle 12"/>
          <p:cNvSpPr>
            <a:spLocks noRot="1" noChangeArrowheads="1"/>
          </p:cNvSpPr>
          <p:nvPr/>
        </p:nvSpPr>
        <p:spPr bwMode="auto">
          <a:xfrm>
            <a:off x="5546136" y="5601750"/>
            <a:ext cx="2506580" cy="1104301"/>
          </a:xfrm>
          <a:prstGeom prst="rect">
            <a:avLst/>
          </a:prstGeom>
          <a:solidFill>
            <a:schemeClr val="bg1">
              <a:alpha val="97000"/>
            </a:schemeClr>
          </a:solidFill>
          <a:ln w="9525">
            <a:solidFill>
              <a:schemeClr val="tx1"/>
            </a:solidFill>
            <a:miter lim="800000"/>
            <a:headEnd/>
            <a:tailEnd/>
          </a:ln>
        </p:spPr>
        <p:txBody>
          <a:bodyPr anchor="t" anchorCtr="0"/>
          <a:lstStyle/>
          <a:p>
            <a:pPr>
              <a:tabLst>
                <a:tab pos="457200" algn="l"/>
              </a:tabLst>
            </a:pPr>
            <a:r>
              <a:rPr lang="en-US" sz="3200" b="1" dirty="0" smtClean="0">
                <a:solidFill>
                  <a:srgbClr val="000099"/>
                </a:solidFill>
                <a:latin typeface="Candara" pitchFamily="34" charset="0"/>
              </a:rPr>
              <a:t>&gt;60 agencies</a:t>
            </a:r>
          </a:p>
          <a:p>
            <a:pPr>
              <a:tabLst>
                <a:tab pos="457200" algn="l"/>
              </a:tabLst>
            </a:pPr>
            <a:r>
              <a:rPr lang="en-US" sz="3200" b="1" dirty="0" smtClean="0">
                <a:solidFill>
                  <a:srgbClr val="000099"/>
                </a:solidFill>
                <a:latin typeface="Candara" pitchFamily="34" charset="0"/>
              </a:rPr>
              <a:t>$10,000,000</a:t>
            </a:r>
          </a:p>
        </p:txBody>
      </p:sp>
      <p:pic>
        <p:nvPicPr>
          <p:cNvPr id="14" name="Picture 12" descr="noaafis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3800" y="4718160"/>
            <a:ext cx="650266" cy="403151"/>
          </a:xfrm>
          <a:prstGeom prst="rect">
            <a:avLst/>
          </a:prstGeom>
          <a:ln>
            <a:noFill/>
          </a:ln>
          <a:effectLst>
            <a:outerShdw blurRad="292100" dist="139700" dir="2700000" algn="tl" rotWithShape="0">
              <a:srgbClr val="333333">
                <a:alpha val="65000"/>
              </a:srgbClr>
            </a:outerShdw>
          </a:effectLst>
        </p:spPr>
      </p:pic>
      <p:pic>
        <p:nvPicPr>
          <p:cNvPr id="19" name="Picture 15" descr="usgs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5314" y="4127666"/>
            <a:ext cx="868752" cy="323770"/>
          </a:xfrm>
          <a:prstGeom prst="rect">
            <a:avLst/>
          </a:prstGeom>
          <a:ln>
            <a:noFill/>
          </a:ln>
          <a:effectLst>
            <a:outerShdw blurRad="292100" dist="139700" dir="2700000" algn="tl" rotWithShape="0">
              <a:srgbClr val="333333">
                <a:alpha val="65000"/>
              </a:srgbClr>
            </a:outerShdw>
          </a:effectLst>
        </p:spPr>
      </p:pic>
      <p:pic>
        <p:nvPicPr>
          <p:cNvPr id="20" name="Picture 18" descr="FGCLRL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7568" y="1711787"/>
            <a:ext cx="528170" cy="604995"/>
          </a:xfrm>
          <a:prstGeom prst="rect">
            <a:avLst/>
          </a:prstGeom>
          <a:ln>
            <a:noFill/>
          </a:ln>
          <a:effectLst>
            <a:outerShdw blurRad="292100" dist="139700" dir="2700000" algn="tl" rotWithShape="0">
              <a:srgbClr val="333333">
                <a:alpha val="65000"/>
              </a:srgbClr>
            </a:outerShdw>
          </a:effectLst>
        </p:spPr>
      </p:pic>
      <p:pic>
        <p:nvPicPr>
          <p:cNvPr id="2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67500" y="1711787"/>
            <a:ext cx="1056339" cy="337318"/>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24935" y="2785507"/>
            <a:ext cx="597807" cy="437105"/>
          </a:xfrm>
          <a:prstGeom prst="rect">
            <a:avLst/>
          </a:prstGeom>
          <a:ln>
            <a:noFill/>
          </a:ln>
          <a:effectLst>
            <a:outerShdw blurRad="292100" dist="139700" dir="2700000" algn="tl" rotWithShape="0">
              <a:srgbClr val="333333">
                <a:alpha val="65000"/>
              </a:srgbClr>
            </a:outerShdw>
          </a:effectLst>
        </p:spPr>
      </p:pic>
      <p:pic>
        <p:nvPicPr>
          <p:cNvPr id="2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71064" y="3315116"/>
            <a:ext cx="593617" cy="593617"/>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0869" y="2209800"/>
            <a:ext cx="772390" cy="356488"/>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3525" y="4081266"/>
            <a:ext cx="547033" cy="561303"/>
          </a:xfrm>
          <a:prstGeom prst="rect">
            <a:avLst/>
          </a:prstGeom>
          <a:ln>
            <a:noFill/>
          </a:ln>
          <a:effectLst>
            <a:outerShdw blurRad="292100" dist="139700" dir="2700000" algn="tl" rotWithShape="0">
              <a:srgbClr val="333333">
                <a:alpha val="65000"/>
              </a:srgbClr>
            </a:outerShdw>
          </a:effectLst>
        </p:spPr>
      </p:pic>
      <p:pic>
        <p:nvPicPr>
          <p:cNvPr id="26"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15698" y="4837084"/>
            <a:ext cx="566328" cy="568453"/>
          </a:xfrm>
          <a:prstGeom prst="rect">
            <a:avLst/>
          </a:prstGeom>
          <a:ln>
            <a:noFill/>
          </a:ln>
          <a:effectLst>
            <a:outerShdw blurRad="292100" dist="139700" dir="2700000" algn="tl" rotWithShape="0">
              <a:srgbClr val="333333">
                <a:alpha val="65000"/>
              </a:srgbClr>
            </a:outerShdw>
          </a:effectLst>
        </p:spPr>
      </p:pic>
      <p:pic>
        <p:nvPicPr>
          <p:cNvPr id="27"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88628" y="1880446"/>
            <a:ext cx="563974" cy="546272"/>
          </a:xfrm>
          <a:prstGeom prst="rect">
            <a:avLst/>
          </a:prstGeom>
          <a:ln>
            <a:noFill/>
          </a:ln>
          <a:effectLst>
            <a:outerShdw blurRad="292100" dist="139700" dir="2700000" algn="tl" rotWithShape="0">
              <a:srgbClr val="333333">
                <a:alpha val="65000"/>
              </a:srgbClr>
            </a:outerShdw>
          </a:effectLst>
        </p:spPr>
      </p:pic>
      <p:pic>
        <p:nvPicPr>
          <p:cNvPr id="28"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30007" y="2514600"/>
            <a:ext cx="818925" cy="541814"/>
          </a:xfrm>
          <a:prstGeom prst="rect">
            <a:avLst/>
          </a:prstGeom>
          <a:ln>
            <a:noFill/>
          </a:ln>
          <a:effectLst>
            <a:outerShdw blurRad="292100" dist="139700" dir="2700000" algn="tl" rotWithShape="0">
              <a:srgbClr val="333333">
                <a:alpha val="65000"/>
              </a:srgbClr>
            </a:outerShdw>
          </a:effectLst>
        </p:spPr>
      </p:pic>
      <p:pic>
        <p:nvPicPr>
          <p:cNvPr id="29" name="Picture 24" descr="FS shield"/>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99632" y="3352800"/>
            <a:ext cx="506168" cy="556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87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
            <a:ext cx="9144000" cy="6858000"/>
            <a:chOff x="0" y="1"/>
            <a:chExt cx="9144000" cy="6858000"/>
          </a:xfrm>
        </p:grpSpPr>
        <p:pic>
          <p:nvPicPr>
            <p:cNvPr id="31" name="Picture 30" descr="Pictur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32" name="Picture 6" descr="http://www.greenbookblog.org/wp-content/uploads/2012/03/big-dat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3" name="Picture 5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4" name="Right Arrow 33"/>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6" name="Rectangle 12"/>
          <p:cNvSpPr>
            <a:spLocks noChangeArrowheads="1"/>
          </p:cNvSpPr>
          <p:nvPr/>
        </p:nvSpPr>
        <p:spPr bwMode="auto">
          <a:xfrm>
            <a:off x="1447800" y="20360"/>
            <a:ext cx="7772400" cy="1077218"/>
          </a:xfrm>
          <a:prstGeom prst="rect">
            <a:avLst/>
          </a:prstGeom>
          <a:noFill/>
          <a:ln w="9525">
            <a:noFill/>
            <a:miter lim="800000"/>
            <a:headEnd/>
            <a:tailEnd/>
          </a:ln>
          <a:effectLst/>
        </p:spPr>
        <p:txBody>
          <a:bodyPr wrap="square">
            <a:spAutoFit/>
          </a:bodyPr>
          <a:lstStyle/>
          <a:p>
            <a:r>
              <a:rPr lang="en-US" sz="3200" b="1" dirty="0" smtClean="0">
                <a:solidFill>
                  <a:schemeClr val="tx2"/>
                </a:solidFill>
                <a:latin typeface="Candara" pitchFamily="34" charset="0"/>
              </a:rPr>
              <a:t>Statistically Valid, Unbiased </a:t>
            </a:r>
          </a:p>
          <a:p>
            <a:r>
              <a:rPr lang="en-US" sz="3200" b="1" dirty="0">
                <a:solidFill>
                  <a:schemeClr val="tx2"/>
                </a:solidFill>
                <a:latin typeface="Candara" pitchFamily="34" charset="0"/>
              </a:rPr>
              <a:t>	</a:t>
            </a:r>
            <a:r>
              <a:rPr lang="en-US" sz="3200" b="1" dirty="0" smtClean="0">
                <a:solidFill>
                  <a:schemeClr val="tx2"/>
                </a:solidFill>
                <a:latin typeface="Candara" pitchFamily="34" charset="0"/>
              </a:rPr>
              <a:t>Information from Stream Databases</a:t>
            </a:r>
            <a:endParaRPr lang="en-US" sz="3200" b="1" dirty="0">
              <a:solidFill>
                <a:schemeClr val="tx2"/>
              </a:solidFill>
              <a:latin typeface="Candara" pitchFamily="34" charset="0"/>
            </a:endParaRPr>
          </a:p>
        </p:txBody>
      </p:sp>
      <p:pic>
        <p:nvPicPr>
          <p:cNvPr id="18" name="Picture 9" descr="Oncorhynchus-nerka-1"/>
          <p:cNvPicPr>
            <a:picLocks noChangeAspect="1" noChangeArrowheads="1"/>
          </p:cNvPicPr>
          <p:nvPr/>
        </p:nvPicPr>
        <p:blipFill>
          <a:blip r:embed="rId7"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867400" y="1326575"/>
            <a:ext cx="3505200" cy="1517650"/>
          </a:xfrm>
          <a:prstGeom prst="rect">
            <a:avLst/>
          </a:prstGeom>
          <a:noFill/>
        </p:spPr>
      </p:pic>
      <p:pic>
        <p:nvPicPr>
          <p:cNvPr id="19" name="Picture 3" descr="Retro figures"/>
          <p:cNvPicPr>
            <a:picLocks noChangeAspect="1" noChangeArrowheads="1"/>
          </p:cNvPicPr>
          <p:nvPr/>
        </p:nvPicPr>
        <p:blipFill>
          <a:blip r:embed="rId8" cstate="print">
            <a:extLst>
              <a:ext uri="{28A0092B-C50C-407E-A947-70E740481C1C}">
                <a14:useLocalDpi xmlns:a14="http://schemas.microsoft.com/office/drawing/2010/main" val="0"/>
              </a:ext>
            </a:extLst>
          </a:blip>
          <a:srcRect l="52948" t="12325" b="49206"/>
          <a:stretch>
            <a:fillRect/>
          </a:stretch>
        </p:blipFill>
        <p:spPr bwMode="auto">
          <a:xfrm>
            <a:off x="4832351" y="1472625"/>
            <a:ext cx="4374816" cy="2682597"/>
          </a:xfrm>
          <a:prstGeom prst="rect">
            <a:avLst/>
          </a:prstGeom>
          <a:noFill/>
        </p:spPr>
      </p:pic>
      <p:sp>
        <p:nvSpPr>
          <p:cNvPr id="20" name="TextBox 19"/>
          <p:cNvSpPr txBox="1"/>
          <p:nvPr/>
        </p:nvSpPr>
        <p:spPr>
          <a:xfrm>
            <a:off x="5275721" y="1565316"/>
            <a:ext cx="2833230" cy="400110"/>
          </a:xfrm>
          <a:prstGeom prst="rect">
            <a:avLst/>
          </a:prstGeom>
          <a:solidFill>
            <a:schemeClr val="bg1"/>
          </a:solidFill>
        </p:spPr>
        <p:txBody>
          <a:bodyPr wrap="square" rtlCol="0">
            <a:spAutoFit/>
          </a:bodyPr>
          <a:lstStyle/>
          <a:p>
            <a:r>
              <a:rPr lang="en-US" sz="2000" dirty="0" smtClean="0">
                <a:latin typeface="Candara" pitchFamily="34" charset="0"/>
              </a:rPr>
              <a:t>r</a:t>
            </a:r>
            <a:r>
              <a:rPr lang="en-US" sz="2000" baseline="30000" dirty="0" smtClean="0">
                <a:latin typeface="Candara" pitchFamily="34" charset="0"/>
              </a:rPr>
              <a:t>2</a:t>
            </a:r>
            <a:r>
              <a:rPr lang="en-US" sz="2000" dirty="0" smtClean="0">
                <a:latin typeface="Candara" pitchFamily="34" charset="0"/>
              </a:rPr>
              <a:t> = 0.68; RMSE = 1.54°C</a:t>
            </a:r>
            <a:endParaRPr lang="en-US" sz="2000" dirty="0">
              <a:latin typeface="Candara" pitchFamily="34" charset="0"/>
            </a:endParaRPr>
          </a:p>
        </p:txBody>
      </p:sp>
      <p:pic>
        <p:nvPicPr>
          <p:cNvPr id="21" name="Picture 3" descr="Retro figures"/>
          <p:cNvPicPr>
            <a:picLocks noChangeAspect="1" noChangeArrowheads="1"/>
          </p:cNvPicPr>
          <p:nvPr/>
        </p:nvPicPr>
        <p:blipFill>
          <a:blip r:embed="rId8" cstate="print">
            <a:extLst>
              <a:ext uri="{28A0092B-C50C-407E-A947-70E740481C1C}">
                <a14:useLocalDpi xmlns:a14="http://schemas.microsoft.com/office/drawing/2010/main" val="0"/>
              </a:ext>
            </a:extLst>
          </a:blip>
          <a:srcRect l="7405" t="12549" r="47388" b="49206"/>
          <a:stretch>
            <a:fillRect/>
          </a:stretch>
        </p:blipFill>
        <p:spPr bwMode="auto">
          <a:xfrm>
            <a:off x="4865007" y="3911025"/>
            <a:ext cx="4203255" cy="2667000"/>
          </a:xfrm>
          <a:prstGeom prst="rect">
            <a:avLst/>
          </a:prstGeom>
          <a:noFill/>
        </p:spPr>
      </p:pic>
      <p:sp>
        <p:nvSpPr>
          <p:cNvPr id="22" name="TextBox 21"/>
          <p:cNvSpPr txBox="1"/>
          <p:nvPr/>
        </p:nvSpPr>
        <p:spPr>
          <a:xfrm>
            <a:off x="5275721" y="3984606"/>
            <a:ext cx="2909430" cy="400110"/>
          </a:xfrm>
          <a:prstGeom prst="rect">
            <a:avLst/>
          </a:prstGeom>
          <a:solidFill>
            <a:schemeClr val="bg1"/>
          </a:solidFill>
        </p:spPr>
        <p:txBody>
          <a:bodyPr wrap="square" rtlCol="0">
            <a:spAutoFit/>
          </a:bodyPr>
          <a:lstStyle/>
          <a:p>
            <a:r>
              <a:rPr lang="en-US" sz="2000" dirty="0" smtClean="0">
                <a:latin typeface="Candara" pitchFamily="34" charset="0"/>
              </a:rPr>
              <a:t>r</a:t>
            </a:r>
            <a:r>
              <a:rPr lang="en-US" sz="2000" baseline="30000" dirty="0" smtClean="0">
                <a:latin typeface="Candara" pitchFamily="34" charset="0"/>
              </a:rPr>
              <a:t>2</a:t>
            </a:r>
            <a:r>
              <a:rPr lang="en-US" sz="2000" dirty="0" smtClean="0">
                <a:latin typeface="Candara" pitchFamily="34" charset="0"/>
              </a:rPr>
              <a:t> = 0.93; RMSE = 0.74°C</a:t>
            </a:r>
            <a:endParaRPr lang="en-US" sz="2000" dirty="0">
              <a:latin typeface="Candara" pitchFamily="34" charset="0"/>
            </a:endParaRPr>
          </a:p>
        </p:txBody>
      </p:sp>
      <p:sp>
        <p:nvSpPr>
          <p:cNvPr id="24" name="Rectangle 23"/>
          <p:cNvSpPr/>
          <p:nvPr/>
        </p:nvSpPr>
        <p:spPr>
          <a:xfrm>
            <a:off x="6661151" y="5739825"/>
            <a:ext cx="2327066" cy="461665"/>
          </a:xfrm>
          <a:prstGeom prst="rect">
            <a:avLst/>
          </a:prstGeom>
        </p:spPr>
        <p:txBody>
          <a:bodyPr wrap="square">
            <a:spAutoFit/>
          </a:bodyPr>
          <a:lstStyle/>
          <a:p>
            <a:pPr algn="r"/>
            <a:r>
              <a:rPr lang="en-US" sz="2400" dirty="0" smtClean="0">
                <a:solidFill>
                  <a:srgbClr val="000099"/>
                </a:solidFill>
                <a:latin typeface="Candara" pitchFamily="34" charset="0"/>
              </a:rPr>
              <a:t>Spatial Model</a:t>
            </a:r>
            <a:endParaRPr lang="en-US" sz="2400" dirty="0">
              <a:solidFill>
                <a:srgbClr val="000099"/>
              </a:solidFill>
              <a:latin typeface="Candara" pitchFamily="34" charset="0"/>
            </a:endParaRPr>
          </a:p>
        </p:txBody>
      </p:sp>
      <p:sp>
        <p:nvSpPr>
          <p:cNvPr id="36" name="Rectangle 35"/>
          <p:cNvSpPr/>
          <p:nvPr/>
        </p:nvSpPr>
        <p:spPr>
          <a:xfrm>
            <a:off x="6432552" y="3301425"/>
            <a:ext cx="2590800" cy="461665"/>
          </a:xfrm>
          <a:prstGeom prst="rect">
            <a:avLst/>
          </a:prstGeom>
        </p:spPr>
        <p:txBody>
          <a:bodyPr wrap="square">
            <a:spAutoFit/>
          </a:bodyPr>
          <a:lstStyle/>
          <a:p>
            <a:pPr algn="r"/>
            <a:r>
              <a:rPr lang="en-US" sz="2400" dirty="0" smtClean="0">
                <a:solidFill>
                  <a:srgbClr val="000099"/>
                </a:solidFill>
                <a:latin typeface="Candara" pitchFamily="34" charset="0"/>
              </a:rPr>
              <a:t>Non-spatial Model</a:t>
            </a:r>
            <a:endParaRPr lang="en-US" sz="2400" dirty="0">
              <a:solidFill>
                <a:srgbClr val="000099"/>
              </a:solidFill>
              <a:latin typeface="Candara" pitchFamily="34" charset="0"/>
            </a:endParaRPr>
          </a:p>
        </p:txBody>
      </p:sp>
      <p:sp>
        <p:nvSpPr>
          <p:cNvPr id="37" name="Text Box 16"/>
          <p:cNvSpPr txBox="1">
            <a:spLocks noChangeArrowheads="1"/>
          </p:cNvSpPr>
          <p:nvPr/>
        </p:nvSpPr>
        <p:spPr bwMode="auto">
          <a:xfrm>
            <a:off x="4819213" y="1072873"/>
            <a:ext cx="4343400" cy="461665"/>
          </a:xfrm>
          <a:prstGeom prst="rect">
            <a:avLst/>
          </a:prstGeom>
          <a:solidFill>
            <a:schemeClr val="bg1">
              <a:alpha val="74001"/>
            </a:schemeClr>
          </a:solidFill>
          <a:ln w="9525">
            <a:noFill/>
            <a:miter lim="800000"/>
            <a:headEnd/>
            <a:tailEnd/>
          </a:ln>
          <a:effectLst/>
        </p:spPr>
        <p:txBody>
          <a:bodyPr wrap="square">
            <a:spAutoFit/>
          </a:bodyPr>
          <a:lstStyle/>
          <a:p>
            <a:pPr algn="ctr"/>
            <a:r>
              <a:rPr lang="en-US" sz="2400" b="1" dirty="0" smtClean="0">
                <a:solidFill>
                  <a:srgbClr val="000099"/>
                </a:solidFill>
                <a:latin typeface="Candara" pitchFamily="34" charset="0"/>
              </a:rPr>
              <a:t>Mean Summer Stream Temp</a:t>
            </a:r>
            <a:endParaRPr lang="en-US" sz="2400" b="1" dirty="0">
              <a:solidFill>
                <a:srgbClr val="000099"/>
              </a:solidFill>
              <a:latin typeface="Candara" pitchFamily="34" charset="0"/>
            </a:endParaRPr>
          </a:p>
        </p:txBody>
      </p:sp>
      <p:sp>
        <p:nvSpPr>
          <p:cNvPr id="38" name="Text Box 15"/>
          <p:cNvSpPr txBox="1">
            <a:spLocks noChangeArrowheads="1"/>
          </p:cNvSpPr>
          <p:nvPr/>
        </p:nvSpPr>
        <p:spPr bwMode="auto">
          <a:xfrm>
            <a:off x="6136731" y="6400800"/>
            <a:ext cx="2321469" cy="523220"/>
          </a:xfrm>
          <a:prstGeom prst="rect">
            <a:avLst/>
          </a:prstGeom>
          <a:noFill/>
          <a:ln w="9525">
            <a:noFill/>
            <a:miter lim="800000"/>
            <a:headEnd/>
            <a:tailEnd/>
          </a:ln>
          <a:effectLst/>
        </p:spPr>
        <p:txBody>
          <a:bodyPr wrap="none">
            <a:spAutoFit/>
          </a:bodyPr>
          <a:lstStyle/>
          <a:p>
            <a:r>
              <a:rPr lang="en-US" sz="2800" dirty="0">
                <a:solidFill>
                  <a:schemeClr val="tx2"/>
                </a:solidFill>
                <a:latin typeface="Candara" pitchFamily="34" charset="0"/>
              </a:rPr>
              <a:t>Observed </a:t>
            </a:r>
            <a:r>
              <a:rPr lang="en-US" sz="2800" dirty="0" smtClean="0">
                <a:solidFill>
                  <a:schemeClr val="tx2"/>
                </a:solidFill>
                <a:latin typeface="Candara" pitchFamily="34" charset="0"/>
              </a:rPr>
              <a:t>(</a:t>
            </a:r>
            <a:r>
              <a:rPr lang="en-US" sz="2800" dirty="0" smtClean="0">
                <a:solidFill>
                  <a:schemeClr val="tx2"/>
                </a:solidFill>
                <a:latin typeface="Candara" pitchFamily="34" charset="0"/>
                <a:cs typeface="Arial" pitchFamily="34" charset="0"/>
              </a:rPr>
              <a:t>°</a:t>
            </a:r>
            <a:r>
              <a:rPr lang="en-US" sz="2800" dirty="0" smtClean="0">
                <a:solidFill>
                  <a:schemeClr val="tx2"/>
                </a:solidFill>
                <a:latin typeface="Candara" pitchFamily="34" charset="0"/>
              </a:rPr>
              <a:t>C)</a:t>
            </a:r>
            <a:endParaRPr lang="en-US" sz="2800" dirty="0">
              <a:solidFill>
                <a:schemeClr val="tx2"/>
              </a:solidFill>
              <a:latin typeface="Candara" pitchFamily="34" charset="0"/>
            </a:endParaRPr>
          </a:p>
        </p:txBody>
      </p:sp>
      <p:sp>
        <p:nvSpPr>
          <p:cNvPr id="39" name="Text Box 15"/>
          <p:cNvSpPr txBox="1">
            <a:spLocks noChangeArrowheads="1"/>
          </p:cNvSpPr>
          <p:nvPr/>
        </p:nvSpPr>
        <p:spPr bwMode="auto">
          <a:xfrm rot="16200000">
            <a:off x="3260126" y="3496761"/>
            <a:ext cx="2621230" cy="584775"/>
          </a:xfrm>
          <a:prstGeom prst="rect">
            <a:avLst/>
          </a:prstGeom>
          <a:noFill/>
          <a:ln w="9525">
            <a:noFill/>
            <a:miter lim="800000"/>
            <a:headEnd/>
            <a:tailEnd/>
          </a:ln>
          <a:effectLst/>
        </p:spPr>
        <p:txBody>
          <a:bodyPr wrap="none">
            <a:spAutoFit/>
          </a:bodyPr>
          <a:lstStyle/>
          <a:p>
            <a:r>
              <a:rPr lang="en-US" sz="3200" dirty="0" smtClean="0">
                <a:solidFill>
                  <a:schemeClr val="tx2"/>
                </a:solidFill>
                <a:latin typeface="Candara" pitchFamily="34" charset="0"/>
              </a:rPr>
              <a:t>Predicted (</a:t>
            </a:r>
            <a:r>
              <a:rPr lang="en-US" sz="3200" dirty="0" smtClean="0">
                <a:solidFill>
                  <a:schemeClr val="tx2"/>
                </a:solidFill>
                <a:latin typeface="Candara" pitchFamily="34" charset="0"/>
                <a:cs typeface="Arial" pitchFamily="34" charset="0"/>
              </a:rPr>
              <a:t>°</a:t>
            </a:r>
            <a:r>
              <a:rPr lang="en-US" sz="3200" dirty="0" smtClean="0">
                <a:solidFill>
                  <a:schemeClr val="tx2"/>
                </a:solidFill>
                <a:latin typeface="Candara" pitchFamily="34" charset="0"/>
              </a:rPr>
              <a:t>C)</a:t>
            </a:r>
            <a:endParaRPr lang="en-US" sz="3200" dirty="0">
              <a:solidFill>
                <a:schemeClr val="tx2"/>
              </a:solidFill>
              <a:latin typeface="Candara" pitchFamily="34" charset="0"/>
            </a:endParaRPr>
          </a:p>
        </p:txBody>
      </p:sp>
      <p:sp>
        <p:nvSpPr>
          <p:cNvPr id="40" name="Rectangle 39"/>
          <p:cNvSpPr/>
          <p:nvPr/>
        </p:nvSpPr>
        <p:spPr>
          <a:xfrm>
            <a:off x="1403351" y="1000065"/>
            <a:ext cx="3352800" cy="5324535"/>
          </a:xfrm>
          <a:prstGeom prst="rect">
            <a:avLst/>
          </a:prstGeom>
        </p:spPr>
        <p:txBody>
          <a:bodyPr wrap="square">
            <a:spAutoFit/>
          </a:bodyPr>
          <a:lstStyle/>
          <a:p>
            <a:endParaRPr lang="fr-FR" sz="2000" u="sng" dirty="0" smtClean="0">
              <a:solidFill>
                <a:srgbClr val="000099"/>
              </a:solidFill>
              <a:latin typeface="Candara" pitchFamily="34" charset="0"/>
            </a:endParaRPr>
          </a:p>
          <a:p>
            <a:r>
              <a:rPr lang="fr-FR" sz="2000" b="1" dirty="0" smtClean="0">
                <a:solidFill>
                  <a:schemeClr val="tx2"/>
                </a:solidFill>
                <a:latin typeface="Candara" pitchFamily="34" charset="0"/>
              </a:rPr>
              <a:t>Non-spatial Stream </a:t>
            </a:r>
            <a:r>
              <a:rPr lang="fr-FR" sz="2000" b="1" dirty="0" err="1" smtClean="0">
                <a:solidFill>
                  <a:schemeClr val="tx2"/>
                </a:solidFill>
                <a:latin typeface="Candara" pitchFamily="34" charset="0"/>
              </a:rPr>
              <a:t>Temp</a:t>
            </a:r>
            <a:r>
              <a:rPr lang="fr-FR" sz="2000" b="1" dirty="0" smtClean="0">
                <a:solidFill>
                  <a:schemeClr val="tx2"/>
                </a:solidFill>
                <a:latin typeface="Candara" pitchFamily="34" charset="0"/>
              </a:rPr>
              <a:t> =</a:t>
            </a:r>
          </a:p>
          <a:p>
            <a:r>
              <a:rPr lang="fr-FR" sz="2000" dirty="0" smtClean="0">
                <a:solidFill>
                  <a:schemeClr val="tx2"/>
                </a:solidFill>
                <a:latin typeface="Candara" pitchFamily="34" charset="0"/>
              </a:rPr>
              <a:t>– </a:t>
            </a:r>
            <a:r>
              <a:rPr lang="fi-FI" sz="2000" dirty="0" smtClean="0">
                <a:solidFill>
                  <a:schemeClr val="tx2"/>
                </a:solidFill>
                <a:latin typeface="Candara" pitchFamily="34" charset="0"/>
              </a:rPr>
              <a:t>0.0064*Elevation (m)</a:t>
            </a:r>
          </a:p>
          <a:p>
            <a:r>
              <a:rPr lang="fi-FI" sz="2000" dirty="0" smtClean="0">
                <a:solidFill>
                  <a:schemeClr val="tx2"/>
                </a:solidFill>
                <a:latin typeface="Candara" pitchFamily="34" charset="0"/>
              </a:rPr>
              <a:t>+ </a:t>
            </a:r>
            <a:r>
              <a:rPr lang="fr-FR" sz="2000" dirty="0" smtClean="0">
                <a:solidFill>
                  <a:schemeClr val="tx2"/>
                </a:solidFill>
                <a:latin typeface="Candara" pitchFamily="34" charset="0"/>
              </a:rPr>
              <a:t>0.0104*</a:t>
            </a:r>
            <a:r>
              <a:rPr lang="fi-FI" sz="2000" dirty="0" smtClean="0">
                <a:solidFill>
                  <a:schemeClr val="tx2"/>
                </a:solidFill>
                <a:latin typeface="Candara" pitchFamily="34" charset="0"/>
              </a:rPr>
              <a:t>Radiation</a:t>
            </a:r>
          </a:p>
          <a:p>
            <a:r>
              <a:rPr lang="fr-FR" sz="2000" dirty="0" smtClean="0">
                <a:solidFill>
                  <a:schemeClr val="tx2"/>
                </a:solidFill>
                <a:latin typeface="Candara" pitchFamily="34" charset="0"/>
              </a:rPr>
              <a:t>+ </a:t>
            </a:r>
            <a:r>
              <a:rPr lang="en-US" sz="2000" dirty="0" smtClean="0">
                <a:solidFill>
                  <a:schemeClr val="tx2"/>
                </a:solidFill>
                <a:latin typeface="Candara" pitchFamily="34" charset="0"/>
              </a:rPr>
              <a:t>0.39*</a:t>
            </a:r>
            <a:r>
              <a:rPr lang="en-US" sz="2000" dirty="0" err="1" smtClean="0">
                <a:solidFill>
                  <a:schemeClr val="tx2"/>
                </a:solidFill>
                <a:latin typeface="Candara" pitchFamily="34" charset="0"/>
              </a:rPr>
              <a:t>AirTemp</a:t>
            </a:r>
            <a:r>
              <a:rPr lang="en-US" sz="2000" dirty="0" smtClean="0">
                <a:solidFill>
                  <a:schemeClr val="tx2"/>
                </a:solidFill>
                <a:latin typeface="Candara" pitchFamily="34" charset="0"/>
              </a:rPr>
              <a:t> (°C)</a:t>
            </a:r>
          </a:p>
          <a:p>
            <a:r>
              <a:rPr lang="en-US" sz="2000" dirty="0" smtClean="0">
                <a:solidFill>
                  <a:schemeClr val="tx2"/>
                </a:solidFill>
                <a:latin typeface="Candara" pitchFamily="34" charset="0"/>
              </a:rPr>
              <a:t>– 0.17*Flow</a:t>
            </a:r>
            <a:r>
              <a:rPr lang="fr-FR" sz="2000" dirty="0" smtClean="0">
                <a:solidFill>
                  <a:schemeClr val="tx2"/>
                </a:solidFill>
                <a:latin typeface="Candara" pitchFamily="34" charset="0"/>
              </a:rPr>
              <a:t> (m</a:t>
            </a:r>
            <a:r>
              <a:rPr lang="fr-FR" sz="2000" baseline="30000" dirty="0" smtClean="0">
                <a:solidFill>
                  <a:schemeClr val="tx2"/>
                </a:solidFill>
                <a:latin typeface="Candara" pitchFamily="34" charset="0"/>
              </a:rPr>
              <a:t>3</a:t>
            </a:r>
            <a:r>
              <a:rPr lang="fr-FR" sz="2000" dirty="0" smtClean="0">
                <a:solidFill>
                  <a:schemeClr val="tx2"/>
                </a:solidFill>
                <a:latin typeface="Candara" pitchFamily="34" charset="0"/>
              </a:rPr>
              <a:t>/s)</a:t>
            </a:r>
          </a:p>
          <a:p>
            <a:endParaRPr lang="fr-FR" sz="2000" b="1" dirty="0" smtClean="0">
              <a:latin typeface="Candara" pitchFamily="34" charset="0"/>
            </a:endParaRPr>
          </a:p>
          <a:p>
            <a:endParaRPr lang="fr-FR" sz="2000" b="1" dirty="0" smtClean="0">
              <a:latin typeface="Candara" pitchFamily="34" charset="0"/>
            </a:endParaRPr>
          </a:p>
          <a:p>
            <a:endParaRPr lang="fr-FR" sz="2000" b="1" dirty="0" smtClean="0">
              <a:latin typeface="Candara" pitchFamily="34" charset="0"/>
            </a:endParaRPr>
          </a:p>
          <a:p>
            <a:endParaRPr lang="fr-FR" sz="2000" b="1" dirty="0" smtClean="0">
              <a:latin typeface="Candara" pitchFamily="34" charset="0"/>
            </a:endParaRPr>
          </a:p>
          <a:p>
            <a:endParaRPr lang="fr-FR" sz="2000" b="1" dirty="0" smtClean="0">
              <a:latin typeface="Candara" pitchFamily="34" charset="0"/>
            </a:endParaRPr>
          </a:p>
          <a:p>
            <a:endParaRPr lang="fr-FR" sz="2000" b="1" dirty="0" smtClean="0">
              <a:latin typeface="Candara" pitchFamily="34" charset="0"/>
            </a:endParaRPr>
          </a:p>
          <a:p>
            <a:r>
              <a:rPr lang="fr-FR" sz="2000" b="1" dirty="0" smtClean="0">
                <a:solidFill>
                  <a:schemeClr val="tx2"/>
                </a:solidFill>
                <a:latin typeface="Candara" pitchFamily="34" charset="0"/>
              </a:rPr>
              <a:t>Spatial Stream </a:t>
            </a:r>
            <a:r>
              <a:rPr lang="fr-FR" sz="2000" b="1" dirty="0" err="1" smtClean="0">
                <a:solidFill>
                  <a:schemeClr val="tx2"/>
                </a:solidFill>
                <a:latin typeface="Candara" pitchFamily="34" charset="0"/>
              </a:rPr>
              <a:t>Temp</a:t>
            </a:r>
            <a:r>
              <a:rPr lang="fr-FR" sz="2000" b="1" dirty="0" smtClean="0">
                <a:solidFill>
                  <a:schemeClr val="tx2"/>
                </a:solidFill>
                <a:latin typeface="Candara" pitchFamily="34" charset="0"/>
              </a:rPr>
              <a:t> =</a:t>
            </a:r>
          </a:p>
          <a:p>
            <a:r>
              <a:rPr lang="fr-FR" sz="2000" dirty="0" smtClean="0">
                <a:solidFill>
                  <a:schemeClr val="tx2"/>
                </a:solidFill>
                <a:latin typeface="Candara" pitchFamily="34" charset="0"/>
              </a:rPr>
              <a:t>– </a:t>
            </a:r>
            <a:r>
              <a:rPr lang="fi-FI" sz="2000" dirty="0" smtClean="0">
                <a:solidFill>
                  <a:schemeClr val="tx2"/>
                </a:solidFill>
                <a:latin typeface="Candara" pitchFamily="34" charset="0"/>
              </a:rPr>
              <a:t>0.0045*Elevation (m)</a:t>
            </a:r>
          </a:p>
          <a:p>
            <a:r>
              <a:rPr lang="fi-FI" sz="2000" dirty="0" smtClean="0">
                <a:solidFill>
                  <a:schemeClr val="tx2"/>
                </a:solidFill>
                <a:latin typeface="Candara" pitchFamily="34" charset="0"/>
              </a:rPr>
              <a:t>+ </a:t>
            </a:r>
            <a:r>
              <a:rPr lang="fr-FR" sz="2000" dirty="0" smtClean="0">
                <a:solidFill>
                  <a:schemeClr val="tx2"/>
                </a:solidFill>
                <a:latin typeface="Candara" pitchFamily="34" charset="0"/>
              </a:rPr>
              <a:t>0.0085*</a:t>
            </a:r>
            <a:r>
              <a:rPr lang="fi-FI" sz="2000" dirty="0" smtClean="0">
                <a:solidFill>
                  <a:schemeClr val="tx2"/>
                </a:solidFill>
                <a:latin typeface="Candara" pitchFamily="34" charset="0"/>
              </a:rPr>
              <a:t>Radiation</a:t>
            </a:r>
          </a:p>
          <a:p>
            <a:r>
              <a:rPr lang="fr-FR" sz="2000" dirty="0" smtClean="0">
                <a:solidFill>
                  <a:schemeClr val="tx2"/>
                </a:solidFill>
                <a:latin typeface="Candara" pitchFamily="34" charset="0"/>
              </a:rPr>
              <a:t>+ </a:t>
            </a:r>
            <a:r>
              <a:rPr lang="en-US" sz="2000" dirty="0" smtClean="0">
                <a:solidFill>
                  <a:schemeClr val="tx2"/>
                </a:solidFill>
                <a:latin typeface="Candara" pitchFamily="34" charset="0"/>
              </a:rPr>
              <a:t>0.48*</a:t>
            </a:r>
            <a:r>
              <a:rPr lang="en-US" sz="2000" dirty="0" err="1" smtClean="0">
                <a:solidFill>
                  <a:schemeClr val="tx2"/>
                </a:solidFill>
                <a:latin typeface="Candara" pitchFamily="34" charset="0"/>
              </a:rPr>
              <a:t>AirTemp</a:t>
            </a:r>
            <a:r>
              <a:rPr lang="en-US" sz="2000" dirty="0" smtClean="0">
                <a:solidFill>
                  <a:schemeClr val="tx2"/>
                </a:solidFill>
                <a:latin typeface="Candara" pitchFamily="34" charset="0"/>
              </a:rPr>
              <a:t> </a:t>
            </a:r>
            <a:r>
              <a:rPr lang="en-US" sz="2000" dirty="0">
                <a:solidFill>
                  <a:schemeClr val="tx2"/>
                </a:solidFill>
                <a:latin typeface="Candara" pitchFamily="34" charset="0"/>
              </a:rPr>
              <a:t>(°C</a:t>
            </a:r>
            <a:r>
              <a:rPr lang="en-US" sz="2000" dirty="0" smtClean="0">
                <a:solidFill>
                  <a:schemeClr val="tx2"/>
                </a:solidFill>
                <a:latin typeface="Candara" pitchFamily="34" charset="0"/>
              </a:rPr>
              <a:t>)</a:t>
            </a:r>
          </a:p>
          <a:p>
            <a:r>
              <a:rPr lang="en-US" sz="2000" dirty="0" smtClean="0">
                <a:solidFill>
                  <a:schemeClr val="tx2"/>
                </a:solidFill>
                <a:latin typeface="Candara" pitchFamily="34" charset="0"/>
              </a:rPr>
              <a:t>– 0.11*Flow</a:t>
            </a:r>
            <a:r>
              <a:rPr lang="fr-FR" sz="2000" b="1" dirty="0" smtClean="0">
                <a:solidFill>
                  <a:schemeClr val="tx2"/>
                </a:solidFill>
                <a:latin typeface="Candara" pitchFamily="34" charset="0"/>
              </a:rPr>
              <a:t> </a:t>
            </a:r>
            <a:r>
              <a:rPr lang="fr-FR" sz="2000" dirty="0" smtClean="0">
                <a:solidFill>
                  <a:schemeClr val="tx2"/>
                </a:solidFill>
                <a:latin typeface="Candara" pitchFamily="34" charset="0"/>
              </a:rPr>
              <a:t>(m</a:t>
            </a:r>
            <a:r>
              <a:rPr lang="fr-FR" sz="2000" baseline="30000" dirty="0" smtClean="0">
                <a:solidFill>
                  <a:schemeClr val="tx2"/>
                </a:solidFill>
                <a:latin typeface="Candara" pitchFamily="34" charset="0"/>
              </a:rPr>
              <a:t>3</a:t>
            </a:r>
            <a:r>
              <a:rPr lang="fr-FR" sz="2000" dirty="0" smtClean="0">
                <a:solidFill>
                  <a:schemeClr val="tx2"/>
                </a:solidFill>
                <a:latin typeface="Candara" pitchFamily="34" charset="0"/>
              </a:rPr>
              <a:t>/s)</a:t>
            </a:r>
            <a:endParaRPr lang="fr-FR" sz="2000" b="1" dirty="0" smtClean="0">
              <a:solidFill>
                <a:schemeClr val="tx2"/>
              </a:solidFill>
              <a:latin typeface="Candara" pitchFamily="34" charset="0"/>
            </a:endParaRPr>
          </a:p>
        </p:txBody>
      </p:sp>
      <p:sp>
        <p:nvSpPr>
          <p:cNvPr id="41" name="Text Box 17"/>
          <p:cNvSpPr txBox="1">
            <a:spLocks noChangeArrowheads="1"/>
          </p:cNvSpPr>
          <p:nvPr/>
        </p:nvSpPr>
        <p:spPr bwMode="auto">
          <a:xfrm>
            <a:off x="1381877" y="6477000"/>
            <a:ext cx="4485523" cy="400110"/>
          </a:xfrm>
          <a:prstGeom prst="rect">
            <a:avLst/>
          </a:prstGeom>
          <a:noFill/>
          <a:ln w="9525">
            <a:noFill/>
            <a:miter lim="800000"/>
            <a:headEnd/>
            <a:tailEnd/>
          </a:ln>
        </p:spPr>
        <p:txBody>
          <a:bodyPr wrap="none">
            <a:spAutoFit/>
          </a:bodyPr>
          <a:lstStyle/>
          <a:p>
            <a:r>
              <a:rPr lang="en-US" sz="2000" dirty="0">
                <a:solidFill>
                  <a:schemeClr val="tx2"/>
                </a:solidFill>
                <a:latin typeface="Candara" pitchFamily="34" charset="0"/>
              </a:rPr>
              <a:t>Isaak et al</a:t>
            </a:r>
            <a:r>
              <a:rPr lang="en-US" sz="2000" dirty="0" smtClean="0">
                <a:solidFill>
                  <a:schemeClr val="tx2"/>
                </a:solidFill>
                <a:latin typeface="Candara" pitchFamily="34" charset="0"/>
              </a:rPr>
              <a:t>. 2010. </a:t>
            </a:r>
            <a:r>
              <a:rPr lang="en-US" sz="2000" i="1" dirty="0" smtClean="0">
                <a:solidFill>
                  <a:schemeClr val="tx2"/>
                </a:solidFill>
                <a:latin typeface="Candara" pitchFamily="34" charset="0"/>
              </a:rPr>
              <a:t>Ecol. Apps.</a:t>
            </a:r>
            <a:r>
              <a:rPr lang="en-US" sz="2000" dirty="0" smtClean="0">
                <a:solidFill>
                  <a:schemeClr val="tx2"/>
                </a:solidFill>
                <a:latin typeface="Candara" pitchFamily="34" charset="0"/>
              </a:rPr>
              <a:t> 20:1350-1371</a:t>
            </a:r>
            <a:endParaRPr lang="en-US" sz="2000" dirty="0">
              <a:solidFill>
                <a:schemeClr val="tx2"/>
              </a:solidFill>
              <a:latin typeface="Candara" pitchFamily="34" charset="0"/>
            </a:endParaRPr>
          </a:p>
        </p:txBody>
      </p:sp>
      <p:grpSp>
        <p:nvGrpSpPr>
          <p:cNvPr id="42" name="Group 41"/>
          <p:cNvGrpSpPr/>
          <p:nvPr/>
        </p:nvGrpSpPr>
        <p:grpSpPr>
          <a:xfrm>
            <a:off x="1524001" y="2895600"/>
            <a:ext cx="2819399" cy="1752600"/>
            <a:chOff x="1295401" y="2895600"/>
            <a:chExt cx="2819399" cy="1752600"/>
          </a:xfrm>
        </p:grpSpPr>
        <p:pic>
          <p:nvPicPr>
            <p:cNvPr id="43" name="Picture 42" descr="11 Isaak Shhtream Intranet_DC 2.jp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95401" y="2895600"/>
              <a:ext cx="685800" cy="1752600"/>
            </a:xfrm>
            <a:prstGeom prst="rect">
              <a:avLst/>
            </a:prstGeom>
          </p:spPr>
        </p:pic>
        <p:sp>
          <p:nvSpPr>
            <p:cNvPr id="44" name="TextBox 43"/>
            <p:cNvSpPr txBox="1"/>
            <p:nvPr/>
          </p:nvSpPr>
          <p:spPr>
            <a:xfrm>
              <a:off x="1905000" y="2971800"/>
              <a:ext cx="2209800" cy="1631216"/>
            </a:xfrm>
            <a:prstGeom prst="rect">
              <a:avLst/>
            </a:prstGeom>
            <a:noFill/>
          </p:spPr>
          <p:txBody>
            <a:bodyPr wrap="square" rtlCol="0">
              <a:spAutoFit/>
            </a:bodyPr>
            <a:lstStyle/>
            <a:p>
              <a:r>
                <a:rPr lang="en-US" sz="2000" b="1" dirty="0" smtClean="0">
                  <a:solidFill>
                    <a:srgbClr val="000099"/>
                  </a:solidFill>
                  <a:latin typeface="Candara" pitchFamily="34" charset="0"/>
                </a:rPr>
                <a:t>Parameter estimates are different because of autocorrelation in database</a:t>
              </a:r>
              <a:endParaRPr lang="en-US" sz="2000" b="1" dirty="0">
                <a:solidFill>
                  <a:srgbClr val="000099"/>
                </a:solidFill>
                <a:latin typeface="Candara" pitchFamily="34" charset="0"/>
              </a:endParaRPr>
            </a:p>
          </p:txBody>
        </p:sp>
      </p:grpSp>
      <p:cxnSp>
        <p:nvCxnSpPr>
          <p:cNvPr id="45" name="Straight Connector 44"/>
          <p:cNvCxnSpPr/>
          <p:nvPr/>
        </p:nvCxnSpPr>
        <p:spPr>
          <a:xfrm flipV="1">
            <a:off x="5528199" y="1718810"/>
            <a:ext cx="3155183" cy="1828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18151" y="4128361"/>
            <a:ext cx="3184497" cy="18606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9786324">
            <a:off x="8035075" y="1531630"/>
            <a:ext cx="798617" cy="369332"/>
          </a:xfrm>
          <a:prstGeom prst="rect">
            <a:avLst/>
          </a:prstGeom>
          <a:noFill/>
        </p:spPr>
        <p:txBody>
          <a:bodyPr wrap="none" rtlCol="0">
            <a:spAutoFit/>
          </a:bodyPr>
          <a:lstStyle/>
          <a:p>
            <a:r>
              <a:rPr lang="en-US" dirty="0" smtClean="0">
                <a:solidFill>
                  <a:srgbClr val="FF0000"/>
                </a:solidFill>
                <a:latin typeface="Candara" pitchFamily="34" charset="0"/>
              </a:rPr>
              <a:t>1:1 line</a:t>
            </a:r>
            <a:endParaRPr lang="en-US" dirty="0">
              <a:solidFill>
                <a:srgbClr val="FF0000"/>
              </a:solidFill>
              <a:latin typeface="Candara" pitchFamily="34" charset="0"/>
            </a:endParaRPr>
          </a:p>
        </p:txBody>
      </p:sp>
      <p:sp>
        <p:nvSpPr>
          <p:cNvPr id="48" name="TextBox 47"/>
          <p:cNvSpPr txBox="1"/>
          <p:nvPr/>
        </p:nvSpPr>
        <p:spPr>
          <a:xfrm rot="19786324">
            <a:off x="8031693" y="3934545"/>
            <a:ext cx="798617" cy="369332"/>
          </a:xfrm>
          <a:prstGeom prst="rect">
            <a:avLst/>
          </a:prstGeom>
          <a:noFill/>
        </p:spPr>
        <p:txBody>
          <a:bodyPr wrap="none" rtlCol="0">
            <a:spAutoFit/>
          </a:bodyPr>
          <a:lstStyle/>
          <a:p>
            <a:r>
              <a:rPr lang="en-US" dirty="0" smtClean="0">
                <a:solidFill>
                  <a:srgbClr val="FF0000"/>
                </a:solidFill>
                <a:latin typeface="Candara" pitchFamily="34" charset="0"/>
              </a:rPr>
              <a:t>1:1 line</a:t>
            </a:r>
            <a:endParaRPr lang="en-US" dirty="0">
              <a:solidFill>
                <a:srgbClr val="FF0000"/>
              </a:solidFill>
              <a:latin typeface="Candara" pitchFamily="34" charset="0"/>
            </a:endParaRPr>
          </a:p>
        </p:txBody>
      </p:sp>
    </p:spTree>
    <p:extLst>
      <p:ext uri="{BB962C8B-B14F-4D97-AF65-F5344CB8AC3E}">
        <p14:creationId xmlns:p14="http://schemas.microsoft.com/office/powerpoint/2010/main" val="16072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1"/>
            <a:ext cx="9144000" cy="6858000"/>
            <a:chOff x="0" y="1"/>
            <a:chExt cx="9144000" cy="6858000"/>
          </a:xfrm>
        </p:grpSpPr>
        <p:pic>
          <p:nvPicPr>
            <p:cNvPr id="27" name="Picture 26" descr="Pictur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28" name="Picture 6" descr="http://www.greenbookblog.org/wp-content/uploads/2012/03/big-da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9" name="Picture 5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0" name="Right Arrow 29"/>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5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3" name="Text Box 13"/>
          <p:cNvSpPr txBox="1">
            <a:spLocks noChangeArrowheads="1"/>
          </p:cNvSpPr>
          <p:nvPr/>
        </p:nvSpPr>
        <p:spPr bwMode="auto">
          <a:xfrm>
            <a:off x="1191491" y="192613"/>
            <a:ext cx="8028709" cy="569387"/>
          </a:xfrm>
          <a:prstGeom prst="rect">
            <a:avLst/>
          </a:prstGeom>
          <a:noFill/>
          <a:ln w="9525">
            <a:noFill/>
            <a:miter lim="800000"/>
            <a:headEnd/>
            <a:tailEnd/>
          </a:ln>
          <a:effectLst/>
        </p:spPr>
        <p:txBody>
          <a:bodyPr wrap="square">
            <a:spAutoFit/>
          </a:bodyPr>
          <a:lstStyle/>
          <a:p>
            <a:r>
              <a:rPr lang="en-US" sz="3100" b="1" dirty="0" smtClean="0">
                <a:solidFill>
                  <a:schemeClr val="tx2"/>
                </a:solidFill>
                <a:latin typeface="Candara" pitchFamily="34" charset="0"/>
              </a:rPr>
              <a:t>Climate Effects on Bull Trout Thermal Habitat</a:t>
            </a:r>
            <a:endParaRPr lang="en-US" sz="3100" b="1" dirty="0">
              <a:solidFill>
                <a:schemeClr val="tx2"/>
              </a:solidFill>
              <a:latin typeface="Candara" pitchFamily="34" charset="0"/>
            </a:endParaRPr>
          </a:p>
        </p:txBody>
      </p:sp>
      <p:sp>
        <p:nvSpPr>
          <p:cNvPr id="14" name="Rectangle 14"/>
          <p:cNvSpPr>
            <a:spLocks noChangeArrowheads="1"/>
          </p:cNvSpPr>
          <p:nvPr/>
        </p:nvSpPr>
        <p:spPr bwMode="auto">
          <a:xfrm>
            <a:off x="7035612" y="2707332"/>
            <a:ext cx="457200" cy="228600"/>
          </a:xfrm>
          <a:prstGeom prst="rect">
            <a:avLst/>
          </a:prstGeom>
          <a:solidFill>
            <a:srgbClr val="00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15" name="Rectangle 16"/>
          <p:cNvSpPr>
            <a:spLocks noChangeArrowheads="1"/>
          </p:cNvSpPr>
          <p:nvPr/>
        </p:nvSpPr>
        <p:spPr bwMode="auto">
          <a:xfrm>
            <a:off x="7035612" y="3164532"/>
            <a:ext cx="457200" cy="228600"/>
          </a:xfrm>
          <a:prstGeom prst="rect">
            <a:avLst/>
          </a:prstGeom>
          <a:solidFill>
            <a:srgbClr val="FF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16" name="Text Box 17"/>
          <p:cNvSpPr txBox="1">
            <a:spLocks noChangeArrowheads="1"/>
          </p:cNvSpPr>
          <p:nvPr/>
        </p:nvSpPr>
        <p:spPr bwMode="auto">
          <a:xfrm>
            <a:off x="7526249" y="3048000"/>
            <a:ext cx="160172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Unsuitable</a:t>
            </a:r>
            <a:endParaRPr lang="en-US" sz="2400" b="1" dirty="0">
              <a:solidFill>
                <a:schemeClr val="tx2"/>
              </a:solidFill>
              <a:latin typeface="Candara" pitchFamily="34" charset="0"/>
            </a:endParaRPr>
          </a:p>
        </p:txBody>
      </p:sp>
      <p:sp>
        <p:nvSpPr>
          <p:cNvPr id="17" name="Text Box 17"/>
          <p:cNvSpPr txBox="1">
            <a:spLocks noChangeArrowheads="1"/>
          </p:cNvSpPr>
          <p:nvPr/>
        </p:nvSpPr>
        <p:spPr bwMode="auto">
          <a:xfrm>
            <a:off x="7526249" y="2590800"/>
            <a:ext cx="126028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Suitable</a:t>
            </a:r>
            <a:endParaRPr lang="en-US" sz="2400" b="1" dirty="0">
              <a:solidFill>
                <a:schemeClr val="tx2"/>
              </a:solidFill>
              <a:latin typeface="Candara" pitchFamily="34" charset="0"/>
            </a:endParaRPr>
          </a:p>
        </p:txBody>
      </p:sp>
      <p:pic>
        <p:nvPicPr>
          <p:cNvPr id="2" name="Picture 1" descr="BT_S1_all_streams"/>
          <p:cNvPicPr>
            <a:picLocks noGrp="1" noChangeAspect="1"/>
          </p:cNvPicPr>
          <p:nvPr isPhoto="1"/>
        </p:nvPicPr>
        <p:blipFill rotWithShape="1">
          <a:blip r:embed="rId6" cstate="print">
            <a:lum/>
            <a:extLst>
              <a:ext uri="{28A0092B-C50C-407E-A947-70E740481C1C}">
                <a14:useLocalDpi xmlns:a14="http://schemas.microsoft.com/office/drawing/2010/main" val="0"/>
              </a:ext>
            </a:extLst>
          </a:blip>
          <a:srcRect/>
          <a:stretch/>
        </p:blipFill>
        <p:spPr>
          <a:xfrm>
            <a:off x="1295400" y="1219200"/>
            <a:ext cx="5638800" cy="5562600"/>
          </a:xfrm>
          <a:prstGeom prst="rect">
            <a:avLst/>
          </a:prstGeom>
          <a:ln>
            <a:noFill/>
          </a:ln>
          <a:effectLst>
            <a:outerShdw blurRad="292100" dist="139700" dir="2700000" algn="tl" rotWithShape="0">
              <a:srgbClr val="333333">
                <a:alpha val="65000"/>
              </a:srgbClr>
            </a:outerShdw>
          </a:effectLst>
        </p:spPr>
      </p:pic>
      <p:pic>
        <p:nvPicPr>
          <p:cNvPr id="4" name="Picture 3" descr="BT_S1_plus2_GT_4km2"/>
          <p:cNvPicPr>
            <a:picLocks noGrp="1" noChangeAspect="1"/>
          </p:cNvPicPr>
          <p:nvPr isPhoto="1"/>
        </p:nvPicPr>
        <p:blipFill rotWithShape="1">
          <a:blip r:embed="rId7" cstate="print">
            <a:lum/>
            <a:extLst>
              <a:ext uri="{28A0092B-C50C-407E-A947-70E740481C1C}">
                <a14:useLocalDpi xmlns:a14="http://schemas.microsoft.com/office/drawing/2010/main" val="0"/>
              </a:ext>
            </a:extLst>
          </a:blip>
          <a:srcRect/>
          <a:stretch/>
        </p:blipFill>
        <p:spPr>
          <a:xfrm>
            <a:off x="9525000" y="890890"/>
            <a:ext cx="2057400" cy="870015"/>
          </a:xfrm>
          <a:prstGeom prst="rect">
            <a:avLst/>
          </a:prstGeom>
          <a:noFill/>
          <a:ln>
            <a:noFill/>
          </a:ln>
        </p:spPr>
      </p:pic>
      <p:sp>
        <p:nvSpPr>
          <p:cNvPr id="8" name="TextBox 7"/>
          <p:cNvSpPr txBox="1"/>
          <p:nvPr/>
        </p:nvSpPr>
        <p:spPr>
          <a:xfrm>
            <a:off x="1524000" y="685800"/>
            <a:ext cx="5556739" cy="523220"/>
          </a:xfrm>
          <a:prstGeom prst="rect">
            <a:avLst/>
          </a:prstGeom>
          <a:noFill/>
        </p:spPr>
        <p:txBody>
          <a:bodyPr wrap="square" rtlCol="0">
            <a:spAutoFit/>
          </a:bodyPr>
          <a:lstStyle/>
          <a:p>
            <a:r>
              <a:rPr lang="en-US" sz="2800" b="1" dirty="0" smtClean="0">
                <a:solidFill>
                  <a:srgbClr val="000099"/>
                </a:solidFill>
                <a:latin typeface="Candara" pitchFamily="34" charset="0"/>
              </a:rPr>
              <a:t>Historic (1993-2011 Average August)</a:t>
            </a:r>
          </a:p>
        </p:txBody>
      </p:sp>
      <p:sp>
        <p:nvSpPr>
          <p:cNvPr id="19" name="TextBox 18"/>
          <p:cNvSpPr txBox="1"/>
          <p:nvPr/>
        </p:nvSpPr>
        <p:spPr>
          <a:xfrm>
            <a:off x="1957860" y="2819400"/>
            <a:ext cx="1955985"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Clearwater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0" name="TextBox 19"/>
          <p:cNvSpPr txBox="1"/>
          <p:nvPr/>
        </p:nvSpPr>
        <p:spPr>
          <a:xfrm rot="21001828">
            <a:off x="5050805" y="4014047"/>
            <a:ext cx="1457450"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Selway</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1" name="TextBox 20"/>
          <p:cNvSpPr txBox="1"/>
          <p:nvPr/>
        </p:nvSpPr>
        <p:spPr>
          <a:xfrm rot="20418860">
            <a:off x="4694036" y="2648252"/>
            <a:ext cx="1358064"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Lochsa</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2" name="TextBox 21"/>
          <p:cNvSpPr txBox="1"/>
          <p:nvPr/>
        </p:nvSpPr>
        <p:spPr>
          <a:xfrm>
            <a:off x="3710460" y="5678269"/>
            <a:ext cx="1390124"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Salmon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pic>
        <p:nvPicPr>
          <p:cNvPr id="18" name="Picture 13" descr="TomBTbi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1380497"/>
            <a:ext cx="2843645" cy="1057903"/>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298350" y="3657600"/>
            <a:ext cx="1769450" cy="584775"/>
          </a:xfrm>
          <a:prstGeom prst="rect">
            <a:avLst/>
          </a:prstGeom>
          <a:noFill/>
        </p:spPr>
        <p:txBody>
          <a:bodyPr wrap="square" rtlCol="0">
            <a:spAutoFit/>
          </a:bodyPr>
          <a:lstStyle/>
          <a:p>
            <a:r>
              <a:rPr lang="en-US" sz="3200" b="1" dirty="0" smtClean="0">
                <a:solidFill>
                  <a:srgbClr val="000099"/>
                </a:solidFill>
                <a:latin typeface="Candara" pitchFamily="34" charset="0"/>
              </a:rPr>
              <a:t>&lt; 11.0</a:t>
            </a:r>
            <a:r>
              <a:rPr lang="en-US" sz="3200" b="1" dirty="0" smtClean="0">
                <a:solidFill>
                  <a:srgbClr val="000099"/>
                </a:solidFill>
                <a:latin typeface="Candara"/>
              </a:rPr>
              <a:t>˚</a:t>
            </a:r>
            <a:r>
              <a:rPr lang="en-US" sz="3200" b="1" dirty="0" smtClean="0">
                <a:solidFill>
                  <a:srgbClr val="000099"/>
                </a:solidFill>
                <a:latin typeface="Candara" pitchFamily="34" charset="0"/>
              </a:rPr>
              <a:t>C</a:t>
            </a:r>
          </a:p>
        </p:txBody>
      </p:sp>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5334000"/>
            <a:ext cx="1933575"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52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1"/>
            <a:ext cx="9144000" cy="6858000"/>
            <a:chOff x="0" y="1"/>
            <a:chExt cx="9144000" cy="6858000"/>
          </a:xfrm>
        </p:grpSpPr>
        <p:pic>
          <p:nvPicPr>
            <p:cNvPr id="30" name="Picture 29" descr="Pictur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
              <a:ext cx="9144000" cy="6858000"/>
            </a:xfrm>
            <a:prstGeom prst="rect">
              <a:avLst/>
            </a:prstGeom>
          </p:spPr>
        </p:pic>
        <p:pic>
          <p:nvPicPr>
            <p:cNvPr id="31" name="Picture 6" descr="http://www.greenbookblog.org/wp-content/uploads/2012/03/big-da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1"/>
              <a:ext cx="1280160" cy="6858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2" name="Picture 5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
            <a:stretch/>
          </p:blipFill>
          <p:spPr bwMode="auto">
            <a:xfrm>
              <a:off x="690113" y="6110655"/>
              <a:ext cx="529087" cy="671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3" name="Right Arrow 32"/>
            <p:cNvSpPr/>
            <p:nvPr/>
          </p:nvSpPr>
          <p:spPr>
            <a:xfrm rot="2512707">
              <a:off x="478987" y="6012496"/>
              <a:ext cx="422182" cy="2268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5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200" y="5480388"/>
              <a:ext cx="536760" cy="67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1" name="Text Box 13"/>
          <p:cNvSpPr txBox="1">
            <a:spLocks noChangeArrowheads="1"/>
          </p:cNvSpPr>
          <p:nvPr/>
        </p:nvSpPr>
        <p:spPr bwMode="auto">
          <a:xfrm>
            <a:off x="1191491" y="192613"/>
            <a:ext cx="8028709" cy="569387"/>
          </a:xfrm>
          <a:prstGeom prst="rect">
            <a:avLst/>
          </a:prstGeom>
          <a:noFill/>
          <a:ln w="9525">
            <a:noFill/>
            <a:miter lim="800000"/>
            <a:headEnd/>
            <a:tailEnd/>
          </a:ln>
          <a:effectLst/>
        </p:spPr>
        <p:txBody>
          <a:bodyPr wrap="square">
            <a:spAutoFit/>
          </a:bodyPr>
          <a:lstStyle/>
          <a:p>
            <a:r>
              <a:rPr lang="en-US" sz="3100" b="1" dirty="0" smtClean="0">
                <a:solidFill>
                  <a:schemeClr val="tx2"/>
                </a:solidFill>
                <a:latin typeface="Candara" pitchFamily="34" charset="0"/>
              </a:rPr>
              <a:t>Climate Effects on Bull Trout Thermal Habitat</a:t>
            </a:r>
            <a:endParaRPr lang="en-US" sz="3100" b="1" dirty="0">
              <a:solidFill>
                <a:schemeClr val="tx2"/>
              </a:solidFill>
              <a:latin typeface="Candara" pitchFamily="34" charset="0"/>
            </a:endParaRPr>
          </a:p>
        </p:txBody>
      </p:sp>
      <p:sp>
        <p:nvSpPr>
          <p:cNvPr id="17" name="TextBox 16"/>
          <p:cNvSpPr txBox="1"/>
          <p:nvPr/>
        </p:nvSpPr>
        <p:spPr>
          <a:xfrm>
            <a:off x="1371600" y="644520"/>
            <a:ext cx="6121212" cy="584775"/>
          </a:xfrm>
          <a:prstGeom prst="rect">
            <a:avLst/>
          </a:prstGeom>
          <a:noFill/>
        </p:spPr>
        <p:txBody>
          <a:bodyPr wrap="square" rtlCol="0">
            <a:spAutoFit/>
          </a:bodyPr>
          <a:lstStyle/>
          <a:p>
            <a:r>
              <a:rPr lang="en-US" sz="3200" b="1" dirty="0" smtClean="0">
                <a:solidFill>
                  <a:srgbClr val="000099"/>
                </a:solidFill>
                <a:latin typeface="Candara" pitchFamily="34" charset="0"/>
              </a:rPr>
              <a:t>+1.50</a:t>
            </a:r>
            <a:r>
              <a:rPr lang="en-US" sz="3200" b="1" dirty="0" smtClean="0">
                <a:solidFill>
                  <a:srgbClr val="000099"/>
                </a:solidFill>
                <a:latin typeface="Candara"/>
              </a:rPr>
              <a:t>˚</a:t>
            </a:r>
            <a:r>
              <a:rPr lang="en-US" sz="3200" b="1" dirty="0" smtClean="0">
                <a:solidFill>
                  <a:srgbClr val="000099"/>
                </a:solidFill>
                <a:latin typeface="Candara" pitchFamily="34" charset="0"/>
              </a:rPr>
              <a:t>C Stream Temp (~2040s)</a:t>
            </a:r>
          </a:p>
        </p:txBody>
      </p:sp>
      <p:pic>
        <p:nvPicPr>
          <p:cNvPr id="2" name="Picture 1" descr="BT_S1_plus1_all_streams"/>
          <p:cNvPicPr>
            <a:picLocks noGrp="1" noChangeAspect="1"/>
          </p:cNvPicPr>
          <p:nvPr isPhoto="1"/>
        </p:nvPicPr>
        <p:blipFill rotWithShape="1">
          <a:blip r:embed="rId6" cstate="print">
            <a:lum/>
            <a:extLst>
              <a:ext uri="{28A0092B-C50C-407E-A947-70E740481C1C}">
                <a14:useLocalDpi xmlns:a14="http://schemas.microsoft.com/office/drawing/2010/main" val="0"/>
              </a:ext>
            </a:extLst>
          </a:blip>
          <a:srcRect/>
          <a:stretch/>
        </p:blipFill>
        <p:spPr>
          <a:xfrm>
            <a:off x="1295400" y="1219200"/>
            <a:ext cx="5638800" cy="5562600"/>
          </a:xfrm>
          <a:prstGeom prst="rect">
            <a:avLst/>
          </a:prstGeom>
          <a:ln>
            <a:noFill/>
          </a:ln>
          <a:effectLst>
            <a:outerShdw blurRad="292100" dist="139700" dir="2700000" algn="tl" rotWithShape="0">
              <a:srgbClr val="333333">
                <a:alpha val="65000"/>
              </a:srgbClr>
            </a:outerShdw>
          </a:effectLst>
        </p:spPr>
      </p:pic>
      <p:pic>
        <p:nvPicPr>
          <p:cNvPr id="12" name="Picture 13" descr="TomBTb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380497"/>
            <a:ext cx="2843645" cy="105790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957860" y="2819400"/>
            <a:ext cx="1955985"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Clearwater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19" name="TextBox 18"/>
          <p:cNvSpPr txBox="1"/>
          <p:nvPr/>
        </p:nvSpPr>
        <p:spPr>
          <a:xfrm rot="21001828">
            <a:off x="5050805" y="4014047"/>
            <a:ext cx="1457450"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Selway</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0" name="TextBox 19"/>
          <p:cNvSpPr txBox="1"/>
          <p:nvPr/>
        </p:nvSpPr>
        <p:spPr>
          <a:xfrm rot="20418860">
            <a:off x="4694036" y="2648252"/>
            <a:ext cx="1358064" cy="646331"/>
          </a:xfrm>
          <a:prstGeom prst="rect">
            <a:avLst/>
          </a:prstGeom>
          <a:solidFill>
            <a:schemeClr val="bg1">
              <a:alpha val="0"/>
            </a:schemeClr>
          </a:solidFill>
        </p:spPr>
        <p:txBody>
          <a:bodyPr wrap="none" rtlCol="0">
            <a:spAutoFit/>
          </a:bodyPr>
          <a:lstStyle/>
          <a:p>
            <a:r>
              <a:rPr lang="en-US" sz="3600" b="1" dirty="0" err="1" smtClean="0">
                <a:solidFill>
                  <a:schemeClr val="bg1"/>
                </a:solidFill>
                <a:effectLst>
                  <a:outerShdw blurRad="38100" dist="38100" dir="2700000" algn="tl">
                    <a:srgbClr val="000000">
                      <a:alpha val="43137"/>
                    </a:srgbClr>
                  </a:outerShdw>
                </a:effectLst>
                <a:latin typeface="Freestyle Script" pitchFamily="66" charset="0"/>
              </a:rPr>
              <a:t>Lochsa</a:t>
            </a:r>
            <a:r>
              <a:rPr lang="en-US" sz="3600" b="1" dirty="0" smtClean="0">
                <a:solidFill>
                  <a:schemeClr val="bg1"/>
                </a:solidFill>
                <a:effectLst>
                  <a:outerShdw blurRad="38100" dist="38100" dir="2700000" algn="tl">
                    <a:srgbClr val="000000">
                      <a:alpha val="43137"/>
                    </a:srgbClr>
                  </a:outerShdw>
                </a:effectLst>
                <a:latin typeface="Freestyle Script" pitchFamily="66" charset="0"/>
              </a:rPr>
              <a:t>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1" name="TextBox 20"/>
          <p:cNvSpPr txBox="1"/>
          <p:nvPr/>
        </p:nvSpPr>
        <p:spPr>
          <a:xfrm>
            <a:off x="3710460" y="5678269"/>
            <a:ext cx="1390124" cy="646331"/>
          </a:xfrm>
          <a:prstGeom prst="rect">
            <a:avLst/>
          </a:prstGeom>
          <a:solidFill>
            <a:schemeClr val="bg1">
              <a:alpha val="0"/>
            </a:schemeClr>
          </a:solid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Freestyle Script" pitchFamily="66" charset="0"/>
              </a:rPr>
              <a:t>Salmon R.</a:t>
            </a:r>
            <a:endParaRPr lang="en-US" sz="3600" b="1" dirty="0">
              <a:solidFill>
                <a:schemeClr val="bg1"/>
              </a:solidFill>
              <a:effectLst>
                <a:outerShdw blurRad="38100" dist="38100" dir="2700000" algn="tl">
                  <a:srgbClr val="000000">
                    <a:alpha val="43137"/>
                  </a:srgbClr>
                </a:outerShdw>
              </a:effectLst>
              <a:latin typeface="Freestyle Script" pitchFamily="66" charset="0"/>
            </a:endParaRPr>
          </a:p>
        </p:txBody>
      </p:sp>
      <p:sp>
        <p:nvSpPr>
          <p:cNvPr id="22" name="Rectangle 14"/>
          <p:cNvSpPr>
            <a:spLocks noChangeArrowheads="1"/>
          </p:cNvSpPr>
          <p:nvPr/>
        </p:nvSpPr>
        <p:spPr bwMode="auto">
          <a:xfrm>
            <a:off x="7035612" y="2707332"/>
            <a:ext cx="457200" cy="228600"/>
          </a:xfrm>
          <a:prstGeom prst="rect">
            <a:avLst/>
          </a:prstGeom>
          <a:solidFill>
            <a:srgbClr val="00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23" name="Rectangle 16"/>
          <p:cNvSpPr>
            <a:spLocks noChangeArrowheads="1"/>
          </p:cNvSpPr>
          <p:nvPr/>
        </p:nvSpPr>
        <p:spPr bwMode="auto">
          <a:xfrm>
            <a:off x="7035612" y="3164532"/>
            <a:ext cx="457200" cy="228600"/>
          </a:xfrm>
          <a:prstGeom prst="rect">
            <a:avLst/>
          </a:prstGeom>
          <a:solidFill>
            <a:srgbClr val="FF0000"/>
          </a:solidFill>
          <a:ln w="12700">
            <a:solidFill>
              <a:schemeClr val="tx1"/>
            </a:solidFill>
            <a:miter lim="800000"/>
            <a:headEnd/>
            <a:tailEnd/>
          </a:ln>
          <a:effectLst/>
        </p:spPr>
        <p:txBody>
          <a:bodyPr wrap="none" anchor="ctr"/>
          <a:lstStyle/>
          <a:p>
            <a:endParaRPr lang="en-US" sz="2000">
              <a:latin typeface="Candara" pitchFamily="34" charset="0"/>
            </a:endParaRPr>
          </a:p>
        </p:txBody>
      </p:sp>
      <p:sp>
        <p:nvSpPr>
          <p:cNvPr id="24" name="Text Box 17"/>
          <p:cNvSpPr txBox="1">
            <a:spLocks noChangeArrowheads="1"/>
          </p:cNvSpPr>
          <p:nvPr/>
        </p:nvSpPr>
        <p:spPr bwMode="auto">
          <a:xfrm>
            <a:off x="7526249" y="3048000"/>
            <a:ext cx="160172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Unsuitable</a:t>
            </a:r>
            <a:endParaRPr lang="en-US" sz="2400" b="1" dirty="0">
              <a:solidFill>
                <a:schemeClr val="tx2"/>
              </a:solidFill>
              <a:latin typeface="Candara" pitchFamily="34" charset="0"/>
            </a:endParaRPr>
          </a:p>
        </p:txBody>
      </p:sp>
      <p:sp>
        <p:nvSpPr>
          <p:cNvPr id="25" name="Text Box 17"/>
          <p:cNvSpPr txBox="1">
            <a:spLocks noChangeArrowheads="1"/>
          </p:cNvSpPr>
          <p:nvPr/>
        </p:nvSpPr>
        <p:spPr bwMode="auto">
          <a:xfrm>
            <a:off x="7526249" y="2590800"/>
            <a:ext cx="1260281" cy="461665"/>
          </a:xfrm>
          <a:prstGeom prst="rect">
            <a:avLst/>
          </a:prstGeom>
          <a:noFill/>
          <a:ln w="9525">
            <a:noFill/>
            <a:miter lim="800000"/>
            <a:headEnd/>
            <a:tailEnd/>
          </a:ln>
          <a:effectLst/>
        </p:spPr>
        <p:txBody>
          <a:bodyPr wrap="none">
            <a:spAutoFit/>
          </a:bodyPr>
          <a:lstStyle/>
          <a:p>
            <a:r>
              <a:rPr lang="en-US" sz="2400" b="1" dirty="0" smtClean="0">
                <a:solidFill>
                  <a:schemeClr val="tx2"/>
                </a:solidFill>
                <a:latin typeface="Candara" pitchFamily="34" charset="0"/>
              </a:rPr>
              <a:t>Suitable</a:t>
            </a:r>
            <a:endParaRPr lang="en-US" sz="2400" b="1" dirty="0">
              <a:solidFill>
                <a:schemeClr val="tx2"/>
              </a:solidFill>
              <a:latin typeface="Candara" pitchFamily="34" charset="0"/>
            </a:endParaRPr>
          </a:p>
        </p:txBody>
      </p:sp>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5334000"/>
            <a:ext cx="1933575"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7298350" y="3657600"/>
            <a:ext cx="1769450" cy="584775"/>
          </a:xfrm>
          <a:prstGeom prst="rect">
            <a:avLst/>
          </a:prstGeom>
          <a:noFill/>
        </p:spPr>
        <p:txBody>
          <a:bodyPr wrap="square" rtlCol="0">
            <a:spAutoFit/>
          </a:bodyPr>
          <a:lstStyle/>
          <a:p>
            <a:r>
              <a:rPr lang="en-US" sz="3200" b="1" dirty="0" smtClean="0">
                <a:solidFill>
                  <a:srgbClr val="000099"/>
                </a:solidFill>
                <a:latin typeface="Candara" pitchFamily="34" charset="0"/>
              </a:rPr>
              <a:t>&lt; 11.0</a:t>
            </a:r>
            <a:r>
              <a:rPr lang="en-US" sz="3200" b="1" dirty="0" smtClean="0">
                <a:solidFill>
                  <a:srgbClr val="000099"/>
                </a:solidFill>
                <a:latin typeface="Candara"/>
              </a:rPr>
              <a:t>˚</a:t>
            </a:r>
            <a:r>
              <a:rPr lang="en-US" sz="3200" b="1" dirty="0" smtClean="0">
                <a:solidFill>
                  <a:srgbClr val="000099"/>
                </a:solidFill>
                <a:latin typeface="Candara" pitchFamily="34" charset="0"/>
              </a:rPr>
              <a:t>C</a:t>
            </a:r>
          </a:p>
        </p:txBody>
      </p:sp>
    </p:spTree>
    <p:extLst>
      <p:ext uri="{BB962C8B-B14F-4D97-AF65-F5344CB8AC3E}">
        <p14:creationId xmlns:p14="http://schemas.microsoft.com/office/powerpoint/2010/main" val="173183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mplate for Title Slide&amp;quot;&quot;/&gt;&lt;property id=&quot;20307&quot; value=&quot;300&quot;/&gt;&lt;/object&gt;&lt;object type=&quot;3&quot; unique_id=&quot;10005&quot;&gt;&lt;property id=&quot;20148&quot; value=&quot;5&quot;/&gt;&lt;property id=&quot;20300&quot; value=&quot;Slide 2 - &amp;quot;Template for Content Slide&amp;quot;&quot;/&gt;&lt;property id=&quot;20307&quot; value=&quot;301&quot;/&gt;&lt;/object&gt;&lt;/object&gt;&lt;/object&gt;&lt;/database&gt;"/>
  <p:tag name="SECTOMILLISECCONVERTED" val="1"/>
</p:tagLst>
</file>

<file path=ppt/theme/theme1.xml><?xml version="1.0" encoding="utf-8"?>
<a:theme xmlns:a="http://schemas.openxmlformats.org/drawingml/2006/main" name="USGS_dark-blue-template">
  <a:themeElements>
    <a:clrScheme name="DarkBlue">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B9B9B9"/>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err="1"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USGS_dark-blue-template</Template>
  <TotalTime>5173</TotalTime>
  <Pages>4</Pages>
  <Words>368</Words>
  <Application>Microsoft Office PowerPoint</Application>
  <PresentationFormat>On-screen Show (4:3)</PresentationFormat>
  <Paragraphs>97</Paragraphs>
  <Slides>11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Candara</vt:lpstr>
      <vt:lpstr>Freestyle Script</vt:lpstr>
      <vt:lpstr>Times New Roman</vt:lpstr>
      <vt:lpstr>Wingdings</vt:lpstr>
      <vt:lpstr>USGS_dark-blue-template</vt:lpstr>
      <vt:lpstr>Photo Editor Photo</vt:lpstr>
      <vt:lpstr>NHDPlus Applications—What is this good for?</vt:lpstr>
      <vt:lpstr>West Virginia Chemical Spill</vt:lpstr>
      <vt:lpstr>PowerPoint Presentation</vt:lpstr>
      <vt:lpstr>PowerPoint Presentation</vt:lpstr>
      <vt:lpstr>Intakes near Cincinnati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Title Slide</dc:title>
  <dc:subject>Presentation format with USGS Visual Identity</dc:subject>
  <dc:creator>Rea, Alan H.</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Rea, Alan H.</cp:lastModifiedBy>
  <cp:revision>34</cp:revision>
  <cp:lastPrinted>1998-03-23T17:09:44Z</cp:lastPrinted>
  <dcterms:created xsi:type="dcterms:W3CDTF">2013-11-29T21:01:55Z</dcterms:created>
  <dcterms:modified xsi:type="dcterms:W3CDTF">2014-02-26T17:10:36Z</dcterms:modified>
</cp:coreProperties>
</file>