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702" r:id="rId3"/>
  </p:sldMasterIdLst>
  <p:notesMasterIdLst>
    <p:notesMasterId r:id="rId36"/>
  </p:notesMasterIdLst>
  <p:sldIdLst>
    <p:sldId id="256" r:id="rId4"/>
    <p:sldId id="258" r:id="rId5"/>
    <p:sldId id="281" r:id="rId6"/>
    <p:sldId id="266" r:id="rId7"/>
    <p:sldId id="283" r:id="rId8"/>
    <p:sldId id="284" r:id="rId9"/>
    <p:sldId id="286" r:id="rId10"/>
    <p:sldId id="257" r:id="rId11"/>
    <p:sldId id="292" r:id="rId12"/>
    <p:sldId id="259" r:id="rId13"/>
    <p:sldId id="260" r:id="rId14"/>
    <p:sldId id="261" r:id="rId15"/>
    <p:sldId id="270" r:id="rId16"/>
    <p:sldId id="262" r:id="rId17"/>
    <p:sldId id="269" r:id="rId18"/>
    <p:sldId id="263" r:id="rId19"/>
    <p:sldId id="280" r:id="rId20"/>
    <p:sldId id="277" r:id="rId21"/>
    <p:sldId id="276" r:id="rId22"/>
    <p:sldId id="271" r:id="rId23"/>
    <p:sldId id="278" r:id="rId24"/>
    <p:sldId id="272" r:id="rId25"/>
    <p:sldId id="273" r:id="rId26"/>
    <p:sldId id="274" r:id="rId27"/>
    <p:sldId id="275" r:id="rId28"/>
    <p:sldId id="264" r:id="rId29"/>
    <p:sldId id="288" r:id="rId30"/>
    <p:sldId id="293" r:id="rId31"/>
    <p:sldId id="294" r:id="rId32"/>
    <p:sldId id="295" r:id="rId33"/>
    <p:sldId id="29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75" autoAdjust="0"/>
  </p:normalViewPr>
  <p:slideViewPr>
    <p:cSldViewPr>
      <p:cViewPr varScale="1">
        <p:scale>
          <a:sx n="69" d="100"/>
          <a:sy n="69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A055-7368-4B9D-902C-C2A35559AC6A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7D5C-FA24-4384-A23C-5E3D7C467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3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8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7D5C-FA24-4384-A23C-5E3D7C467D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133600"/>
            <a:ext cx="7467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25500" y="6248400"/>
            <a:ext cx="17653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FF5F9084-053C-47C8-837D-C3A9D7B121A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4BFE-F4EC-4397-AE4D-16E8C4459E2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88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1A19-2822-43FD-9FEF-C985FDEE68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186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78A8-B723-4CF4-BA9D-E1E0EDA5F36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6504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D70D-0231-42E6-BE75-4B8E531451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28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9E4A-DBAF-402E-9055-7F48BEFB895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24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2476B-0B30-489A-8405-20E0067845E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96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509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C9BE-0EAC-4867-949F-C82E52C4419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737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9B27-7A26-4ECA-A42C-3FBF2A991A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053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4C2D9-B34F-4837-8152-518245FB49A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93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F823-F8CB-47AF-ABAE-154702CD230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7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latin typeface="+mn-lt"/>
              </a:defRPr>
            </a:lvl1pPr>
          </a:lstStyle>
          <a:p>
            <a:fld id="{92C0D9DA-B4BA-4992-BA0E-5EB2E289D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467600" cy="1143000"/>
          </a:xfrm>
        </p:spPr>
        <p:txBody>
          <a:bodyPr/>
          <a:lstStyle/>
          <a:p>
            <a:r>
              <a:rPr lang="en-US" dirty="0" smtClean="0"/>
              <a:t>Building Analytical Applications Using NHDPlusV2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Cindy McKay</a:t>
            </a:r>
          </a:p>
          <a:p>
            <a:r>
              <a:rPr lang="en-US" dirty="0" smtClean="0"/>
              <a:t>Horizon Systems Corporation</a:t>
            </a:r>
          </a:p>
          <a:p>
            <a:endParaRPr lang="en-US" sz="1800" dirty="0" smtClean="0"/>
          </a:p>
          <a:p>
            <a:r>
              <a:rPr lang="en-US" dirty="0" smtClean="0"/>
              <a:t>Sponsored by:</a:t>
            </a:r>
          </a:p>
          <a:p>
            <a:r>
              <a:rPr lang="en-US" dirty="0" smtClean="0"/>
              <a:t>US EPA, Office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1143000"/>
          </a:xfrm>
        </p:spPr>
        <p:txBody>
          <a:bodyPr/>
          <a:lstStyle/>
          <a:p>
            <a:r>
              <a:rPr lang="en-US" sz="4200" dirty="0"/>
              <a:t>NHDPlus Surface Water Network </a:t>
            </a:r>
            <a:r>
              <a:rPr lang="en-US" sz="4200" dirty="0" smtClean="0"/>
              <a:t>Features and Catchments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NHDFlowlines</a:t>
            </a:r>
            <a:endParaRPr lang="en-US" dirty="0"/>
          </a:p>
          <a:p>
            <a:pPr marL="457200" lvl="1" indent="0">
              <a:buNone/>
            </a:pPr>
            <a:r>
              <a:rPr lang="en-US" sz="2400" i="1" dirty="0"/>
              <a:t>S</a:t>
            </a:r>
            <a:r>
              <a:rPr lang="en-US" sz="2400" i="1" dirty="0" smtClean="0"/>
              <a:t>treams and other flow paths</a:t>
            </a:r>
          </a:p>
          <a:p>
            <a:r>
              <a:rPr lang="en-US" dirty="0" smtClean="0"/>
              <a:t>NHDWaterbody</a:t>
            </a:r>
            <a:endParaRPr lang="en-US" dirty="0"/>
          </a:p>
          <a:p>
            <a:pPr marL="457200" lvl="1" indent="0">
              <a:buNone/>
            </a:pPr>
            <a:r>
              <a:rPr lang="en-US" sz="2400" i="1" dirty="0"/>
              <a:t>L</a:t>
            </a:r>
            <a:r>
              <a:rPr lang="en-US" sz="2400" i="1" dirty="0" smtClean="0"/>
              <a:t>akes, ponds, swamps and other discrete waterbodies</a:t>
            </a:r>
          </a:p>
          <a:p>
            <a:r>
              <a:rPr lang="en-US" dirty="0" smtClean="0"/>
              <a:t>NHDArea</a:t>
            </a:r>
            <a:endParaRPr lang="en-US" dirty="0"/>
          </a:p>
          <a:p>
            <a:pPr marL="457200" lvl="1" indent="0">
              <a:buNone/>
            </a:pPr>
            <a:r>
              <a:rPr lang="en-US" sz="2400" i="1" dirty="0"/>
              <a:t>P</a:t>
            </a:r>
            <a:r>
              <a:rPr lang="en-US" sz="2400" i="1" dirty="0" smtClean="0"/>
              <a:t>olygonal versions of features in NHDFlowline</a:t>
            </a:r>
          </a:p>
          <a:p>
            <a:r>
              <a:rPr lang="en-US" dirty="0" smtClean="0"/>
              <a:t>Catchments</a:t>
            </a:r>
          </a:p>
          <a:p>
            <a:pPr marL="457200" lvl="1" indent="0">
              <a:buNone/>
            </a:pPr>
            <a:r>
              <a:rPr lang="en-US" sz="2400" i="1" dirty="0" smtClean="0"/>
              <a:t>Elevation based area that drains to an individual NHDFlowline feature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173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NHDPlus</a:t>
            </a:r>
            <a:r>
              <a:rPr lang="en-US" dirty="0"/>
              <a:t> </a:t>
            </a:r>
            <a:r>
              <a:rPr lang="en-US" dirty="0" smtClean="0"/>
              <a:t>Network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905000"/>
            <a:ext cx="899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smtClean="0"/>
              <a:t>Stream Order</a:t>
            </a:r>
            <a:endParaRPr lang="en-US" i="1" kern="0" dirty="0" smtClean="0"/>
          </a:p>
          <a:p>
            <a:r>
              <a:rPr lang="en-US" kern="0" dirty="0" smtClean="0"/>
              <a:t>Distance to Network Terminus </a:t>
            </a:r>
          </a:p>
          <a:p>
            <a:r>
              <a:rPr lang="en-US" kern="0" dirty="0" smtClean="0"/>
              <a:t>Cumulative Network </a:t>
            </a:r>
            <a:r>
              <a:rPr lang="en-US" kern="0" dirty="0"/>
              <a:t>L</a:t>
            </a:r>
            <a:r>
              <a:rPr lang="en-US" kern="0" dirty="0" smtClean="0"/>
              <a:t>ength Upstream </a:t>
            </a:r>
          </a:p>
          <a:p>
            <a:r>
              <a:rPr lang="en-US" kern="0" dirty="0" smtClean="0"/>
              <a:t>Catchment Area &amp; Cumulative Drainage Area </a:t>
            </a:r>
          </a:p>
          <a:p>
            <a:r>
              <a:rPr lang="en-US" kern="0" dirty="0" smtClean="0"/>
              <a:t>Elevation &amp; Slope</a:t>
            </a:r>
          </a:p>
          <a:p>
            <a:r>
              <a:rPr lang="en-US" kern="0" dirty="0" smtClean="0"/>
              <a:t>Level Path ID</a:t>
            </a:r>
          </a:p>
          <a:p>
            <a:r>
              <a:rPr lang="en-US" kern="0" dirty="0" smtClean="0"/>
              <a:t>Terminal Path ID</a:t>
            </a:r>
            <a:endParaRPr lang="en-US" i="1" kern="0" dirty="0" smtClean="0"/>
          </a:p>
          <a:p>
            <a:pPr marL="0" indent="0">
              <a:buNone/>
            </a:pP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1037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Points of Interest along the </a:t>
            </a:r>
            <a:r>
              <a:rPr lang="en-US" dirty="0" smtClean="0"/>
              <a:t>Network </a:t>
            </a:r>
            <a:r>
              <a:rPr lang="en-US" sz="3200" dirty="0" smtClean="0"/>
              <a:t>(NHDPlus, Yours &amp; Others)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Flow Gages </a:t>
            </a:r>
            <a:r>
              <a:rPr lang="en-US" sz="2000" dirty="0" smtClean="0"/>
              <a:t>(NHDPlus)</a:t>
            </a:r>
            <a:endParaRPr lang="en-US" dirty="0" smtClean="0"/>
          </a:p>
          <a:p>
            <a:r>
              <a:rPr lang="en-US" dirty="0" smtClean="0"/>
              <a:t>Dams </a:t>
            </a:r>
            <a:r>
              <a:rPr lang="en-US" sz="2400" dirty="0" smtClean="0"/>
              <a:t>(NHDPlus)</a:t>
            </a:r>
            <a:endParaRPr lang="en-US" dirty="0" smtClean="0"/>
          </a:p>
          <a:p>
            <a:r>
              <a:rPr lang="en-US" dirty="0" smtClean="0"/>
              <a:t>Water Quality Monitoring Stations, Discharge Permits, WQ Standards, Assessments, Impairments, and TMDLs </a:t>
            </a:r>
            <a:r>
              <a:rPr lang="en-US" sz="2000" dirty="0" smtClean="0"/>
              <a:t>(EPA)</a:t>
            </a:r>
            <a:endParaRPr lang="en-US" dirty="0" smtClean="0"/>
          </a:p>
          <a:p>
            <a:r>
              <a:rPr lang="en-US" dirty="0" smtClean="0"/>
              <a:t>Road Crossings</a:t>
            </a:r>
          </a:p>
          <a:p>
            <a:r>
              <a:rPr lang="en-US" dirty="0" smtClean="0"/>
              <a:t>Habitats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Information to the NHDPlus Network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15937" r="6530" b="7885"/>
          <a:stretch/>
        </p:blipFill>
        <p:spPr bwMode="auto">
          <a:xfrm>
            <a:off x="1074625" y="2188675"/>
            <a:ext cx="7133093" cy="39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41968" y="2222498"/>
            <a:ext cx="7119257" cy="3964696"/>
            <a:chOff x="1093959" y="2181068"/>
            <a:chExt cx="7119257" cy="3964696"/>
          </a:xfrm>
        </p:grpSpPr>
        <p:grpSp>
          <p:nvGrpSpPr>
            <p:cNvPr id="15" name="Group 14"/>
            <p:cNvGrpSpPr/>
            <p:nvPr/>
          </p:nvGrpSpPr>
          <p:grpSpPr>
            <a:xfrm>
              <a:off x="1093959" y="2181068"/>
              <a:ext cx="7119257" cy="3964696"/>
              <a:chOff x="1600200" y="2208227"/>
              <a:chExt cx="7119257" cy="39646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00200" y="2208227"/>
                <a:ext cx="7119257" cy="3964696"/>
                <a:chOff x="1026812" y="2198451"/>
                <a:chExt cx="7119257" cy="396469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63" t="14449" r="5983" b="10145"/>
                <a:stretch/>
              </p:blipFill>
              <p:spPr>
                <a:xfrm>
                  <a:off x="1026812" y="2198451"/>
                  <a:ext cx="7119257" cy="3964696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3762187" y="4562947"/>
                  <a:ext cx="30299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2"/>
                      </a:solidFill>
                    </a:rPr>
                    <a:t>Reach 07010102000236</a:t>
                  </a:r>
                </a:p>
                <a:p>
                  <a:r>
                    <a:rPr lang="en-US" b="1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chemeClr val="bg2"/>
                      </a:solidFill>
                    </a:rPr>
                    <a:t>    Measure 85.28949</a:t>
                  </a:r>
                  <a:endParaRPr lang="en-US" b="1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1" name="Oval 20"/>
              <p:cNvSpPr/>
              <p:nvPr/>
            </p:nvSpPr>
            <p:spPr bwMode="auto">
              <a:xfrm>
                <a:off x="4365181" y="3974387"/>
                <a:ext cx="113301" cy="12842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819400" y="3669268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A1E"/>
                  </a:solidFill>
                </a:rPr>
                <a:t>100</a:t>
              </a:r>
              <a:endParaRPr lang="en-US" sz="2400" dirty="0">
                <a:solidFill>
                  <a:srgbClr val="000A1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37296" y="495300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A1E"/>
                  </a:solidFill>
                </a:rPr>
                <a:t>0</a:t>
              </a:r>
              <a:endParaRPr lang="en-US" sz="2400" dirty="0">
                <a:solidFill>
                  <a:srgbClr val="000A1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1968" y="2171292"/>
            <a:ext cx="7126588" cy="3974472"/>
            <a:chOff x="6324600" y="2198451"/>
            <a:chExt cx="7126588" cy="3974472"/>
          </a:xfrm>
        </p:grpSpPr>
        <p:grpSp>
          <p:nvGrpSpPr>
            <p:cNvPr id="11" name="Group 10"/>
            <p:cNvGrpSpPr/>
            <p:nvPr/>
          </p:nvGrpSpPr>
          <p:grpSpPr>
            <a:xfrm>
              <a:off x="6324600" y="2198451"/>
              <a:ext cx="7126588" cy="3974472"/>
              <a:chOff x="1026813" y="2188675"/>
              <a:chExt cx="7126588" cy="397447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1" t="12613" r="6483" b="11795"/>
              <a:stretch/>
            </p:blipFill>
            <p:spPr>
              <a:xfrm>
                <a:off x="1026813" y="2188675"/>
                <a:ext cx="7126588" cy="397447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84013" y="4114800"/>
                <a:ext cx="23423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/>
                    </a:solidFill>
                  </a:rPr>
                  <a:t>ComID 72854635</a:t>
                </a:r>
              </a:p>
              <a:p>
                <a:r>
                  <a:rPr lang="en-US" b="1" dirty="0" smtClean="0">
                    <a:solidFill>
                      <a:schemeClr val="bg2"/>
                    </a:solidFill>
                  </a:rPr>
                  <a:t>Measure 85.28949</a:t>
                </a:r>
                <a:endParaRPr lang="en-US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9144000" y="3986375"/>
              <a:ext cx="113301" cy="128425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71" y="2826944"/>
            <a:ext cx="2876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Catchment &amp; Drainage Area </a:t>
            </a:r>
            <a:r>
              <a:rPr lang="en-US" dirty="0" smtClean="0"/>
              <a:t>Attributes (NHDPlus)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Mean Annual &amp; Monthly Temperature</a:t>
            </a:r>
          </a:p>
          <a:p>
            <a:r>
              <a:rPr lang="en-US" dirty="0" smtClean="0"/>
              <a:t>Mean Annual &amp; Monthly Precipitation</a:t>
            </a:r>
          </a:p>
          <a:p>
            <a:r>
              <a:rPr lang="en-US" dirty="0" smtClean="0"/>
              <a:t>Mean Annual &amp; Monthly Runoff</a:t>
            </a:r>
          </a:p>
          <a:p>
            <a:r>
              <a:rPr lang="en-US" dirty="0" smtClean="0"/>
              <a:t>NLCD 2011 – Land Use, Impervious Surface, 2001/2006/2011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marL="285750" indent="-285750"/>
            <a:r>
              <a:rPr lang="en-US" dirty="0"/>
              <a:t>Catchment &amp; Drainage Area </a:t>
            </a:r>
            <a:r>
              <a:rPr lang="en-US" dirty="0" smtClean="0"/>
              <a:t>Characteristics (Yours)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1238" b="17338"/>
          <a:stretch/>
        </p:blipFill>
        <p:spPr bwMode="auto">
          <a:xfrm>
            <a:off x="1142081" y="1965076"/>
            <a:ext cx="6858919" cy="47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741583" y="38100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4832732"/>
            <a:ext cx="1219200" cy="304800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784350"/>
            <a:ext cx="42227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971800"/>
            <a:ext cx="7936788" cy="2523768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A1E"/>
                </a:solidFill>
              </a:rPr>
              <a:t>Raster Formats:</a:t>
            </a:r>
          </a:p>
          <a:p>
            <a:r>
              <a:rPr lang="en-US" sz="2800" b="1" dirty="0" smtClean="0">
                <a:solidFill>
                  <a:srgbClr val="000A1E"/>
                </a:solidFill>
              </a:rPr>
              <a:t>	Grid, .</a:t>
            </a:r>
            <a:r>
              <a:rPr lang="en-US" sz="2800" b="1" dirty="0">
                <a:solidFill>
                  <a:srgbClr val="000A1E"/>
                </a:solidFill>
              </a:rPr>
              <a:t>img, </a:t>
            </a:r>
            <a:r>
              <a:rPr lang="en-US" sz="2800" b="1" dirty="0" smtClean="0">
                <a:solidFill>
                  <a:srgbClr val="000A1E"/>
                </a:solidFill>
              </a:rPr>
              <a:t>.tif, .bmp</a:t>
            </a:r>
            <a:r>
              <a:rPr lang="en-US" sz="2800" b="1" dirty="0">
                <a:solidFill>
                  <a:srgbClr val="000A1E"/>
                </a:solidFill>
              </a:rPr>
              <a:t>, .</a:t>
            </a:r>
            <a:r>
              <a:rPr lang="en-US" sz="2800" b="1" dirty="0" smtClean="0">
                <a:solidFill>
                  <a:srgbClr val="000A1E"/>
                </a:solidFill>
              </a:rPr>
              <a:t>png, </a:t>
            </a:r>
            <a:r>
              <a:rPr lang="en-US" sz="2800" b="1" dirty="0">
                <a:solidFill>
                  <a:srgbClr val="000A1E"/>
                </a:solidFill>
              </a:rPr>
              <a:t>.jpg, or .</a:t>
            </a:r>
            <a:r>
              <a:rPr lang="en-US" sz="2800" b="1" dirty="0" smtClean="0">
                <a:solidFill>
                  <a:srgbClr val="000A1E"/>
                </a:solidFill>
              </a:rPr>
              <a:t>gif</a:t>
            </a:r>
          </a:p>
          <a:p>
            <a:endParaRPr lang="en-US" sz="2800" b="1" dirty="0">
              <a:solidFill>
                <a:srgbClr val="000A1E"/>
              </a:solidFill>
            </a:endParaRPr>
          </a:p>
          <a:p>
            <a:r>
              <a:rPr lang="en-US" sz="2800" b="1" dirty="0" smtClean="0">
                <a:solidFill>
                  <a:srgbClr val="000A1E"/>
                </a:solidFill>
              </a:rPr>
              <a:t>Raster Value Type:</a:t>
            </a:r>
          </a:p>
          <a:p>
            <a:r>
              <a:rPr lang="en-US" sz="2800" b="1" dirty="0" smtClean="0">
                <a:solidFill>
                  <a:srgbClr val="000A1E"/>
                </a:solidFill>
              </a:rPr>
              <a:t>	Continuous Numerical or Categorical</a:t>
            </a:r>
            <a:endParaRPr lang="en-US" sz="2800" b="1" dirty="0">
              <a:solidFill>
                <a:srgbClr val="000A1E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81225"/>
            <a:ext cx="79438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  <p:bldP spid="7" grpId="2" animBg="1"/>
      <p:bldP spid="7" grpId="3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NHDPlus Data:</a:t>
            </a:r>
          </a:p>
          <a:p>
            <a:pPr lvl="1"/>
            <a:r>
              <a:rPr lang="en-US" sz="2400" dirty="0"/>
              <a:t>NHDPlus Network Value Added Attributes</a:t>
            </a:r>
          </a:p>
          <a:p>
            <a:pPr lvl="1"/>
            <a:r>
              <a:rPr lang="en-US" sz="2400" dirty="0" smtClean="0"/>
              <a:t>NHDPlus Flow Table</a:t>
            </a:r>
            <a:endParaRPr lang="en-US" sz="2400" baseline="30000" dirty="0" smtClean="0"/>
          </a:p>
          <a:p>
            <a:pPr lvl="1"/>
            <a:r>
              <a:rPr lang="en-US" sz="2400" dirty="0" smtClean="0"/>
              <a:t>Geometric Network &amp; ArcGIS</a:t>
            </a:r>
          </a:p>
          <a:p>
            <a:r>
              <a:rPr lang="en-US" dirty="0" smtClean="0"/>
              <a:t>Tools:</a:t>
            </a:r>
          </a:p>
          <a:p>
            <a:pPr lvl="1"/>
            <a:r>
              <a:rPr lang="en-US" sz="2400" dirty="0" smtClean="0"/>
              <a:t>Flow Table Navigator</a:t>
            </a:r>
            <a:r>
              <a:rPr lang="en-US" sz="2400" baseline="300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Network VAA Navigator</a:t>
            </a:r>
            <a:r>
              <a:rPr lang="en-US" sz="2400" baseline="30000" dirty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996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2133600"/>
          </a:xfrm>
        </p:spPr>
        <p:txBody>
          <a:bodyPr/>
          <a:lstStyle/>
          <a:p>
            <a:r>
              <a:rPr lang="en-US" dirty="0" smtClean="0"/>
              <a:t>NHDPlus Network Value Added Attributes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4875" y="2514600"/>
            <a:ext cx="5416525" cy="4305300"/>
            <a:chOff x="1974875" y="2514600"/>
            <a:chExt cx="5416525" cy="43053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525" y="2514600"/>
              <a:ext cx="1793875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74875" y="4343400"/>
              <a:ext cx="3359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Level Path Identifier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5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33662"/>
            <a:ext cx="25717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2133600"/>
          </a:xfrm>
        </p:spPr>
        <p:txBody>
          <a:bodyPr/>
          <a:lstStyle/>
          <a:p>
            <a:r>
              <a:rPr lang="en-US" dirty="0" smtClean="0"/>
              <a:t>NHDPlus Network Value Added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4408021"/>
            <a:ext cx="389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Terminal Path Identifier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5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2133600"/>
          </a:xfrm>
        </p:spPr>
        <p:txBody>
          <a:bodyPr/>
          <a:lstStyle/>
          <a:p>
            <a:r>
              <a:rPr lang="en-US" dirty="0" smtClean="0"/>
              <a:t>NHDPlus PlusFlow 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0" y="3276600"/>
            <a:ext cx="3554244" cy="3321587"/>
            <a:chOff x="5334000" y="3276600"/>
            <a:chExt cx="3554244" cy="332158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72"/>
            <a:stretch/>
          </p:blipFill>
          <p:spPr bwMode="auto">
            <a:xfrm>
              <a:off x="5334000" y="3276600"/>
              <a:ext cx="3554244" cy="332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72200" y="507418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A1E"/>
                  </a:solidFill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4496" y="454078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3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21444" y="537898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A1E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9444" y="415978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4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4496" y="62288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5</a:t>
              </a:r>
              <a:endParaRPr lang="en-US" dirty="0">
                <a:solidFill>
                  <a:srgbClr val="000A1E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45833"/>
              </p:ext>
            </p:extLst>
          </p:nvPr>
        </p:nvGraphicFramePr>
        <p:xfrm>
          <a:off x="1524000" y="4445000"/>
          <a:ext cx="2133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FromID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ToID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4498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NHDPlus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Elements of an NHDPlusV2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2133600"/>
          </a:xfrm>
        </p:spPr>
        <p:txBody>
          <a:bodyPr/>
          <a:lstStyle/>
          <a:p>
            <a:r>
              <a:rPr lang="en-US" dirty="0" smtClean="0"/>
              <a:t>NHDPlus Network Value Added Attributes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" y="3352800"/>
            <a:ext cx="8305800" cy="3321587"/>
            <a:chOff x="914400" y="3460213"/>
            <a:chExt cx="8305800" cy="3321587"/>
          </a:xfrm>
        </p:grpSpPr>
        <p:grpSp>
          <p:nvGrpSpPr>
            <p:cNvPr id="5" name="Group 4"/>
            <p:cNvGrpSpPr/>
            <p:nvPr/>
          </p:nvGrpSpPr>
          <p:grpSpPr>
            <a:xfrm>
              <a:off x="5665956" y="3460213"/>
              <a:ext cx="3554244" cy="3321587"/>
              <a:chOff x="838200" y="3536413"/>
              <a:chExt cx="3554244" cy="3321587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72"/>
              <a:stretch/>
            </p:blipFill>
            <p:spPr bwMode="auto">
              <a:xfrm>
                <a:off x="838200" y="3536413"/>
                <a:ext cx="3554244" cy="332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63444" y="3657600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A1E"/>
                    </a:solidFill>
                  </a:rPr>
                  <a:t>N1</a:t>
                </a:r>
                <a:endParaRPr lang="en-US" dirty="0">
                  <a:solidFill>
                    <a:srgbClr val="000A1E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6019800" y="3505200"/>
              <a:ext cx="152400" cy="152400"/>
            </a:xfrm>
            <a:prstGeom prst="ellipse">
              <a:avLst/>
            </a:prstGeom>
            <a:solidFill>
              <a:srgbClr val="000A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239000" y="3733800"/>
              <a:ext cx="152400" cy="152400"/>
            </a:xfrm>
            <a:prstGeom prst="ellipse">
              <a:avLst/>
            </a:prstGeom>
            <a:solidFill>
              <a:srgbClr val="000A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924800" y="5486400"/>
              <a:ext cx="152400" cy="152400"/>
            </a:xfrm>
            <a:prstGeom prst="ellipse">
              <a:avLst/>
            </a:prstGeom>
            <a:solidFill>
              <a:srgbClr val="000A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023034" y="5867400"/>
              <a:ext cx="152400" cy="152400"/>
            </a:xfrm>
            <a:prstGeom prst="ellipse">
              <a:avLst/>
            </a:prstGeom>
            <a:solidFill>
              <a:srgbClr val="000A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991600" y="4343400"/>
              <a:ext cx="152400" cy="152400"/>
            </a:xfrm>
            <a:prstGeom prst="ellipse">
              <a:avLst/>
            </a:prstGeom>
            <a:solidFill>
              <a:srgbClr val="000A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358140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N2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2608" y="419100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N3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5808" y="534566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N4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45408" y="572666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N5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4800600"/>
              <a:ext cx="4647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and To Node Numbers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5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/>
              <a:t>Navigating the Network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3352800"/>
            <a:ext cx="8686800" cy="3321587"/>
            <a:chOff x="533400" y="3460213"/>
            <a:chExt cx="8686800" cy="3321587"/>
          </a:xfrm>
        </p:grpSpPr>
        <p:grpSp>
          <p:nvGrpSpPr>
            <p:cNvPr id="5" name="Group 4"/>
            <p:cNvGrpSpPr/>
            <p:nvPr/>
          </p:nvGrpSpPr>
          <p:grpSpPr>
            <a:xfrm>
              <a:off x="5665956" y="3460213"/>
              <a:ext cx="3554244" cy="3321587"/>
              <a:chOff x="838200" y="3536413"/>
              <a:chExt cx="3554244" cy="3321587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72"/>
              <a:stretch/>
            </p:blipFill>
            <p:spPr bwMode="auto">
              <a:xfrm>
                <a:off x="838200" y="3536413"/>
                <a:ext cx="3554244" cy="332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63444" y="36576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A1E"/>
                    </a:solidFill>
                  </a:rPr>
                  <a:t>5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315200" y="3581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2608" y="41910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3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0696" y="5498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A1E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9296" y="6260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A1E"/>
                  </a:solidFill>
                </a:rPr>
                <a:t>1</a:t>
              </a:r>
              <a:endParaRPr lang="en-US" dirty="0">
                <a:solidFill>
                  <a:srgbClr val="000A1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4800600"/>
              <a:ext cx="5027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Hydrologic Sequence Numbers</a:t>
              </a:r>
              <a:endParaRPr lang="en-US" sz="2800" dirty="0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2133600"/>
          </a:xfrm>
        </p:spPr>
        <p:txBody>
          <a:bodyPr/>
          <a:lstStyle/>
          <a:p>
            <a:r>
              <a:rPr lang="en-US" dirty="0" smtClean="0"/>
              <a:t>NHDPlus Network Value Added Attributes</a:t>
            </a:r>
          </a:p>
        </p:txBody>
      </p:sp>
    </p:spTree>
    <p:extLst>
      <p:ext uri="{BB962C8B-B14F-4D97-AF65-F5344CB8AC3E}">
        <p14:creationId xmlns:p14="http://schemas.microsoft.com/office/powerpoint/2010/main" val="2578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Navigating the </a:t>
            </a:r>
            <a:r>
              <a:rPr lang="en-US" dirty="0" smtClean="0"/>
              <a:t>Network with NHDPlus Flow Table Navigator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1819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76400"/>
            <a:ext cx="5191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2400" y="1905000"/>
            <a:ext cx="3438525" cy="1579027"/>
            <a:chOff x="152400" y="3429000"/>
            <a:chExt cx="3438525" cy="157902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3"/>
            <a:stretch/>
          </p:blipFill>
          <p:spPr bwMode="auto">
            <a:xfrm>
              <a:off x="152400" y="3429000"/>
              <a:ext cx="3438525" cy="157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9998" y="3639948"/>
              <a:ext cx="3005951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NHDPlusV2 Flow Navigator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3810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r>
              <a:rPr lang="en-US" dirty="0"/>
              <a:t>Navigating the </a:t>
            </a:r>
            <a:r>
              <a:rPr lang="en-US" dirty="0" smtClean="0"/>
              <a:t>Network with NHDPlusV2 Network VAA Navigator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905000"/>
            <a:ext cx="3509962" cy="1809259"/>
            <a:chOff x="4110038" y="3190874"/>
            <a:chExt cx="3509962" cy="180925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3190874"/>
              <a:ext cx="3509962" cy="180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331282" y="3516868"/>
              <a:ext cx="3082151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NHDPlusV2 VAA Navigator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5728" y="1828800"/>
            <a:ext cx="8759672" cy="4837113"/>
            <a:chOff x="155728" y="1828800"/>
            <a:chExt cx="8759672" cy="483711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28" y="3808413"/>
              <a:ext cx="38290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48066"/>
              <a:ext cx="4495800" cy="293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05400" y="1828800"/>
              <a:ext cx="3071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90000"/>
                    </a:schemeClr>
                  </a:solidFill>
                </a:rPr>
                <a:t>Navigation Results Layer</a:t>
              </a:r>
              <a:endParaRPr lang="en-US" b="1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5237163"/>
            <a:ext cx="2497810" cy="1468437"/>
            <a:chOff x="4800600" y="5237163"/>
            <a:chExt cx="2497810" cy="1468437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535" r="82847"/>
            <a:stretch/>
          </p:blipFill>
          <p:spPr bwMode="auto">
            <a:xfrm>
              <a:off x="5562600" y="5486400"/>
              <a:ext cx="1735810" cy="1219200"/>
            </a:xfrm>
            <a:prstGeom prst="ellipse">
              <a:avLst/>
            </a:prstGeom>
            <a:noFill/>
            <a:ln w="38100">
              <a:solidFill>
                <a:srgbClr val="000A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4800600" y="5237163"/>
              <a:ext cx="762000" cy="47783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11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r>
              <a:rPr lang="en-US" dirty="0"/>
              <a:t>Navigating the </a:t>
            </a:r>
            <a:r>
              <a:rPr lang="en-US" dirty="0" smtClean="0"/>
              <a:t>Network with NHDPlusV2 Network VAA Navigator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3570"/>
            <a:ext cx="3924623" cy="50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1"/>
          <a:stretch/>
        </p:blipFill>
        <p:spPr bwMode="auto">
          <a:xfrm>
            <a:off x="4387466" y="1905000"/>
            <a:ext cx="4299334" cy="306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03274" y="3962400"/>
            <a:ext cx="6964526" cy="1944477"/>
            <a:chOff x="2103274" y="3962400"/>
            <a:chExt cx="6964526" cy="194447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15" b="57776"/>
            <a:stretch/>
          </p:blipFill>
          <p:spPr bwMode="auto">
            <a:xfrm>
              <a:off x="2103274" y="5029200"/>
              <a:ext cx="6964526" cy="87767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286000" y="3962400"/>
              <a:ext cx="1066800" cy="100464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A1E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37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r>
              <a:rPr lang="en-US" dirty="0"/>
              <a:t>Navigating the </a:t>
            </a:r>
            <a:r>
              <a:rPr lang="en-US" dirty="0" smtClean="0"/>
              <a:t>Network with NHDPlusV2 Network VAA Navigator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3570"/>
            <a:ext cx="3924623" cy="50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3571"/>
            <a:ext cx="3924623" cy="504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52800" y="1609700"/>
            <a:ext cx="6127657" cy="3267100"/>
            <a:chOff x="3352801" y="1415690"/>
            <a:chExt cx="6127657" cy="32671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666" y="1415690"/>
              <a:ext cx="4146550" cy="32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52801" y="3733800"/>
              <a:ext cx="6127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A1E"/>
                  </a:solidFill>
                </a:rPr>
                <a:t>Upstream until </a:t>
              </a:r>
            </a:p>
            <a:p>
              <a:pPr algn="ctr"/>
              <a:r>
                <a:rPr lang="en-US" sz="2400" b="1" dirty="0" smtClean="0">
                  <a:solidFill>
                    <a:srgbClr val="000A1E"/>
                  </a:solidFill>
                </a:rPr>
                <a:t>drainage area &lt; 50 sqkm</a:t>
              </a:r>
              <a:endParaRPr lang="en-US" sz="2400" b="1" dirty="0">
                <a:solidFill>
                  <a:srgbClr val="000A1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4564797"/>
            <a:ext cx="6096000" cy="2236053"/>
            <a:chOff x="1295400" y="4564797"/>
            <a:chExt cx="6096000" cy="22360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4724400"/>
              <a:ext cx="45148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1295400" y="4564797"/>
              <a:ext cx="1581150" cy="69300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A1E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356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data linked to the network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638800" cy="42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133600" y="3124200"/>
            <a:ext cx="990600" cy="53340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00400" y="3086100"/>
            <a:ext cx="3048000" cy="57150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/>
              <a:t>Discovering D</a:t>
            </a:r>
            <a:r>
              <a:rPr lang="en-US" dirty="0" smtClean="0"/>
              <a:t>ata </a:t>
            </a:r>
            <a:r>
              <a:rPr lang="en-US" dirty="0"/>
              <a:t>L</a:t>
            </a:r>
            <a:r>
              <a:rPr lang="en-US" dirty="0" smtClean="0"/>
              <a:t>inked </a:t>
            </a:r>
            <a:r>
              <a:rPr lang="en-US" dirty="0"/>
              <a:t>to the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8157875" y="4032059"/>
            <a:ext cx="38100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dirty="0"/>
          </a:p>
        </p:txBody>
      </p:sp>
      <p:pic>
        <p:nvPicPr>
          <p:cNvPr id="33" name="Picture 31" descr="d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71750"/>
            <a:ext cx="4752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924425" y="1676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WQ Monitoring Station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209800" y="27241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Drinking Water Intake</a:t>
            </a: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972425" y="42481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dirty="0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209800" y="3962400"/>
            <a:ext cx="18288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Stream Flow </a:t>
            </a:r>
            <a:r>
              <a:rPr lang="en-US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Gage</a:t>
            </a:r>
          </a:p>
        </p:txBody>
      </p:sp>
      <p:grpSp>
        <p:nvGrpSpPr>
          <p:cNvPr id="28" name="Group 40"/>
          <p:cNvGrpSpPr>
            <a:grpSpLocks/>
          </p:cNvGrpSpPr>
          <p:nvPr/>
        </p:nvGrpSpPr>
        <p:grpSpPr bwMode="auto">
          <a:xfrm>
            <a:off x="381000" y="5257803"/>
            <a:ext cx="4114800" cy="995363"/>
            <a:chOff x="2736" y="3312"/>
            <a:chExt cx="2592" cy="627"/>
          </a:xfrm>
        </p:grpSpPr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3072" y="3312"/>
              <a:ext cx="22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 smtClean="0">
                  <a:solidFill>
                    <a:schemeClr val="tx2"/>
                  </a:solidFill>
                </a:rPr>
                <a:t>Rug Rat Habitat</a:t>
              </a:r>
              <a:endParaRPr lang="en-US" alt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3072" y="3648"/>
              <a:ext cx="2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Impaired Waters</a:t>
              </a: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2736" y="3360"/>
              <a:ext cx="288" cy="192"/>
            </a:xfrm>
            <a:custGeom>
              <a:avLst/>
              <a:gdLst>
                <a:gd name="T0" fmla="*/ 0 w 288"/>
                <a:gd name="T1" fmla="*/ 17 h 288"/>
                <a:gd name="T2" fmla="*/ 96 w 288"/>
                <a:gd name="T3" fmla="*/ 0 h 288"/>
                <a:gd name="T4" fmla="*/ 192 w 288"/>
                <a:gd name="T5" fmla="*/ 17 h 288"/>
                <a:gd name="T6" fmla="*/ 288 w 288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0" y="288"/>
                  </a:moveTo>
                  <a:cubicBezTo>
                    <a:pt x="32" y="144"/>
                    <a:pt x="64" y="0"/>
                    <a:pt x="96" y="0"/>
                  </a:cubicBezTo>
                  <a:cubicBezTo>
                    <a:pt x="128" y="0"/>
                    <a:pt x="160" y="288"/>
                    <a:pt x="192" y="288"/>
                  </a:cubicBezTo>
                  <a:cubicBezTo>
                    <a:pt x="224" y="288"/>
                    <a:pt x="272" y="40"/>
                    <a:pt x="288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 dirty="0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736" y="3696"/>
              <a:ext cx="288" cy="192"/>
            </a:xfrm>
            <a:custGeom>
              <a:avLst/>
              <a:gdLst>
                <a:gd name="T0" fmla="*/ 0 w 288"/>
                <a:gd name="T1" fmla="*/ 17 h 288"/>
                <a:gd name="T2" fmla="*/ 96 w 288"/>
                <a:gd name="T3" fmla="*/ 0 h 288"/>
                <a:gd name="T4" fmla="*/ 192 w 288"/>
                <a:gd name="T5" fmla="*/ 17 h 288"/>
                <a:gd name="T6" fmla="*/ 288 w 288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0" y="288"/>
                  </a:moveTo>
                  <a:cubicBezTo>
                    <a:pt x="32" y="144"/>
                    <a:pt x="64" y="0"/>
                    <a:pt x="96" y="0"/>
                  </a:cubicBezTo>
                  <a:cubicBezTo>
                    <a:pt x="128" y="0"/>
                    <a:pt x="160" y="288"/>
                    <a:pt x="192" y="288"/>
                  </a:cubicBezTo>
                  <a:cubicBezTo>
                    <a:pt x="224" y="288"/>
                    <a:pt x="272" y="40"/>
                    <a:pt x="288" y="0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 dirty="0"/>
            </a:p>
          </p:txBody>
        </p:sp>
      </p:grpSp>
      <p:sp>
        <p:nvSpPr>
          <p:cNvPr id="42" name="Freeform 43"/>
          <p:cNvSpPr>
            <a:spLocks/>
          </p:cNvSpPr>
          <p:nvPr/>
        </p:nvSpPr>
        <p:spPr bwMode="auto">
          <a:xfrm>
            <a:off x="381000" y="4876800"/>
            <a:ext cx="457200" cy="304800"/>
          </a:xfrm>
          <a:custGeom>
            <a:avLst/>
            <a:gdLst>
              <a:gd name="T0" fmla="*/ 0 w 288"/>
              <a:gd name="T1" fmla="*/ 17 h 288"/>
              <a:gd name="T2" fmla="*/ 96 w 288"/>
              <a:gd name="T3" fmla="*/ 0 h 288"/>
              <a:gd name="T4" fmla="*/ 192 w 288"/>
              <a:gd name="T5" fmla="*/ 17 h 288"/>
              <a:gd name="T6" fmla="*/ 288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88"/>
              <a:gd name="T14" fmla="*/ 288 w 28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88">
                <a:moveTo>
                  <a:pt x="0" y="288"/>
                </a:moveTo>
                <a:cubicBezTo>
                  <a:pt x="32" y="144"/>
                  <a:pt x="64" y="0"/>
                  <a:pt x="96" y="0"/>
                </a:cubicBezTo>
                <a:cubicBezTo>
                  <a:pt x="128" y="0"/>
                  <a:pt x="160" y="288"/>
                  <a:pt x="192" y="288"/>
                </a:cubicBezTo>
                <a:cubicBezTo>
                  <a:pt x="224" y="288"/>
                  <a:pt x="272" y="40"/>
                  <a:pt x="288" y="0"/>
                </a:cubicBezTo>
              </a:path>
            </a:pathLst>
          </a:custGeom>
          <a:noFill/>
          <a:ln w="3810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914400" y="4795493"/>
            <a:ext cx="35814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Timber Production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838825" y="2514600"/>
            <a:ext cx="0" cy="12888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A1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810000" y="3044825"/>
            <a:ext cx="762000" cy="5365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A1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3810000" y="3803459"/>
            <a:ext cx="609600" cy="4953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A1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8126628" y="31242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A1E"/>
                </a:solidFill>
              </a:rPr>
              <a:t>S</a:t>
            </a:r>
            <a:endParaRPr lang="en-US" sz="2000" b="1" dirty="0">
              <a:solidFill>
                <a:srgbClr val="000A1E"/>
              </a:solidFill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7162800" y="1676400"/>
            <a:ext cx="18288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Paper Mill Discharge Permit</a:t>
            </a:r>
            <a:endParaRPr lang="en-US" b="1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endCxn id="3" idx="0"/>
          </p:cNvCxnSpPr>
          <p:nvPr/>
        </p:nvCxnSpPr>
        <p:spPr bwMode="auto">
          <a:xfrm>
            <a:off x="8157875" y="2600372"/>
            <a:ext cx="142038" cy="5238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A1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01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marL="285750" indent="-285750"/>
            <a:r>
              <a:rPr lang="en-US" dirty="0" smtClean="0"/>
              <a:t>Basin Delineation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32229"/>
            <a:ext cx="5867400" cy="48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080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marL="285750" indent="-285750"/>
            <a:r>
              <a:rPr lang="en-US" dirty="0" smtClean="0"/>
              <a:t>Basin Delineation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32229"/>
            <a:ext cx="5867400" cy="48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976" y="3371850"/>
            <a:ext cx="5772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00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NHDPlusV2 Basics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60999" y="1905000"/>
            <a:ext cx="2209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National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Hydrography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Dataset (NHD)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86460" y="3535740"/>
            <a:ext cx="2171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Watershed 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Boundary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Dataset (WBD)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82940" y="5188258"/>
            <a:ext cx="20841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National  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Elevation</a:t>
            </a:r>
          </a:p>
          <a:p>
            <a:pPr eaLnBrk="1" hangingPunct="1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Dataset (NED)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D7D7D4"/>
              </a:clrFrom>
              <a:clrTo>
                <a:srgbClr val="D7D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0389">
            <a:off x="1191130" y="2404587"/>
            <a:ext cx="6504764" cy="5950547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2078">
            <a:off x="769454" y="1185728"/>
            <a:ext cx="5817290" cy="5321647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8856">
            <a:off x="-137602" y="-11363"/>
            <a:ext cx="6241327" cy="5709555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18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70150"/>
            <a:ext cx="64706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 marL="285750" indent="-285750"/>
            <a:r>
              <a:rPr lang="en-US" dirty="0" smtClean="0"/>
              <a:t>Basin </a:t>
            </a:r>
            <a:r>
              <a:rPr lang="en-US" dirty="0" smtClean="0"/>
              <a:t>Delineation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057400"/>
            <a:ext cx="4119562" cy="126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2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Fate/Transport Modeling</a:t>
            </a:r>
          </a:p>
          <a:p>
            <a:r>
              <a:rPr lang="en-US" dirty="0" smtClean="0"/>
              <a:t>Dilution Modeling</a:t>
            </a:r>
          </a:p>
          <a:p>
            <a:r>
              <a:rPr lang="en-US" dirty="0" smtClean="0"/>
              <a:t>Impact Analysis</a:t>
            </a:r>
          </a:p>
          <a:p>
            <a:r>
              <a:rPr lang="en-US" dirty="0" smtClean="0"/>
              <a:t>Watershed Characterization</a:t>
            </a:r>
          </a:p>
          <a:p>
            <a:r>
              <a:rPr lang="en-US" dirty="0" smtClean="0"/>
              <a:t>Proximity Studies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457200"/>
            <a:ext cx="77724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NHDPlus.com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Exercises/Tutorials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Links to NHDPlus Applications and Authors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31300" y="1396289"/>
            <a:ext cx="6258752" cy="3747641"/>
            <a:chOff x="4131300" y="1396289"/>
            <a:chExt cx="6258752" cy="3747641"/>
          </a:xfrm>
        </p:grpSpPr>
        <p:sp>
          <p:nvSpPr>
            <p:cNvPr id="5" name="Oval Callout 4"/>
            <p:cNvSpPr/>
            <p:nvPr/>
          </p:nvSpPr>
          <p:spPr bwMode="auto">
            <a:xfrm rot="1962481">
              <a:off x="4131300" y="1396289"/>
              <a:ext cx="6258752" cy="1093602"/>
            </a:xfrm>
            <a:prstGeom prst="wedgeEllipseCallout">
              <a:avLst>
                <a:gd name="adj1" fmla="val 3814"/>
                <a:gd name="adj2" fmla="val 14327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solidFill>
                  <a:srgbClr val="000A1E"/>
                </a:solidFill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A1E"/>
                  </a:solidFill>
                  <a:latin typeface="Times New Roman" pitchFamily="18" charset="0"/>
                </a:rPr>
                <a:t>DEAR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Times New Roman" pitchFamily="18" charset="0"/>
                </a:rPr>
                <a:t>NHDPLUS@HSCNET.COM,</a:t>
              </a: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86" b="96127" l="4151" r="91321">
                          <a14:foregroundMark x1="25660" y1="11972" x2="25660" y2="11972"/>
                          <a14:foregroundMark x1="23396" y1="64789" x2="23396" y2="64789"/>
                          <a14:foregroundMark x1="33208" y1="83803" x2="33208" y2="83803"/>
                          <a14:foregroundMark x1="31321" y1="7042" x2="31321" y2="7042"/>
                          <a14:foregroundMark x1="4528" y1="16549" x2="4528" y2="16549"/>
                          <a14:foregroundMark x1="23396" y1="69366" x2="23396" y2="69366"/>
                          <a14:foregroundMark x1="23396" y1="66901" x2="23396" y2="66901"/>
                          <a14:foregroundMark x1="20377" y1="62324" x2="20377" y2="62324"/>
                          <a14:foregroundMark x1="20377" y1="62324" x2="20377" y2="62324"/>
                          <a14:foregroundMark x1="20377" y1="62324" x2="20377" y2="62324"/>
                          <a14:foregroundMark x1="21887" y1="71831" x2="21887" y2="71831"/>
                          <a14:foregroundMark x1="16604" y1="66197" x2="16604" y2="66197"/>
                          <a14:foregroundMark x1="32830" y1="85211" x2="32830" y2="85211"/>
                          <a14:foregroundMark x1="82264" y1="60915" x2="82264" y2="60915"/>
                          <a14:foregroundMark x1="78491" y1="55986" x2="78491" y2="55986"/>
                          <a14:foregroundMark x1="92075" y1="78169" x2="92075" y2="78169"/>
                          <a14:foregroundMark x1="83396" y1="76761" x2="83396" y2="76761"/>
                          <a14:foregroundMark x1="80377" y1="92958" x2="80377" y2="92958"/>
                          <a14:foregroundMark x1="44906" y1="96127" x2="44906" y2="96127"/>
                          <a14:foregroundMark x1="27170" y1="83099" x2="27170" y2="83099"/>
                          <a14:foregroundMark x1="30943" y1="83099" x2="30943" y2="83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38" y="2076449"/>
              <a:ext cx="2862262" cy="306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6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NHDPlusV2 Basics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1" t="30201" r="11088" b="7149"/>
          <a:stretch/>
        </p:blipFill>
        <p:spPr>
          <a:xfrm>
            <a:off x="1656202" y="2071170"/>
            <a:ext cx="7182998" cy="4296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661908" y="1594167"/>
            <a:ext cx="1046440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NED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Elevation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NHDPlusV2 Basics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562607" y="2821820"/>
            <a:ext cx="3631763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WBD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HUC 12 Boundaries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___________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Used To Build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Walls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the Elevation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35019" r="25559" b="22223"/>
          <a:stretch/>
        </p:blipFill>
        <p:spPr>
          <a:xfrm>
            <a:off x="2438400" y="1981200"/>
            <a:ext cx="6629400" cy="46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NHDPlusV2 Basics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854252" y="2834977"/>
            <a:ext cx="4062651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NHD Streams and Waterbodies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___________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Used to Trench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Scoop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Into the Elevation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35020" r="25560" b="24980"/>
          <a:stretch/>
        </p:blipFill>
        <p:spPr>
          <a:xfrm>
            <a:off x="2475123" y="2133600"/>
            <a:ext cx="6629400" cy="43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NHDPlusV2 Basics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146766" y="2669654"/>
            <a:ext cx="1908215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Catchment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 each Network Segment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35020" r="25559" b="24980"/>
          <a:stretch/>
        </p:blipFill>
        <p:spPr>
          <a:xfrm>
            <a:off x="2362200" y="1799252"/>
            <a:ext cx="6629400" cy="4366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4416624" y="1063823"/>
            <a:ext cx="615553" cy="1082039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Link the </a:t>
            </a: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mapped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surface water to the landscape.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NHDPlusV2 Components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20218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Vectors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0015" y="2209800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Rasters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551" y="57912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Many Attributes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774692"/>
            <a:ext cx="32319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NED Snapshot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FDR/FAC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Hydro 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Catchments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More…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774692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NHD Snapshot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WBD Snapshot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Hydro-Enforcement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Catchment Polys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NHDPlus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915400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NHDPlus Surface Water Network and Catchments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NHDPlus Network Attributes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Points of Interest </a:t>
            </a:r>
            <a:r>
              <a:rPr lang="en-US" sz="3000" dirty="0" smtClean="0"/>
              <a:t>Linked </a:t>
            </a:r>
            <a:r>
              <a:rPr lang="en-US" sz="3000" dirty="0"/>
              <a:t>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Catchment </a:t>
            </a:r>
            <a:r>
              <a:rPr lang="en-US" sz="3000" dirty="0"/>
              <a:t>&amp; </a:t>
            </a:r>
            <a:r>
              <a:rPr lang="en-US" sz="3000" dirty="0" smtClean="0"/>
              <a:t>Watershed Attributes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Network Navigation and Information Discovery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Analysis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04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hirlPool_TS102811804">
  <a:themeElements>
    <a:clrScheme name="Office Them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Blue_TS010286720</Template>
  <TotalTime>4112</TotalTime>
  <Words>564</Words>
  <Application>Microsoft Office PowerPoint</Application>
  <PresentationFormat>On-screen Show (4:3)</PresentationFormat>
  <Paragraphs>205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Blue Segoe 4-3 template-template_April-17-2007</vt:lpstr>
      <vt:lpstr>White with Courier font for code slides</vt:lpstr>
      <vt:lpstr>WhirlPool_TS102811804</vt:lpstr>
      <vt:lpstr>Building Analytical Applications Using NHDPlusV2</vt:lpstr>
      <vt:lpstr>Agenda</vt:lpstr>
      <vt:lpstr>NHDPlusV2 Basics</vt:lpstr>
      <vt:lpstr>NHDPlusV2 Basics</vt:lpstr>
      <vt:lpstr>NHDPlusV2 Basics</vt:lpstr>
      <vt:lpstr>NHDPlusV2 Basics</vt:lpstr>
      <vt:lpstr>NHDPlusV2 Basics</vt:lpstr>
      <vt:lpstr>NHDPlusV2 Components</vt:lpstr>
      <vt:lpstr>Elements of an NHDPlus Application</vt:lpstr>
      <vt:lpstr>NHDPlus Surface Water Network Features and Catchments</vt:lpstr>
      <vt:lpstr>NHDPlus Network Attributes</vt:lpstr>
      <vt:lpstr>Points of Interest along the Network (NHDPlus, Yours &amp; Others)</vt:lpstr>
      <vt:lpstr>Linking Information to the NHDPlus Network</vt:lpstr>
      <vt:lpstr>Catchment &amp; Drainage Area Attributes (NHDPlus)</vt:lpstr>
      <vt:lpstr>Catchment &amp; Drainage Area Characteristics (Yours)</vt:lpstr>
      <vt:lpstr>Navigating the Network</vt:lpstr>
      <vt:lpstr>Navigating the Network</vt:lpstr>
      <vt:lpstr>Navigating the Network</vt:lpstr>
      <vt:lpstr>Navigating the Network</vt:lpstr>
      <vt:lpstr>Navigating the Network</vt:lpstr>
      <vt:lpstr>Navigating the Network</vt:lpstr>
      <vt:lpstr>Navigating the Network with NHDPlus Flow Table Navigator</vt:lpstr>
      <vt:lpstr>Navigating the Network with NHDPlusV2 Network VAA Navigator</vt:lpstr>
      <vt:lpstr>Navigating the Network with NHDPlusV2 Network VAA Navigator</vt:lpstr>
      <vt:lpstr>Navigating the Network with NHDPlusV2 Network VAA Navigator</vt:lpstr>
      <vt:lpstr>Discovering data linked to the network</vt:lpstr>
      <vt:lpstr>Discovering Data Linked to the Network</vt:lpstr>
      <vt:lpstr>Basin Delineation</vt:lpstr>
      <vt:lpstr>Basin Delineation</vt:lpstr>
      <vt:lpstr>Basin Delineation</vt:lpstr>
      <vt:lpstr>Analysis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McKay</dc:creator>
  <cp:lastModifiedBy>Cindy McKay</cp:lastModifiedBy>
  <cp:revision>97</cp:revision>
  <dcterms:created xsi:type="dcterms:W3CDTF">2014-05-02T17:20:33Z</dcterms:created>
  <dcterms:modified xsi:type="dcterms:W3CDTF">2014-07-15T16:49:14Z</dcterms:modified>
</cp:coreProperties>
</file>