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704" r:id="rId2"/>
  </p:sldMasterIdLst>
  <p:notesMasterIdLst>
    <p:notesMasterId r:id="rId23"/>
  </p:notesMasterIdLst>
  <p:handoutMasterIdLst>
    <p:handoutMasterId r:id="rId24"/>
  </p:handoutMasterIdLst>
  <p:sldIdLst>
    <p:sldId id="256" r:id="rId3"/>
    <p:sldId id="305" r:id="rId4"/>
    <p:sldId id="330" r:id="rId5"/>
    <p:sldId id="257" r:id="rId6"/>
    <p:sldId id="263" r:id="rId7"/>
    <p:sldId id="306" r:id="rId8"/>
    <p:sldId id="333" r:id="rId9"/>
    <p:sldId id="307" r:id="rId10"/>
    <p:sldId id="318" r:id="rId11"/>
    <p:sldId id="337" r:id="rId12"/>
    <p:sldId id="360" r:id="rId13"/>
    <p:sldId id="361" r:id="rId14"/>
    <p:sldId id="362" r:id="rId15"/>
    <p:sldId id="363" r:id="rId16"/>
    <p:sldId id="367" r:id="rId17"/>
    <p:sldId id="366" r:id="rId18"/>
    <p:sldId id="368" r:id="rId19"/>
    <p:sldId id="369" r:id="rId20"/>
    <p:sldId id="354" r:id="rId21"/>
    <p:sldId id="336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8152" autoAdjust="0"/>
  </p:normalViewPr>
  <p:slideViewPr>
    <p:cSldViewPr>
      <p:cViewPr varScale="1">
        <p:scale>
          <a:sx n="87" d="100"/>
          <a:sy n="87" d="100"/>
        </p:scale>
        <p:origin x="-610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E1FA5C-2E09-46D8-9EA5-55AE544D2769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9BC8BBD-04C8-4F72-BBF0-5A3E53E52B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36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F7A05DE-5C45-46DF-B9B7-BEDF6B785B57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3604C91-09D5-4779-BFB3-49DF39F13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48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04C91-09D5-4779-BFB3-49DF39F13E8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04C91-09D5-4779-BFB3-49DF39F13E8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04C91-09D5-4779-BFB3-49DF39F13E8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04C91-09D5-4779-BFB3-49DF39F13E8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04C91-09D5-4779-BFB3-49DF39F13E8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40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04C91-09D5-4779-BFB3-49DF39F13E8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40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04C91-09D5-4779-BFB3-49DF39F13E8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56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197D90-089C-4C6E-B906-BCE26F07EB60}" type="slidenum">
              <a:rPr lang="en-US"/>
              <a:pPr/>
              <a:t>19</a:t>
            </a:fld>
            <a:endParaRPr lang="en-US"/>
          </a:p>
        </p:txBody>
      </p:sp>
      <p:sp>
        <p:nvSpPr>
          <p:cNvPr id="53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spcBef>
                <a:spcPct val="20000"/>
              </a:spcBef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pitchFamily="34" charset="0"/>
              </a:rPr>
              <a:t>Day of Week, time am/pm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940DBE-2B15-4AA3-AC74-74ACA41184A9}" type="slidenum">
              <a:rPr lang="en-US" smtClean="0">
                <a:cs typeface="Arial" pitchFamily="34" charset="0"/>
              </a:rPr>
              <a:pPr/>
              <a:t>20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04C91-09D5-4779-BFB3-49DF39F13E8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04C91-09D5-4779-BFB3-49DF39F13E8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04C91-09D5-4779-BFB3-49DF39F13E8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04C91-09D5-4779-BFB3-49DF39F13E8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80A38-645B-4A7A-BBE0-936555EB65F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643F-8251-4D83-831C-B987BCB3A93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04C91-09D5-4779-BFB3-49DF39F13E8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5B54-6C4A-43F3-A85E-8CC8488AA75B}" type="datetime1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8470-30A6-4478-840C-0A4094834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55A9-2C9E-48D5-B8B6-0EBB46F71BF6}" type="datetime1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8470-30A6-4478-840C-0A4094834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5837-6983-45E6-B0D2-EB367E50300F}" type="datetime1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8470-30A6-4478-840C-0A4094834E0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8677B-78AE-4A07-9FD1-391E5D14E97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F8E3-E198-41D2-831A-F0144B463707}" type="datetime1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8470-30A6-4478-840C-0A4094834E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38ED-2F54-4EB4-B73D-04A33499E7F1}" type="datetime1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8470-30A6-4478-840C-0A4094834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4940-4FA0-4361-83BE-6088936CF06D}" type="datetime1">
              <a:rPr lang="en-US" smtClean="0"/>
              <a:pPr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8470-30A6-4478-840C-0A4094834E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7F08-E776-413E-9898-3586A817B805}" type="datetime1">
              <a:rPr lang="en-US" smtClean="0"/>
              <a:pPr/>
              <a:t>3/17/2014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8470-30A6-4478-840C-0A4094834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43C2-2ABA-4A7E-BBAD-6D300D4F6A9D}" type="datetime1">
              <a:rPr lang="en-US" smtClean="0"/>
              <a:pPr/>
              <a:t>3/17/2014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8470-30A6-4478-840C-0A4094834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9833-5763-44B9-B871-C54020CDA7C4}" type="datetime1">
              <a:rPr lang="en-US" smtClean="0"/>
              <a:pPr/>
              <a:t>3/17/2014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8470-30A6-4478-840C-0A4094834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488A6-A0C2-44F9-9C76-E21988E456B8}" type="datetime1">
              <a:rPr lang="en-US" smtClean="0"/>
              <a:pPr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8470-30A6-4478-840C-0A4094834E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40B7F-115C-49AB-A66F-FD64FB63A15F}" type="datetime1">
              <a:rPr lang="en-US" smtClean="0"/>
              <a:pPr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8470-30A6-4478-840C-0A4094834E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9041F8C-5A37-4A00-9780-A33BEAEEDA94}" type="datetime1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5B78470-30A6-4478-840C-0A4094834E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403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3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3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403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05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05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405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5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5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5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5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5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5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5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6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6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6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406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06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06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06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06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406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7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407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7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07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07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8C200F-FFA0-4FE7-9565-E9DBC2E25BE4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407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305800" cy="1600200"/>
          </a:xfrm>
        </p:spPr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5400" dirty="0" smtClean="0"/>
              <a:t>An Update on </a:t>
            </a:r>
            <a:r>
              <a:rPr lang="en-US" sz="5400" dirty="0" err="1" smtClean="0"/>
              <a:t>NHD</a:t>
            </a:r>
            <a:r>
              <a:rPr lang="en-US" sz="5400" i="1" dirty="0" err="1" smtClean="0"/>
              <a:t>Plus</a:t>
            </a:r>
            <a:r>
              <a:rPr lang="en-US" sz="5400" dirty="0" smtClean="0"/>
              <a:t> </a:t>
            </a:r>
            <a:br>
              <a:rPr lang="en-US" sz="5400" dirty="0" smtClean="0"/>
            </a:br>
            <a:endParaRPr lang="en-US" sz="36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867400"/>
            <a:ext cx="7543800" cy="121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July 9, </a:t>
            </a:r>
            <a:r>
              <a:rPr lang="en-US" dirty="0" smtClean="0">
                <a:solidFill>
                  <a:schemeClr val="tx2"/>
                </a:solidFill>
              </a:rPr>
              <a:t>2013</a:t>
            </a:r>
            <a:endParaRPr lang="en-US" dirty="0" smtClean="0">
              <a:solidFill>
                <a:schemeClr val="tx2"/>
              </a:solidFill>
            </a:endParaRPr>
          </a:p>
          <a:p>
            <a:pPr algn="l"/>
            <a:r>
              <a:rPr lang="en-US" dirty="0" smtClean="0">
                <a:solidFill>
                  <a:schemeClr val="tx2"/>
                </a:solidFill>
              </a:rPr>
              <a:t>Tommy </a:t>
            </a:r>
            <a:r>
              <a:rPr lang="en-US" dirty="0" err="1" smtClean="0">
                <a:solidFill>
                  <a:schemeClr val="tx2"/>
                </a:solidFill>
              </a:rPr>
              <a:t>Dewald</a:t>
            </a:r>
            <a:r>
              <a:rPr lang="en-US" dirty="0" smtClean="0">
                <a:solidFill>
                  <a:schemeClr val="tx2"/>
                </a:solidFill>
              </a:rPr>
              <a:t>					             Cindy McKay</a:t>
            </a:r>
            <a:endParaRPr lang="en-US" dirty="0" smtClean="0">
              <a:solidFill>
                <a:schemeClr val="tx2"/>
              </a:solidFill>
            </a:endParaRPr>
          </a:p>
          <a:p>
            <a:pPr algn="l"/>
            <a:r>
              <a:rPr lang="en-US" dirty="0" smtClean="0">
                <a:solidFill>
                  <a:schemeClr val="tx2"/>
                </a:solidFill>
              </a:rPr>
              <a:t>EPA Office of </a:t>
            </a:r>
            <a:r>
              <a:rPr lang="en-US" dirty="0" smtClean="0">
                <a:solidFill>
                  <a:schemeClr val="tx2"/>
                </a:solidFill>
              </a:rPr>
              <a:t>Water				Horizon Systems Corporation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 l="13125" t="6530" r="57098" b="52399"/>
          <a:stretch>
            <a:fillRect/>
          </a:stretch>
        </p:blipFill>
        <p:spPr bwMode="auto">
          <a:xfrm>
            <a:off x="1828800" y="2514600"/>
            <a:ext cx="2209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33654" t="18029" r="8193" b="16412"/>
          <a:stretch>
            <a:fillRect/>
          </a:stretch>
        </p:blipFill>
        <p:spPr bwMode="auto">
          <a:xfrm>
            <a:off x="5105400" y="2514600"/>
            <a:ext cx="22098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29000" y="502920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1987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502920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2010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7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14272"/>
          </a:xfrm>
        </p:spPr>
        <p:txBody>
          <a:bodyPr>
            <a:normAutofit/>
          </a:bodyPr>
          <a:lstStyle/>
          <a:p>
            <a:r>
              <a:rPr lang="en-US" dirty="0" smtClean="0"/>
              <a:t>Higher Resolution </a:t>
            </a:r>
            <a:r>
              <a:rPr lang="en-US" dirty="0" err="1" smtClean="0"/>
              <a:t>NHD</a:t>
            </a:r>
            <a:r>
              <a:rPr lang="en-US" i="1" dirty="0" err="1" smtClean="0"/>
              <a:t>Plus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8470-30A6-4478-840C-0A4094834E0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2057400"/>
            <a:ext cx="89916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sz="2000" dirty="0" smtClean="0">
                <a:solidFill>
                  <a:schemeClr val="tx2"/>
                </a:solidFill>
              </a:rPr>
              <a:t>Efforts to date</a:t>
            </a:r>
          </a:p>
          <a:p>
            <a:pPr marL="1188720" lvl="2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Value-Added</a:t>
            </a:r>
            <a:r>
              <a:rPr kumimoji="0" lang="en-US" sz="2000" b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Attributes only – Texas, Vermont, Nebraska</a:t>
            </a:r>
          </a:p>
          <a:p>
            <a:pPr marL="1188720" lvl="2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sz="2000" noProof="0" dirty="0" err="1" smtClean="0">
                <a:solidFill>
                  <a:schemeClr val="tx2"/>
                </a:solidFill>
              </a:rPr>
              <a:t>NHD</a:t>
            </a:r>
            <a:r>
              <a:rPr lang="en-US" sz="2000" i="1" noProof="0" dirty="0" err="1" smtClean="0">
                <a:solidFill>
                  <a:schemeClr val="tx2"/>
                </a:solidFill>
              </a:rPr>
              <a:t>Plus</a:t>
            </a:r>
            <a:r>
              <a:rPr lang="en-US" sz="2000" noProof="0" dirty="0" smtClean="0">
                <a:solidFill>
                  <a:schemeClr val="tx2"/>
                </a:solidFill>
              </a:rPr>
              <a:t> – Minnesota, New York City watershed (</a:t>
            </a:r>
            <a:r>
              <a:rPr lang="en-US" sz="2000" noProof="0" dirty="0" err="1" smtClean="0">
                <a:solidFill>
                  <a:schemeClr val="tx2"/>
                </a:solidFill>
              </a:rPr>
              <a:t>LiDAR</a:t>
            </a:r>
            <a:r>
              <a:rPr lang="en-US" sz="2000" noProof="0" dirty="0" smtClean="0">
                <a:solidFill>
                  <a:schemeClr val="tx2"/>
                </a:solidFill>
              </a:rPr>
              <a:t>-based), outstanding proposal for an area in Alaska (</a:t>
            </a:r>
            <a:r>
              <a:rPr lang="en-US" sz="2000" noProof="0" dirty="0" err="1" smtClean="0">
                <a:solidFill>
                  <a:schemeClr val="tx2"/>
                </a:solidFill>
              </a:rPr>
              <a:t>IfSAR</a:t>
            </a:r>
            <a:r>
              <a:rPr lang="en-US" sz="2000" dirty="0" smtClean="0">
                <a:solidFill>
                  <a:schemeClr val="tx2"/>
                </a:solidFill>
              </a:rPr>
              <a:t>-based)</a:t>
            </a:r>
          </a:p>
          <a:p>
            <a:pPr marL="1188720" lvl="2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sz="2000" dirty="0" smtClean="0">
                <a:solidFill>
                  <a:schemeClr val="tx2"/>
                </a:solidFill>
              </a:rPr>
              <a:t>USGS </a:t>
            </a: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resolution</a:t>
            </a:r>
            <a:r>
              <a:rPr kumimoji="0" lang="en-US" sz="2000" b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NHD network improvement project (and plans for network value-added attributes (FY14), catchments and </a:t>
            </a:r>
            <a:r>
              <a:rPr kumimoji="0" lang="en-US" sz="2000" b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</a:t>
            </a:r>
            <a:r>
              <a:rPr lang="en-US" sz="2000" dirty="0" smtClean="0">
                <a:solidFill>
                  <a:schemeClr val="tx2"/>
                </a:solidFill>
              </a:rPr>
              <a:t>w estimates</a:t>
            </a:r>
            <a:r>
              <a:rPr kumimoji="0" lang="en-US" sz="2000" b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000" b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sz="2000" dirty="0" smtClean="0">
                <a:solidFill>
                  <a:schemeClr val="tx2"/>
                </a:solidFill>
              </a:rPr>
              <a:t>Interest in </a:t>
            </a:r>
            <a:r>
              <a:rPr lang="en-US" sz="2000" dirty="0" err="1" smtClean="0">
                <a:solidFill>
                  <a:schemeClr val="tx2"/>
                </a:solidFill>
              </a:rPr>
              <a:t>LiDAR</a:t>
            </a:r>
            <a:r>
              <a:rPr lang="en-US" sz="2000" dirty="0" smtClean="0">
                <a:solidFill>
                  <a:schemeClr val="tx2"/>
                </a:solidFill>
              </a:rPr>
              <a:t>-based hydrography</a:t>
            </a:r>
          </a:p>
          <a:p>
            <a:pPr marL="1188720" lvl="2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sz="2000" noProof="0" dirty="0" err="1" smtClean="0">
                <a:solidFill>
                  <a:schemeClr val="tx2"/>
                </a:solidFill>
              </a:rPr>
              <a:t>LiDAR</a:t>
            </a:r>
            <a:r>
              <a:rPr lang="en-US" sz="2000" noProof="0" dirty="0" smtClean="0">
                <a:solidFill>
                  <a:schemeClr val="tx2"/>
                </a:solidFill>
              </a:rPr>
              <a:t>-NHD Best Practices Workgroup report (pending)</a:t>
            </a:r>
          </a:p>
          <a:p>
            <a:pPr marL="1188720" lvl="2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sz="2000" dirty="0" smtClean="0">
                <a:solidFill>
                  <a:schemeClr val="tx2"/>
                </a:solidFill>
              </a:rPr>
              <a:t>Hope to more fully address extraction of hydrologic features in USGS </a:t>
            </a:r>
            <a:r>
              <a:rPr lang="en-US" sz="2000" dirty="0" err="1" smtClean="0">
                <a:solidFill>
                  <a:schemeClr val="tx2"/>
                </a:solidFill>
              </a:rPr>
              <a:t>LiDAR</a:t>
            </a:r>
            <a:r>
              <a:rPr lang="en-US" sz="2000" dirty="0" smtClean="0">
                <a:solidFill>
                  <a:schemeClr val="tx2"/>
                </a:solidFill>
              </a:rPr>
              <a:t> collection specification and ASPRS </a:t>
            </a:r>
            <a:r>
              <a:rPr lang="en-US" sz="2000" dirty="0" err="1" smtClean="0">
                <a:solidFill>
                  <a:schemeClr val="tx2"/>
                </a:solidFill>
              </a:rPr>
              <a:t>LiDAR</a:t>
            </a:r>
            <a:r>
              <a:rPr lang="en-US" sz="2000" dirty="0" smtClean="0">
                <a:solidFill>
                  <a:schemeClr val="tx2"/>
                </a:solidFill>
              </a:rPr>
              <a:t> Manual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sz="2000" dirty="0" smtClean="0">
                <a:solidFill>
                  <a:schemeClr val="tx2"/>
                </a:solidFill>
              </a:rPr>
              <a:t>Also, potential for hybrid solutions using high resolution NHD with medium resolution </a:t>
            </a:r>
            <a:r>
              <a:rPr lang="en-US" sz="2000" dirty="0" err="1" smtClean="0">
                <a:solidFill>
                  <a:schemeClr val="tx2"/>
                </a:solidFill>
              </a:rPr>
              <a:t>NHD</a:t>
            </a:r>
            <a:r>
              <a:rPr lang="en-US" sz="2000" i="1" dirty="0" err="1" smtClean="0">
                <a:solidFill>
                  <a:schemeClr val="tx2"/>
                </a:solidFill>
              </a:rPr>
              <a:t>Plus</a:t>
            </a:r>
            <a:endParaRPr lang="en-US" sz="2000" i="1" dirty="0" smtClean="0">
              <a:solidFill>
                <a:schemeClr val="tx2"/>
              </a:solidFill>
            </a:endParaRP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1188720" lvl="2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endParaRPr lang="en-US" sz="2000" noProof="0" dirty="0" smtClean="0">
              <a:solidFill>
                <a:schemeClr val="tx2"/>
              </a:solidFill>
            </a:endParaRPr>
          </a:p>
          <a:p>
            <a:pPr marL="1188720" lvl="2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endParaRPr lang="en-US" sz="2000" noProof="0" dirty="0" smtClean="0">
              <a:solidFill>
                <a:schemeClr val="tx2"/>
              </a:solidFill>
            </a:endParaRP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en-US" sz="2000" noProof="0" dirty="0" smtClean="0">
                <a:solidFill>
                  <a:schemeClr val="tx2"/>
                </a:solidFill>
              </a:rPr>
              <a:t>               How can we improve our stream periodicity characteristics?</a:t>
            </a:r>
            <a:endParaRPr kumimoji="0" lang="en-US" sz="2000" b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14272"/>
          </a:xfrm>
        </p:spPr>
        <p:txBody>
          <a:bodyPr>
            <a:normAutofit/>
          </a:bodyPr>
          <a:lstStyle/>
          <a:p>
            <a:r>
              <a:rPr lang="en-US" dirty="0" smtClean="0"/>
              <a:t>Higher Resolution </a:t>
            </a:r>
            <a:r>
              <a:rPr lang="en-US" dirty="0" err="1" smtClean="0"/>
              <a:t>NHD</a:t>
            </a:r>
            <a:r>
              <a:rPr lang="en-US" i="1" dirty="0" err="1" smtClean="0"/>
              <a:t>Plus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8470-30A6-4478-840C-0A4094834E0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9"/>
          <a:stretch/>
        </p:blipFill>
        <p:spPr bwMode="auto">
          <a:xfrm>
            <a:off x="2500313" y="4487778"/>
            <a:ext cx="3519487" cy="229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175547" y="3488166"/>
            <a:ext cx="2702578" cy="2531634"/>
            <a:chOff x="2479022" y="1735566"/>
            <a:chExt cx="4040840" cy="443095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7916" r="10845"/>
            <a:stretch/>
          </p:blipFill>
          <p:spPr bwMode="auto">
            <a:xfrm>
              <a:off x="2479022" y="1735566"/>
              <a:ext cx="1899339" cy="443095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95800" y="1752600"/>
              <a:ext cx="2024062" cy="441391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87" y="2083316"/>
            <a:ext cx="2686913" cy="2183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1447800" y="2362200"/>
            <a:ext cx="89916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en-US" sz="2400" b="1" dirty="0" smtClean="0">
                <a:solidFill>
                  <a:schemeClr val="tx2"/>
                </a:solidFill>
              </a:rPr>
              <a:t>Minnesota: Mississippi Headwaters</a:t>
            </a:r>
            <a:endParaRPr kumimoji="0" lang="en-US" sz="2400" b="1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667000" y="4495800"/>
            <a:ext cx="3048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1">
              <a:buClr>
                <a:schemeClr val="accent1"/>
              </a:buClr>
              <a:buSzPct val="100000"/>
            </a:pPr>
            <a:r>
              <a:rPr lang="en-US" sz="2000" b="1" noProof="0" dirty="0" smtClean="0">
                <a:solidFill>
                  <a:schemeClr val="tx2"/>
                </a:solidFill>
              </a:rPr>
              <a:t>NHD 1:100K -&gt; 1:8K</a:t>
            </a:r>
          </a:p>
          <a:p>
            <a:pPr marL="0" lvl="1">
              <a:buClr>
                <a:schemeClr val="accent1"/>
              </a:buClr>
              <a:buSzPct val="100000"/>
            </a:pPr>
            <a:r>
              <a:rPr lang="en-US" sz="2000" b="1" dirty="0" smtClean="0">
                <a:solidFill>
                  <a:schemeClr val="tx2"/>
                </a:solidFill>
              </a:rPr>
              <a:t>DEM</a:t>
            </a:r>
            <a:r>
              <a:rPr kumimoji="0" lang="en-US" sz="2000" b="1" u="none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30M -&gt; 3M</a:t>
            </a:r>
            <a:endParaRPr kumimoji="0" lang="en-US" sz="2000" b="1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85800" y="3581400"/>
            <a:ext cx="3048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1">
              <a:buClr>
                <a:schemeClr val="accent1"/>
              </a:buClr>
              <a:buSzPct val="100000"/>
            </a:pPr>
            <a:r>
              <a:rPr lang="en-US" sz="2000" b="1" noProof="0" dirty="0" smtClean="0">
                <a:solidFill>
                  <a:schemeClr val="tx2"/>
                </a:solidFill>
              </a:rPr>
              <a:t>NHD 1:100K -&gt; 1:24K</a:t>
            </a:r>
          </a:p>
          <a:p>
            <a:pPr marL="0" lvl="1">
              <a:buClr>
                <a:schemeClr val="accent1"/>
              </a:buClr>
              <a:buSzPct val="100000"/>
            </a:pPr>
            <a:r>
              <a:rPr kumimoji="0" lang="en-US" sz="2000" b="1" u="none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NED 30M -&gt; 10M</a:t>
            </a:r>
            <a:endParaRPr kumimoji="0" lang="en-US" sz="2000" b="1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-76200" y="6096000"/>
            <a:ext cx="89916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en-US" sz="2400" b="1" dirty="0" smtClean="0">
                <a:solidFill>
                  <a:schemeClr val="tx2"/>
                </a:solidFill>
              </a:rPr>
              <a:t>NYC: Drinking Water Source Area</a:t>
            </a:r>
            <a:endParaRPr kumimoji="0" lang="en-US" sz="2400" b="1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5715000" y="2856978"/>
            <a:ext cx="3608651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kumimoji="0" lang="en-US" b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Hybrid:  High Res NHD</a:t>
            </a:r>
          </a:p>
          <a:p>
            <a:pPr marL="0" lvl="1" algn="ctr">
              <a:buClr>
                <a:schemeClr val="accent1"/>
              </a:buClr>
              <a:buSzPct val="100000"/>
            </a:pPr>
            <a:r>
              <a:rPr lang="en-US" b="1" dirty="0" smtClean="0">
                <a:solidFill>
                  <a:schemeClr val="tx2"/>
                </a:solidFill>
              </a:rPr>
              <a:t>With NHDPlusV2 Catchments</a:t>
            </a:r>
            <a:endParaRPr kumimoji="0" lang="en-US" b="1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4143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142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Linking WBD HUC12 to the NHDPlusV2 Network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8470-30A6-4478-840C-0A4094834E0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3048000"/>
            <a:ext cx="8991600" cy="304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sz="3200" dirty="0" smtClean="0">
                <a:solidFill>
                  <a:schemeClr val="tx2"/>
                </a:solidFill>
              </a:rPr>
              <a:t>WBD HUC12 boundaries define the ridge lines of  NHDPlusV2 catchments. 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buSzPct val="100000"/>
            </a:pPr>
            <a:endParaRPr kumimoji="0" lang="en-US" sz="1200" b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sz="2400" noProof="0" dirty="0" smtClean="0">
                <a:solidFill>
                  <a:schemeClr val="tx2"/>
                </a:solidFill>
              </a:rPr>
              <a:t>WBD:  87,259 HUC12s – avg. size of 72.2 sq. mi.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sz="2400" noProof="0" dirty="0" err="1" smtClean="0">
                <a:solidFill>
                  <a:schemeClr val="tx2"/>
                </a:solidFill>
              </a:rPr>
              <a:t>NHDPlus</a:t>
            </a:r>
            <a:r>
              <a:rPr lang="en-US" sz="2400" dirty="0" smtClean="0">
                <a:solidFill>
                  <a:schemeClr val="tx2"/>
                </a:solidFill>
              </a:rPr>
              <a:t>V2:  2,647,454 Catchments – avg. size of 1.2 sq. mi.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buSzPct val="100000"/>
            </a:pPr>
            <a:endParaRPr lang="en-US" sz="1200" dirty="0" smtClean="0">
              <a:solidFill>
                <a:schemeClr val="tx2"/>
              </a:solidFill>
            </a:endParaRP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kumimoji="0" lang="en-US" sz="32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Can we roll</a:t>
            </a:r>
            <a:r>
              <a:rPr kumimoji="0" lang="en-US" sz="320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catchments up to HUC12s?</a:t>
            </a:r>
          </a:p>
        </p:txBody>
      </p:sp>
    </p:spTree>
    <p:extLst>
      <p:ext uri="{BB962C8B-B14F-4D97-AF65-F5344CB8AC3E}">
        <p14:creationId xmlns:p14="http://schemas.microsoft.com/office/powerpoint/2010/main" val="69934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Using GRID processing, overlay the catchments on the HUC12s and assign each catchment to the HUC12 that contains most of the catchment</a:t>
            </a:r>
          </a:p>
          <a:p>
            <a:r>
              <a:rPr lang="en-US" dirty="0" smtClean="0"/>
              <a:t>Identify the parts of catchments that extend outside of the HUC12 that the catchment has been assigned to.  These cells are colored red on the comparison map.  </a:t>
            </a:r>
          </a:p>
          <a:p>
            <a:r>
              <a:rPr lang="en-US" dirty="0" smtClean="0"/>
              <a:t>For the country, 97% of the cells are assigned to the correct HUC12.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NHDPlusV2 </a:t>
            </a:r>
            <a:br>
              <a:rPr lang="en-US" dirty="0" smtClean="0"/>
            </a:br>
            <a:r>
              <a:rPr lang="en-US" dirty="0" smtClean="0"/>
              <a:t>Catchments-HUC12 Comparison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95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20591"/>
            <a:ext cx="9144001" cy="583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3034" y="276442"/>
            <a:ext cx="7657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97.0 % agreement between </a:t>
            </a:r>
            <a:r>
              <a:rPr lang="en-US" dirty="0"/>
              <a:t>aggregated </a:t>
            </a:r>
            <a:r>
              <a:rPr lang="en-US" dirty="0" err="1"/>
              <a:t>NHDPlus</a:t>
            </a:r>
            <a:r>
              <a:rPr lang="en-US" dirty="0"/>
              <a:t> </a:t>
            </a:r>
            <a:r>
              <a:rPr lang="en-US" dirty="0" smtClean="0"/>
              <a:t>catchments and WBD HUC 12s</a:t>
            </a:r>
          </a:p>
          <a:p>
            <a:pPr algn="ctr"/>
            <a:r>
              <a:rPr lang="en-US" dirty="0" smtClean="0"/>
              <a:t>(Red = areas of disagreement)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40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NHDPlusV2 </a:t>
            </a:r>
            <a:br>
              <a:rPr lang="en-US" dirty="0" smtClean="0"/>
            </a:br>
            <a:r>
              <a:rPr lang="en-US" dirty="0" smtClean="0"/>
              <a:t>Catchments-HUC12 Comparison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24384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Of the 3%, The Most Common Areas of Disagreement </a:t>
            </a:r>
            <a:endParaRPr lang="en-US" sz="24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25000" t="15625" r="25625" b="9375"/>
          <a:stretch>
            <a:fillRect/>
          </a:stretch>
        </p:blipFill>
        <p:spPr bwMode="auto">
          <a:xfrm>
            <a:off x="3200400" y="3048000"/>
            <a:ext cx="2895600" cy="35187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161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NHDPlusV2 </a:t>
            </a:r>
            <a:br>
              <a:rPr lang="en-US" dirty="0" smtClean="0"/>
            </a:br>
            <a:r>
              <a:rPr lang="en-US" dirty="0" smtClean="0"/>
              <a:t>Catchments-HUC12 Comparison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" t="1" r="5969" b="49954"/>
          <a:stretch/>
        </p:blipFill>
        <p:spPr>
          <a:xfrm>
            <a:off x="0" y="2892468"/>
            <a:ext cx="4634630" cy="343213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5" t="50000" r="6399" b="2222"/>
          <a:stretch/>
        </p:blipFill>
        <p:spPr>
          <a:xfrm>
            <a:off x="4484318" y="3124200"/>
            <a:ext cx="4546948" cy="3276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8400" y="2590800"/>
            <a:ext cx="409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Large Areas of Disagreement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3886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NHDPlusV2 Catchments &amp; HUC12</a:t>
            </a:r>
            <a:br>
              <a:rPr lang="en-US" dirty="0" smtClean="0"/>
            </a:br>
            <a:r>
              <a:rPr lang="en-US" dirty="0" smtClean="0"/>
              <a:t>2 Linked Analysis Scales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83561"/>
            <a:ext cx="4357707" cy="284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52400" y="2057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>
              <a:buClr>
                <a:schemeClr val="accent1"/>
              </a:buClr>
              <a:buSzPct val="100000"/>
            </a:pPr>
            <a:r>
              <a:rPr lang="en-US" sz="2400" dirty="0" smtClean="0">
                <a:solidFill>
                  <a:schemeClr val="tx2"/>
                </a:solidFill>
              </a:rPr>
              <a:t>NHDPlusV2  </a:t>
            </a:r>
          </a:p>
          <a:p>
            <a:pPr marL="0" lvl="1" algn="ctr">
              <a:buClr>
                <a:schemeClr val="accent1"/>
              </a:buClr>
              <a:buSzPct val="100000"/>
            </a:pPr>
            <a:r>
              <a:rPr lang="en-US" sz="2400" dirty="0" smtClean="0">
                <a:solidFill>
                  <a:schemeClr val="tx2"/>
                </a:solidFill>
              </a:rPr>
              <a:t>2,647,454 Catchments</a:t>
            </a:r>
          </a:p>
          <a:p>
            <a:pPr marL="0" lvl="1" algn="ctr">
              <a:buClr>
                <a:schemeClr val="accent1"/>
              </a:buClr>
              <a:buSzPct val="100000"/>
            </a:pPr>
            <a:r>
              <a:rPr lang="en-US" sz="2400" dirty="0">
                <a:solidFill>
                  <a:schemeClr val="tx2"/>
                </a:solidFill>
              </a:rPr>
              <a:t>A</a:t>
            </a:r>
            <a:r>
              <a:rPr lang="en-US" sz="2400" dirty="0" smtClean="0">
                <a:solidFill>
                  <a:schemeClr val="tx2"/>
                </a:solidFill>
              </a:rPr>
              <a:t>vg</a:t>
            </a:r>
            <a:r>
              <a:rPr lang="en-US" sz="2400" dirty="0">
                <a:solidFill>
                  <a:schemeClr val="tx2"/>
                </a:solidFill>
              </a:rPr>
              <a:t>. size -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1.2 sq. mi.</a:t>
            </a:r>
          </a:p>
        </p:txBody>
      </p:sp>
      <p:sp>
        <p:nvSpPr>
          <p:cNvPr id="7" name="Rectangle 6"/>
          <p:cNvSpPr/>
          <p:nvPr/>
        </p:nvSpPr>
        <p:spPr>
          <a:xfrm>
            <a:off x="4419600" y="2438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>
              <a:buClr>
                <a:schemeClr val="accent1"/>
              </a:buClr>
              <a:buSzPct val="100000"/>
            </a:pPr>
            <a:r>
              <a:rPr lang="en-US" sz="2400" dirty="0" smtClean="0">
                <a:solidFill>
                  <a:schemeClr val="tx2"/>
                </a:solidFill>
              </a:rPr>
              <a:t>WBD</a:t>
            </a:r>
          </a:p>
          <a:p>
            <a:pPr marL="0" lvl="1" algn="ctr">
              <a:buClr>
                <a:schemeClr val="accent1"/>
              </a:buClr>
              <a:buSzPct val="100000"/>
            </a:pPr>
            <a:r>
              <a:rPr lang="en-US" sz="2400" dirty="0" smtClean="0">
                <a:solidFill>
                  <a:schemeClr val="tx2"/>
                </a:solidFill>
              </a:rPr>
              <a:t>  </a:t>
            </a:r>
            <a:r>
              <a:rPr lang="en-US" sz="2400" dirty="0">
                <a:solidFill>
                  <a:schemeClr val="tx2"/>
                </a:solidFill>
              </a:rPr>
              <a:t>87,259 </a:t>
            </a:r>
            <a:r>
              <a:rPr lang="en-US" sz="2400" dirty="0" smtClean="0">
                <a:solidFill>
                  <a:schemeClr val="tx2"/>
                </a:solidFill>
              </a:rPr>
              <a:t>HUC12s</a:t>
            </a:r>
          </a:p>
          <a:p>
            <a:pPr marL="0" lvl="1" algn="ctr">
              <a:buClr>
                <a:schemeClr val="accent1"/>
              </a:buClr>
              <a:buSzPct val="100000"/>
            </a:pPr>
            <a:r>
              <a:rPr lang="en-US" sz="2400" dirty="0" smtClean="0">
                <a:solidFill>
                  <a:schemeClr val="tx2"/>
                </a:solidFill>
              </a:rPr>
              <a:t>Avg</a:t>
            </a:r>
            <a:r>
              <a:rPr lang="en-US" sz="2400" dirty="0">
                <a:solidFill>
                  <a:schemeClr val="tx2"/>
                </a:solidFill>
              </a:rPr>
              <a:t>. size </a:t>
            </a:r>
            <a:r>
              <a:rPr lang="en-US" sz="2400" dirty="0" smtClean="0">
                <a:solidFill>
                  <a:schemeClr val="tx2"/>
                </a:solidFill>
              </a:rPr>
              <a:t>- 72.2 </a:t>
            </a:r>
            <a:r>
              <a:rPr lang="en-US" sz="2400" dirty="0">
                <a:solidFill>
                  <a:schemeClr val="tx2"/>
                </a:solidFill>
              </a:rPr>
              <a:t>sq. mi.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970" y="3822032"/>
            <a:ext cx="4043706" cy="271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81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5334000"/>
          </a:xfrm>
        </p:spPr>
        <p:txBody>
          <a:bodyPr>
            <a:normAutofit/>
          </a:bodyPr>
          <a:lstStyle/>
          <a:p>
            <a:r>
              <a:rPr lang="en-US" sz="3200" dirty="0" err="1"/>
              <a:t>NHDPlus</a:t>
            </a:r>
            <a:r>
              <a:rPr lang="en-US" sz="3200" dirty="0"/>
              <a:t> V1 -&gt; V2 Crosswalk published</a:t>
            </a:r>
          </a:p>
          <a:p>
            <a:r>
              <a:rPr lang="en-US" sz="3200" dirty="0" smtClean="0"/>
              <a:t>WBD HUC12 – NHDPlusV2 Catchment Crosswalk soon to be published</a:t>
            </a:r>
          </a:p>
          <a:p>
            <a:r>
              <a:rPr lang="en-US" sz="3200" dirty="0" smtClean="0"/>
              <a:t>47,000 dams linked to the </a:t>
            </a:r>
            <a:r>
              <a:rPr lang="en-US" sz="3200" dirty="0" err="1" smtClean="0"/>
              <a:t>NHDPlus</a:t>
            </a:r>
            <a:r>
              <a:rPr lang="en-US" sz="3200" dirty="0" smtClean="0"/>
              <a:t> network</a:t>
            </a:r>
          </a:p>
          <a:p>
            <a:r>
              <a:rPr lang="en-US" sz="3200" dirty="0" smtClean="0"/>
              <a:t>USGS Proposal for z-values still seeking funding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NHDPlusV2 - Other News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8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39825"/>
          </a:xfrm>
        </p:spPr>
        <p:txBody>
          <a:bodyPr/>
          <a:lstStyle/>
          <a:p>
            <a:pPr algn="ctr"/>
            <a:r>
              <a:rPr lang="en-US" b="0" dirty="0"/>
              <a:t>Summary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667000"/>
            <a:ext cx="8458200" cy="37338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dirty="0" err="1" smtClean="0">
                <a:solidFill>
                  <a:schemeClr val="tx2"/>
                </a:solidFill>
              </a:rPr>
              <a:t>NHD</a:t>
            </a:r>
            <a:r>
              <a:rPr lang="en-US" sz="3200" i="1" dirty="0" err="1" smtClean="0">
                <a:solidFill>
                  <a:schemeClr val="tx2"/>
                </a:solidFill>
              </a:rPr>
              <a:t>Plus</a:t>
            </a:r>
            <a:r>
              <a:rPr lang="en-US" sz="3200" dirty="0" smtClean="0">
                <a:solidFill>
                  <a:schemeClr val="tx2"/>
                </a:solidFill>
              </a:rPr>
              <a:t> provides the common geospatial </a:t>
            </a:r>
            <a:r>
              <a:rPr lang="en-US" sz="3200" dirty="0" err="1" smtClean="0">
                <a:solidFill>
                  <a:schemeClr val="tx2"/>
                </a:solidFill>
              </a:rPr>
              <a:t>surfacewater</a:t>
            </a:r>
            <a:r>
              <a:rPr lang="en-US" sz="3200" dirty="0" smtClean="0">
                <a:solidFill>
                  <a:schemeClr val="tx2"/>
                </a:solidFill>
              </a:rPr>
              <a:t> framework (</a:t>
            </a:r>
            <a:r>
              <a:rPr lang="en-US" sz="3200" i="1" dirty="0" smtClean="0">
                <a:solidFill>
                  <a:schemeClr val="tx2"/>
                </a:solidFill>
              </a:rPr>
              <a:t>the plumbing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dirty="0" err="1" smtClean="0">
                <a:solidFill>
                  <a:schemeClr val="tx2"/>
                </a:solidFill>
              </a:rPr>
              <a:t>NHDPlus</a:t>
            </a:r>
            <a:r>
              <a:rPr lang="en-US" sz="3200" dirty="0" smtClean="0">
                <a:solidFill>
                  <a:schemeClr val="tx2"/>
                </a:solidFill>
              </a:rPr>
              <a:t> is the closest we’ve come to </a:t>
            </a:r>
            <a:r>
              <a:rPr lang="en-US" sz="3200" smtClean="0">
                <a:solidFill>
                  <a:schemeClr val="tx2"/>
                </a:solidFill>
              </a:rPr>
              <a:t>a hydro Geo-fabric</a:t>
            </a:r>
            <a:endParaRPr lang="en-US" sz="3200" dirty="0" smtClean="0">
              <a:solidFill>
                <a:schemeClr val="tx2"/>
              </a:solidFill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dirty="0" err="1" smtClean="0">
                <a:solidFill>
                  <a:schemeClr val="tx2"/>
                </a:solidFill>
              </a:rPr>
              <a:t>NHDPlus</a:t>
            </a:r>
            <a:r>
              <a:rPr lang="en-US" sz="3200" dirty="0" smtClean="0">
                <a:solidFill>
                  <a:schemeClr val="tx2"/>
                </a:solidFill>
              </a:rPr>
              <a:t> continues to grow in data content and analysis capabilities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Enabling informed decision-making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8470-30A6-4478-840C-0A4094834E0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895600"/>
            <a:ext cx="8001000" cy="3124200"/>
          </a:xfrm>
        </p:spPr>
        <p:txBody>
          <a:bodyPr>
            <a:normAutofit lnSpcReduction="10000"/>
          </a:bodyPr>
          <a:lstStyle/>
          <a:p>
            <a:r>
              <a:rPr lang="en-US" sz="3200" dirty="0" err="1" smtClean="0"/>
              <a:t>NHD</a:t>
            </a:r>
            <a:r>
              <a:rPr lang="en-US" sz="3200" i="1" dirty="0" err="1" smtClean="0"/>
              <a:t>Plus</a:t>
            </a:r>
            <a:r>
              <a:rPr lang="en-US" sz="3200" dirty="0" smtClean="0"/>
              <a:t> Concepts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2800" dirty="0"/>
              <a:t>Flow Estimation </a:t>
            </a:r>
            <a:r>
              <a:rPr lang="en-US" sz="2800" dirty="0" smtClean="0"/>
              <a:t>Projects</a:t>
            </a:r>
            <a:endParaRPr lang="en-US" sz="2800" dirty="0"/>
          </a:p>
          <a:p>
            <a:r>
              <a:rPr lang="en-US" sz="2800" dirty="0" smtClean="0"/>
              <a:t>Higher Resolution </a:t>
            </a:r>
            <a:r>
              <a:rPr lang="en-US" sz="2800" dirty="0" err="1" smtClean="0"/>
              <a:t>NHDPlus</a:t>
            </a:r>
            <a:endParaRPr lang="en-US" sz="2800" dirty="0" smtClean="0"/>
          </a:p>
          <a:p>
            <a:r>
              <a:rPr lang="en-US" sz="2800" dirty="0"/>
              <a:t>Integrating Z-value</a:t>
            </a:r>
          </a:p>
          <a:p>
            <a:r>
              <a:rPr lang="en-US" sz="2800" dirty="0" smtClean="0"/>
              <a:t>WBD </a:t>
            </a:r>
            <a:r>
              <a:rPr lang="en-US" sz="2800" dirty="0"/>
              <a:t>HUC12 network </a:t>
            </a:r>
            <a:r>
              <a:rPr lang="en-US" sz="2800" dirty="0" smtClean="0"/>
              <a:t>relationships with </a:t>
            </a:r>
            <a:r>
              <a:rPr lang="en-US" sz="2800" dirty="0" err="1" smtClean="0"/>
              <a:t>NHDPlus</a:t>
            </a:r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8470-30A6-4478-840C-0A4094834E0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19800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Thanks!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600"/>
              <a:t>EPA GIS Workgroup Meeting</a:t>
            </a:r>
          </a:p>
          <a:p>
            <a:r>
              <a:rPr lang="en-US" sz="1600"/>
              <a:t>Arlington, VA - May 7, 2009</a:t>
            </a:r>
          </a:p>
        </p:txBody>
      </p:sp>
      <p:pic>
        <p:nvPicPr>
          <p:cNvPr id="717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09600"/>
            <a:ext cx="7893268" cy="5202381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180" name="Picture 6" descr="epafiles_aara_logo_epasea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336699"/>
              </a:clrFrom>
              <a:clrTo>
                <a:srgbClr val="3366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762000"/>
            <a:ext cx="8382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762000" y="5410200"/>
            <a:ext cx="2743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 sz="1200" dirty="0">
                <a:solidFill>
                  <a:schemeClr val="accent1"/>
                </a:solidFill>
              </a:rPr>
              <a:t>http://www.wordle.net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52728"/>
          </a:xfrm>
        </p:spPr>
        <p:txBody>
          <a:bodyPr/>
          <a:lstStyle/>
          <a:p>
            <a:r>
              <a:rPr lang="en-US" dirty="0" smtClean="0"/>
              <a:t>Business Need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8470-30A6-4478-840C-0A4094834E0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1752600" y="4876800"/>
            <a:ext cx="5638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chemeClr val="tx2"/>
                </a:solidFill>
                <a:latin typeface="+mj-lt"/>
                <a:ea typeface="Times New Roman" pitchFamily="18" charset="0"/>
              </a:rPr>
              <a:t>‘All the water that will ever be is, right now.’</a:t>
            </a:r>
            <a:endParaRPr lang="en-US" i="1" dirty="0" smtClean="0">
              <a:solidFill>
                <a:schemeClr val="tx2"/>
              </a:solidFill>
              <a:latin typeface="+mj-lt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2"/>
                </a:solidFill>
                <a:latin typeface="+mj-lt"/>
                <a:ea typeface="Times New Roman" pitchFamily="18" charset="0"/>
              </a:rPr>
              <a:t>- National Geographic, October 1993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i="1" dirty="0" smtClean="0">
              <a:solidFill>
                <a:schemeClr val="tx2"/>
              </a:solidFill>
              <a:latin typeface="+mj-lt"/>
              <a:ea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chemeClr val="tx2"/>
                </a:solidFill>
                <a:latin typeface="+mj-lt"/>
                <a:ea typeface="Times New Roman" pitchFamily="18" charset="0"/>
              </a:rPr>
              <a:t>‘</a:t>
            </a:r>
            <a:r>
              <a:rPr kumimoji="0" lang="en-US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</a:rPr>
              <a:t>We forget that the water cycle and the life cycle are one.’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</a:rPr>
              <a:t>- Jacques Cousteau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1935163"/>
            <a:ext cx="8229600" cy="4618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4617B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2514600"/>
            <a:ext cx="7924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chemeClr val="tx2"/>
                </a:solidFill>
              </a:rPr>
              <a:t>To know where surface waters and things affecting them are located (anywhere on the landscape) in order to support measures of progress towards providing clean and safe water.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915400" cy="4419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National Hydrography Dataset (NHD)</a:t>
            </a:r>
          </a:p>
          <a:p>
            <a:pPr lvl="1"/>
            <a:r>
              <a:rPr lang="en-US" sz="1800" dirty="0" smtClean="0"/>
              <a:t>National digital map of Nation’s </a:t>
            </a:r>
            <a:r>
              <a:rPr lang="en-US" sz="1800" dirty="0" err="1" smtClean="0"/>
              <a:t>waterbodies</a:t>
            </a:r>
            <a:endParaRPr lang="en-US" sz="1800" dirty="0" smtClean="0"/>
          </a:p>
          <a:p>
            <a:pPr lvl="1"/>
            <a:r>
              <a:rPr lang="en-US" sz="1800" dirty="0" smtClean="0"/>
              <a:t>Stream addresses (like street addresses) for linking features to the stream network </a:t>
            </a:r>
          </a:p>
          <a:p>
            <a:pPr lvl="1"/>
            <a:r>
              <a:rPr lang="en-US" sz="1800" dirty="0" smtClean="0"/>
              <a:t>Stream network that enables hydrological analysis of features</a:t>
            </a:r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r>
              <a:rPr lang="en-US" sz="2000" dirty="0" smtClean="0"/>
              <a:t>National </a:t>
            </a:r>
            <a:r>
              <a:rPr lang="en-US" sz="2000" dirty="0" err="1" smtClean="0"/>
              <a:t>Hydrography</a:t>
            </a:r>
            <a:r>
              <a:rPr lang="en-US" sz="2000" dirty="0" smtClean="0"/>
              <a:t> Dataset </a:t>
            </a:r>
            <a:r>
              <a:rPr lang="en-US" sz="2000" i="1" dirty="0" smtClean="0"/>
              <a:t>Plus</a:t>
            </a:r>
            <a:r>
              <a:rPr lang="en-US" sz="2000" dirty="0" smtClean="0"/>
              <a:t> (</a:t>
            </a:r>
            <a:r>
              <a:rPr lang="en-US" sz="2000" dirty="0" err="1" smtClean="0"/>
              <a:t>NHD</a:t>
            </a:r>
            <a:r>
              <a:rPr lang="en-US" sz="2000" i="1" dirty="0" err="1" smtClean="0"/>
              <a:t>Plus</a:t>
            </a:r>
            <a:r>
              <a:rPr lang="en-US" sz="2000" dirty="0" smtClean="0"/>
              <a:t>)</a:t>
            </a:r>
          </a:p>
          <a:p>
            <a:pPr lvl="1"/>
            <a:r>
              <a:rPr lang="en-US" sz="1800" dirty="0" smtClean="0"/>
              <a:t>Extends the capabilities of the NHD by integrating the network with the land surface</a:t>
            </a:r>
          </a:p>
          <a:p>
            <a:pPr lvl="1"/>
            <a:r>
              <a:rPr lang="en-US" sz="1800" dirty="0" smtClean="0"/>
              <a:t>Associates each the NHD stream segment with its local drainage area (catchment)</a:t>
            </a:r>
          </a:p>
          <a:p>
            <a:pPr lvl="1"/>
            <a:r>
              <a:rPr lang="en-US" sz="1800" dirty="0" smtClean="0"/>
              <a:t>Stream and catchment characteristics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NHD &amp; </a:t>
            </a:r>
            <a:r>
              <a:rPr lang="en-US" dirty="0" err="1" smtClean="0"/>
              <a:t>NHD</a:t>
            </a:r>
            <a:r>
              <a:rPr lang="en-US" i="1" dirty="0" err="1" smtClean="0"/>
              <a:t>Plus</a:t>
            </a:r>
            <a:r>
              <a:rPr lang="en-US" dirty="0"/>
              <a:t> </a:t>
            </a:r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8470-30A6-4478-840C-0A4094834E0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67000"/>
            <a:ext cx="8915400" cy="3962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Developed by EPA and USGS-Water (2006) to provide flow volume and velocity estimates for pollution dilution modeling</a:t>
            </a:r>
          </a:p>
          <a:p>
            <a:pPr lvl="2"/>
            <a:r>
              <a:rPr lang="en-US" dirty="0" smtClean="0"/>
              <a:t>Builds upon NHD stream network – integrated with elevation and HUC12s</a:t>
            </a:r>
          </a:p>
          <a:p>
            <a:pPr lvl="2"/>
            <a:r>
              <a:rPr lang="en-US" dirty="0" smtClean="0"/>
              <a:t>Additional stream attributes (stream order, flow, etc)</a:t>
            </a:r>
          </a:p>
          <a:p>
            <a:pPr lvl="2"/>
            <a:r>
              <a:rPr lang="en-US" dirty="0" smtClean="0"/>
              <a:t>Catchments and attributes (precipitation, temperature, land cover)</a:t>
            </a:r>
          </a:p>
          <a:p>
            <a:r>
              <a:rPr lang="en-US" dirty="0" smtClean="0"/>
              <a:t>Success of initial version led to Version 2 production by EPA and USGS-Water</a:t>
            </a:r>
          </a:p>
          <a:p>
            <a:r>
              <a:rPr lang="en-US" dirty="0" err="1" smtClean="0"/>
              <a:t>NHD</a:t>
            </a:r>
            <a:r>
              <a:rPr lang="en-US" i="1" dirty="0" err="1" smtClean="0"/>
              <a:t>Plus</a:t>
            </a:r>
            <a:r>
              <a:rPr lang="en-US" dirty="0" smtClean="0"/>
              <a:t> team</a:t>
            </a:r>
          </a:p>
          <a:p>
            <a:pPr lvl="1"/>
            <a:r>
              <a:rPr lang="en-US" dirty="0" smtClean="0"/>
              <a:t>EPA - Tommy </a:t>
            </a:r>
            <a:r>
              <a:rPr lang="en-US" dirty="0" err="1" smtClean="0"/>
              <a:t>Dewald</a:t>
            </a:r>
            <a:r>
              <a:rPr lang="en-US" dirty="0" smtClean="0"/>
              <a:t>, Cindy McKay (c), Tim </a:t>
            </a:r>
            <a:r>
              <a:rPr lang="en-US" dirty="0" err="1" smtClean="0"/>
              <a:t>Bondelid</a:t>
            </a:r>
            <a:r>
              <a:rPr lang="en-US" dirty="0" smtClean="0"/>
              <a:t> (c)</a:t>
            </a:r>
          </a:p>
          <a:p>
            <a:pPr lvl="1"/>
            <a:r>
              <a:rPr lang="en-US" dirty="0" smtClean="0"/>
              <a:t>USGS-Water - Rich Moore, Craig Johnston, Al Rea, [Greg Schwarz, Kernell </a:t>
            </a:r>
            <a:r>
              <a:rPr lang="en-US" dirty="0" err="1" smtClean="0"/>
              <a:t>Ries</a:t>
            </a:r>
            <a:r>
              <a:rPr lang="en-US" dirty="0" smtClean="0"/>
              <a:t>, Dave </a:t>
            </a:r>
            <a:r>
              <a:rPr lang="en-US" dirty="0" err="1" smtClean="0"/>
              <a:t>Wolock</a:t>
            </a:r>
            <a:r>
              <a:rPr lang="en-US" dirty="0" smtClean="0"/>
              <a:t>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National </a:t>
            </a:r>
            <a:r>
              <a:rPr lang="en-US" dirty="0" err="1" smtClean="0"/>
              <a:t>Hydrography</a:t>
            </a:r>
            <a:r>
              <a:rPr lang="en-US" dirty="0" smtClean="0"/>
              <a:t> Dataset </a:t>
            </a:r>
            <a:r>
              <a:rPr lang="en-US" i="1" dirty="0" smtClean="0"/>
              <a:t>Plus</a:t>
            </a:r>
            <a:r>
              <a:rPr lang="en-US" dirty="0" smtClean="0"/>
              <a:t> (</a:t>
            </a:r>
            <a:r>
              <a:rPr lang="en-US" dirty="0" err="1" smtClean="0"/>
              <a:t>NHD</a:t>
            </a:r>
            <a:r>
              <a:rPr lang="en-US" i="1" dirty="0" err="1" smtClean="0"/>
              <a:t>Plus</a:t>
            </a:r>
            <a:r>
              <a:rPr lang="en-US" i="1" dirty="0" smtClean="0"/>
              <a:t>)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8470-30A6-4478-840C-0A4094834E0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467600" y="4343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12" descr="pic2"/>
          <p:cNvPicPr>
            <a:picLocks noChangeAspect="1" noChangeArrowheads="1"/>
          </p:cNvPicPr>
          <p:nvPr/>
        </p:nvPicPr>
        <p:blipFill>
          <a:blip r:embed="rId3" cstate="print"/>
          <a:srcRect t="51176" r="71479"/>
          <a:stretch>
            <a:fillRect/>
          </a:stretch>
        </p:blipFill>
        <p:spPr bwMode="auto">
          <a:xfrm flipV="1">
            <a:off x="381000" y="1447800"/>
            <a:ext cx="1828800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81000" y="838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Elevation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(30m)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2971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Hydrologic Units 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(HUC12)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5181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Stream Network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52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</a:rPr>
              <a:t>NHD</a:t>
            </a:r>
            <a:r>
              <a:rPr lang="en-US" sz="3600" b="1" i="1" dirty="0" err="1" smtClean="0">
                <a:solidFill>
                  <a:schemeClr val="bg1"/>
                </a:solidFill>
              </a:rPr>
              <a:t>Plus</a:t>
            </a:r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r>
              <a:rPr lang="en-US" sz="2000" b="1" dirty="0" smtClean="0">
                <a:solidFill>
                  <a:schemeClr val="bg1"/>
                </a:solidFill>
              </a:rPr>
              <a:t>provides the Surface Water Geospatial Framework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981200" y="1371600"/>
            <a:ext cx="609600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981200" y="3505200"/>
            <a:ext cx="609600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133600" y="5105400"/>
            <a:ext cx="533400" cy="22860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18750" t="7813" r="625" b="9375"/>
          <a:stretch>
            <a:fillRect/>
          </a:stretch>
        </p:blipFill>
        <p:spPr bwMode="auto">
          <a:xfrm>
            <a:off x="2819400" y="990600"/>
            <a:ext cx="5715000" cy="42577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/>
          <a:srcRect l="20625" t="6238" r="2520" b="10293"/>
          <a:stretch>
            <a:fillRect/>
          </a:stretch>
        </p:blipFill>
        <p:spPr bwMode="auto">
          <a:xfrm>
            <a:off x="381000" y="3581400"/>
            <a:ext cx="18288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04800" y="5486400"/>
          <a:ext cx="8305799" cy="1066800"/>
        </p:xfrm>
        <a:graphic>
          <a:graphicData uri="http://schemas.openxmlformats.org/drawingml/2006/table">
            <a:tbl>
              <a:tblPr/>
              <a:tblGrid>
                <a:gridCol w="1619064"/>
                <a:gridCol w="961723"/>
                <a:gridCol w="906676"/>
                <a:gridCol w="828961"/>
                <a:gridCol w="751246"/>
                <a:gridCol w="1308204"/>
                <a:gridCol w="621721"/>
                <a:gridCol w="1308204"/>
              </a:tblGrid>
              <a:tr h="3761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Stream Network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Map Scale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Map Accuracy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Total Stream Miles (mi)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# of Stream Segments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Stream Segment Average Length (mi)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# of Lakes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Catchment Average Area (sq mi)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9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Reach File Version 1 (RF1)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1:500K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+/- 254m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600,000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60,000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4,100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0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Medium Resolution NHD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1:100k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+/- 50m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3,200,000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2,600,000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38,000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1.1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1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High Resolution NHD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1:24K or better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+/- 12m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7,500,000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20,000,000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537,000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do not exist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638800" y="1143000"/>
            <a:ext cx="27432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2060"/>
                </a:solidFill>
              </a:rPr>
              <a:t>NHD</a:t>
            </a:r>
            <a:r>
              <a:rPr lang="en-US" sz="1600" i="1" dirty="0" err="1" smtClean="0">
                <a:solidFill>
                  <a:srgbClr val="002060"/>
                </a:solidFill>
              </a:rPr>
              <a:t>Plus</a:t>
            </a:r>
            <a:r>
              <a:rPr lang="en-US" sz="1600" i="1" dirty="0" smtClean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</a:rPr>
              <a:t>catchments tie the landscape to the stream network forming a ‘</a:t>
            </a:r>
            <a:r>
              <a:rPr lang="en-US" sz="1600" i="1" dirty="0" smtClean="0">
                <a:solidFill>
                  <a:srgbClr val="002060"/>
                </a:solidFill>
              </a:rPr>
              <a:t>surface water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i="1" dirty="0" err="1" smtClean="0">
                <a:solidFill>
                  <a:srgbClr val="002060"/>
                </a:solidFill>
              </a:rPr>
              <a:t>geofabric</a:t>
            </a:r>
            <a:r>
              <a:rPr lang="en-US" sz="1600" i="1" dirty="0" smtClean="0">
                <a:solidFill>
                  <a:srgbClr val="002060"/>
                </a:solidFill>
              </a:rPr>
              <a:t>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05000" y="6581001"/>
            <a:ext cx="5492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(These figures are approximations (+/- 10%) provided for purposes of comparison.)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8470-30A6-4478-840C-0A4094834E0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47796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effectLst/>
              </a:rPr>
              <a:t>NHD</a:t>
            </a:r>
            <a:r>
              <a:rPr lang="en-US" sz="4000" i="1" dirty="0" smtClean="0">
                <a:solidFill>
                  <a:schemeClr val="tx1"/>
                </a:solidFill>
                <a:effectLst/>
              </a:rPr>
              <a:t>Plus</a:t>
            </a:r>
            <a:r>
              <a:rPr lang="en-US" sz="4000" dirty="0" smtClean="0">
                <a:solidFill>
                  <a:schemeClr val="tx1"/>
                </a:solidFill>
                <a:effectLst/>
              </a:rPr>
              <a:t> Concepts:  Integrating the Landscape with the Stream Network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04800" y="58674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FFFFFF"/>
                </a:solidFill>
                <a:latin typeface="Arial"/>
              </a:rPr>
              <a:t>NHD</a:t>
            </a:r>
            <a:r>
              <a:rPr lang="en-US" sz="3200" i="1" dirty="0" smtClean="0">
                <a:solidFill>
                  <a:srgbClr val="FFFFFF"/>
                </a:solidFill>
                <a:latin typeface="Arial"/>
              </a:rPr>
              <a:t>Plus</a:t>
            </a:r>
            <a:r>
              <a:rPr lang="en-US" sz="3200" dirty="0" smtClean="0">
                <a:solidFill>
                  <a:srgbClr val="FFFFFF"/>
                </a:solidFill>
                <a:latin typeface="Arial"/>
              </a:rPr>
              <a:t> Catchments in 3D</a:t>
            </a:r>
            <a:endParaRPr lang="en-US" sz="3200" i="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10" descr="catchments"/>
          <p:cNvPicPr>
            <a:picLocks noChangeAspect="1" noChangeArrowheads="1"/>
          </p:cNvPicPr>
          <p:nvPr/>
        </p:nvPicPr>
        <p:blipFill>
          <a:blip r:embed="rId3" cstate="print"/>
          <a:srcRect l="5833" r="16667" b="14326"/>
          <a:stretch>
            <a:fillRect/>
          </a:stretch>
        </p:blipFill>
        <p:spPr bwMode="auto">
          <a:xfrm>
            <a:off x="1828800" y="1676401"/>
            <a:ext cx="5408194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2-10-15 Production Status 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4070" y="110836"/>
            <a:ext cx="4589930" cy="35467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457200"/>
            <a:ext cx="29972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Introducing</a:t>
            </a: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NHD</a:t>
            </a:r>
            <a:r>
              <a:rPr lang="en-US" sz="2800" b="1" i="1" dirty="0" err="1" smtClean="0">
                <a:solidFill>
                  <a:schemeClr val="bg1"/>
                </a:solidFill>
              </a:rPr>
              <a:t>Plus</a:t>
            </a:r>
            <a:r>
              <a:rPr lang="en-US" sz="2800" b="1" dirty="0" smtClean="0">
                <a:solidFill>
                  <a:schemeClr val="bg1"/>
                </a:solidFill>
              </a:rPr>
              <a:t> Version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43000" y="3048000"/>
            <a:ext cx="22098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6480" y="3950360"/>
            <a:ext cx="4267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Significant Version 2 improvements: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 Over 5,000 isolated networks connected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 Over 60% enhanced elevations nationally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 Now-completed national HUC12s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 More robust flow estimation method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 Runoff (USGS water balance model)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 Excess evapotranspiration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 Reference Gage Regression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 Flow additions and removals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 Adjustment using gaged flows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0152" y="1981200"/>
            <a:ext cx="29431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 smtClean="0">
                <a:solidFill>
                  <a:schemeClr val="tx2"/>
                </a:solidFill>
              </a:rPr>
              <a:t>“By Endurance We Conquer”</a:t>
            </a:r>
          </a:p>
          <a:p>
            <a:pPr algn="ctr"/>
            <a:r>
              <a:rPr lang="en-US" b="1" i="1" dirty="0" smtClean="0">
                <a:solidFill>
                  <a:schemeClr val="tx2"/>
                </a:solidFill>
              </a:rPr>
              <a:t>(Sir Ernest Shackleton)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8470-30A6-4478-840C-0A4094834E0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28288"/>
            <a:ext cx="4377037" cy="280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355023" y="3195935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2012 ESRI UC</a:t>
            </a:r>
            <a:endParaRPr lang="en-US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5257800" y="381000"/>
            <a:ext cx="3352800" cy="477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943600" y="276728"/>
            <a:ext cx="22098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27023" y="424663"/>
            <a:ext cx="2291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October 15, 2012</a:t>
            </a:r>
            <a:endParaRPr lang="en-US" sz="2400" b="1" dirty="0"/>
          </a:p>
        </p:txBody>
      </p:sp>
      <p:cxnSp>
        <p:nvCxnSpPr>
          <p:cNvPr id="19" name="Straight Arrow Connector 18"/>
          <p:cNvCxnSpPr>
            <a:stCxn id="7" idx="6"/>
            <a:endCxn id="16" idx="1"/>
          </p:cNvCxnSpPr>
          <p:nvPr/>
        </p:nvCxnSpPr>
        <p:spPr>
          <a:xfrm flipV="1">
            <a:off x="3352800" y="655496"/>
            <a:ext cx="2574223" cy="27735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38328"/>
            <a:ext cx="8610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Estimating Streamflow Using </a:t>
            </a:r>
            <a:r>
              <a:rPr lang="en-US" dirty="0" err="1" smtClean="0"/>
              <a:t>NHD</a:t>
            </a:r>
            <a:r>
              <a:rPr lang="en-US" i="1" dirty="0" err="1" smtClean="0"/>
              <a:t>Plus</a:t>
            </a:r>
            <a:endParaRPr lang="en-US" i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4038600"/>
            <a:ext cx="8991600" cy="243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sz="2000" dirty="0" smtClean="0">
                <a:solidFill>
                  <a:schemeClr val="tx2"/>
                </a:solidFill>
              </a:rPr>
              <a:t>Mean annual flow and velocity (completed as part of </a:t>
            </a:r>
            <a:r>
              <a:rPr lang="en-US" sz="2000" dirty="0" err="1" smtClean="0">
                <a:solidFill>
                  <a:schemeClr val="tx2"/>
                </a:solidFill>
              </a:rPr>
              <a:t>NHDPlus</a:t>
            </a:r>
            <a:r>
              <a:rPr lang="en-US" sz="2000" dirty="0" smtClean="0">
                <a:solidFill>
                  <a:schemeClr val="tx2"/>
                </a:solidFill>
              </a:rPr>
              <a:t>)</a:t>
            </a:r>
            <a:endParaRPr kumimoji="0" lang="en-US" sz="2000" b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Mean monthly flow (completion during FY2013</a:t>
            </a:r>
            <a:r>
              <a:rPr lang="en-US" sz="2000" dirty="0" smtClean="0">
                <a:solidFill>
                  <a:schemeClr val="tx2"/>
                </a:solidFill>
              </a:rPr>
              <a:t> as part of </a:t>
            </a:r>
            <a:r>
              <a:rPr lang="en-US" sz="2000" dirty="0" err="1" smtClean="0">
                <a:solidFill>
                  <a:schemeClr val="tx2"/>
                </a:solidFill>
              </a:rPr>
              <a:t>NHDPlus</a:t>
            </a:r>
            <a:r>
              <a:rPr lang="en-US" sz="2000" dirty="0" smtClean="0">
                <a:solidFill>
                  <a:schemeClr val="tx2"/>
                </a:solidFill>
              </a:rPr>
              <a:t>)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7Q10 flows (completion during</a:t>
            </a:r>
            <a:r>
              <a:rPr kumimoji="0" lang="en-US" sz="2000" b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FY2013 by EPA OPP and OW)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sz="2000" dirty="0" smtClean="0">
                <a:solidFill>
                  <a:schemeClr val="tx2"/>
                </a:solidFill>
              </a:rPr>
              <a:t>On-Going:  Mean daily flows (planned by USGS Water Census)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Vision:  Forecasting future flows (substituting </a:t>
            </a:r>
            <a:r>
              <a:rPr kumimoji="0" lang="en-US" sz="2000" b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forecasted model inputs</a:t>
            </a: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endParaRPr lang="en-US" sz="2000" noProof="0" dirty="0" smtClean="0">
              <a:solidFill>
                <a:schemeClr val="tx2"/>
              </a:solidFill>
            </a:endParaRP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en-US" sz="2000" noProof="0" dirty="0" smtClean="0">
                <a:solidFill>
                  <a:schemeClr val="tx2"/>
                </a:solidFill>
              </a:rPr>
              <a:t>               How can we improve our stream periodicity characteristics?</a:t>
            </a:r>
            <a:endParaRPr kumimoji="0" lang="en-US" sz="2000" b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590800"/>
            <a:ext cx="784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“What I think this project (</a:t>
            </a:r>
            <a:r>
              <a:rPr lang="en-US" sz="2000" dirty="0" err="1" smtClean="0">
                <a:solidFill>
                  <a:schemeClr val="tx2"/>
                </a:solidFill>
              </a:rPr>
              <a:t>NHDPlus</a:t>
            </a:r>
            <a:r>
              <a:rPr lang="en-US" sz="2000" dirty="0" smtClean="0">
                <a:solidFill>
                  <a:schemeClr val="tx2"/>
                </a:solidFill>
              </a:rPr>
              <a:t>) offers that is unique is in the full characterization of the flow network, identification of unregulated and regulated gages and reaches, and network-based interpolation and adjustment of flows.” (</a:t>
            </a:r>
            <a:r>
              <a:rPr lang="en-US" sz="2000" dirty="0" err="1" smtClean="0">
                <a:solidFill>
                  <a:schemeClr val="tx2"/>
                </a:solidFill>
              </a:rPr>
              <a:t>A.Rea</a:t>
            </a:r>
            <a:r>
              <a:rPr lang="en-US" sz="2000" dirty="0" smtClean="0">
                <a:solidFill>
                  <a:schemeClr val="tx2"/>
                </a:solidFill>
              </a:rPr>
              <a:t>, USGS)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8470-30A6-4478-840C-0A4094834E0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6060</TotalTime>
  <Words>1065</Words>
  <Application>Microsoft Office PowerPoint</Application>
  <PresentationFormat>On-screen Show (4:3)</PresentationFormat>
  <Paragraphs>197</Paragraphs>
  <Slides>20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Waveform</vt:lpstr>
      <vt:lpstr>2_Globe</vt:lpstr>
      <vt:lpstr>  An Update on NHDPlus  </vt:lpstr>
      <vt:lpstr>Overview</vt:lpstr>
      <vt:lpstr>Business Need</vt:lpstr>
      <vt:lpstr>NHD &amp; NHDPlus Concepts</vt:lpstr>
      <vt:lpstr>National Hydrography Dataset Plus (NHDPlus)</vt:lpstr>
      <vt:lpstr>PowerPoint Presentation</vt:lpstr>
      <vt:lpstr>NHDPlus Concepts:  Integrating the Landscape with the Stream Network</vt:lpstr>
      <vt:lpstr>PowerPoint Presentation</vt:lpstr>
      <vt:lpstr>Estimating Streamflow Using NHDPlus</vt:lpstr>
      <vt:lpstr>Higher Resolution NHDPlus</vt:lpstr>
      <vt:lpstr>Higher Resolution NHDPlus</vt:lpstr>
      <vt:lpstr>Linking WBD HUC12 to the NHDPlusV2 Network</vt:lpstr>
      <vt:lpstr>NHDPlusV2  Catchments-HUC12 Comparison</vt:lpstr>
      <vt:lpstr>PowerPoint Presentation</vt:lpstr>
      <vt:lpstr>NHDPlusV2  Catchments-HUC12 Comparison</vt:lpstr>
      <vt:lpstr>NHDPlusV2  Catchments-HUC12 Comparison</vt:lpstr>
      <vt:lpstr>NHDPlusV2 Catchments &amp; HUC12 2 Linked Analysis Scales</vt:lpstr>
      <vt:lpstr>NHDPlusV2 - Other News</vt:lpstr>
      <vt:lpstr>Summary</vt:lpstr>
      <vt:lpstr>Thanks!</vt:lpstr>
    </vt:vector>
  </TitlesOfParts>
  <Company>EPA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Options for Reducing NHD/RAD Costs</dc:title>
  <dc:creator>prana</dc:creator>
  <cp:lastModifiedBy>Cindy McKay</cp:lastModifiedBy>
  <cp:revision>754</cp:revision>
  <dcterms:created xsi:type="dcterms:W3CDTF">2011-08-16T14:06:31Z</dcterms:created>
  <dcterms:modified xsi:type="dcterms:W3CDTF">2014-03-17T20:38:44Z</dcterms:modified>
</cp:coreProperties>
</file>