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7.xml" ContentType="application/vnd.openxmlformats-officedocument.presentationml.notesSlide+xml"/>
  <Override PartName="/ppt/theme/themeOverride7.xml" ContentType="application/vnd.openxmlformats-officedocument.themeOverride+xml"/>
  <Override PartName="/ppt/notesSlides/notesSlide8.xml" ContentType="application/vnd.openxmlformats-officedocument.presentationml.notesSlide+xml"/>
  <Override PartName="/ppt/theme/themeOverride8.xml" ContentType="application/vnd.openxmlformats-officedocument.themeOverride+xml"/>
  <Override PartName="/ppt/notesSlides/notesSlide9.xml" ContentType="application/vnd.openxmlformats-officedocument.presentationml.notesSlide+xml"/>
  <Override PartName="/ppt/theme/themeOverride9.xml" ContentType="application/vnd.openxmlformats-officedocument.themeOverride+xml"/>
  <Override PartName="/ppt/notesSlides/notesSlide10.xml" ContentType="application/vnd.openxmlformats-officedocument.presentationml.notesSlide+xml"/>
  <Override PartName="/ppt/theme/themeOverride10.xml" ContentType="application/vnd.openxmlformats-officedocument.themeOverride+xml"/>
  <Override PartName="/ppt/notesSlides/notesSlide11.xml" ContentType="application/vnd.openxmlformats-officedocument.presentationml.notesSlide+xml"/>
  <Override PartName="/ppt/theme/themeOverride11.xml" ContentType="application/vnd.openxmlformats-officedocument.themeOverride+xml"/>
  <Override PartName="/ppt/notesSlides/notesSlide12.xml" ContentType="application/vnd.openxmlformats-officedocument.presentationml.notesSlide+xml"/>
  <Override PartName="/ppt/theme/themeOverride12.xml" ContentType="application/vnd.openxmlformats-officedocument.themeOverride+xml"/>
  <Override PartName="/ppt/notesSlides/notesSlide13.xml" ContentType="application/vnd.openxmlformats-officedocument.presentationml.notesSlide+xml"/>
  <Override PartName="/ppt/theme/themeOverride13.xml" ContentType="application/vnd.openxmlformats-officedocument.themeOverride+xml"/>
  <Override PartName="/ppt/notesSlides/notesSlide14.xml" ContentType="application/vnd.openxmlformats-officedocument.presentationml.notesSlide+xml"/>
  <Override PartName="/ppt/theme/themeOverride14.xml" ContentType="application/vnd.openxmlformats-officedocument.themeOverride+xml"/>
  <Override PartName="/ppt/notesSlides/notesSlide15.xml" ContentType="application/vnd.openxmlformats-officedocument.presentationml.notesSlide+xml"/>
  <Override PartName="/ppt/theme/themeOverride15.xml" ContentType="application/vnd.openxmlformats-officedocument.themeOverride+xml"/>
  <Override PartName="/ppt/notesSlides/notesSlide16.xml" ContentType="application/vnd.openxmlformats-officedocument.presentationml.notesSlide+xml"/>
  <Override PartName="/ppt/theme/themeOverride16.xml" ContentType="application/vnd.openxmlformats-officedocument.themeOverride+xml"/>
  <Override PartName="/ppt/notesSlides/notesSlide17.xml" ContentType="application/vnd.openxmlformats-officedocument.presentationml.notesSlide+xml"/>
  <Override PartName="/ppt/theme/themeOverride17.xml" ContentType="application/vnd.openxmlformats-officedocument.themeOverr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2" r:id="rId4"/>
  </p:sldMasterIdLst>
  <p:notesMasterIdLst>
    <p:notesMasterId r:id="rId23"/>
  </p:notesMasterIdLst>
  <p:handoutMasterIdLst>
    <p:handoutMasterId r:id="rId24"/>
  </p:handoutMasterIdLst>
  <p:sldIdLst>
    <p:sldId id="256" r:id="rId5"/>
    <p:sldId id="264" r:id="rId6"/>
    <p:sldId id="278" r:id="rId7"/>
    <p:sldId id="281" r:id="rId8"/>
    <p:sldId id="257" r:id="rId9"/>
    <p:sldId id="282" r:id="rId10"/>
    <p:sldId id="263" r:id="rId11"/>
    <p:sldId id="286" r:id="rId12"/>
    <p:sldId id="275" r:id="rId13"/>
    <p:sldId id="283" r:id="rId14"/>
    <p:sldId id="287" r:id="rId15"/>
    <p:sldId id="285" r:id="rId16"/>
    <p:sldId id="273" r:id="rId17"/>
    <p:sldId id="274" r:id="rId18"/>
    <p:sldId id="277" r:id="rId19"/>
    <p:sldId id="280" r:id="rId20"/>
    <p:sldId id="269" r:id="rId21"/>
    <p:sldId id="270" r:id="rId2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76" autoAdjust="0"/>
    <p:restoredTop sz="73451" autoAdjust="0"/>
  </p:normalViewPr>
  <p:slideViewPr>
    <p:cSldViewPr>
      <p:cViewPr varScale="1">
        <p:scale>
          <a:sx n="81" d="100"/>
          <a:sy n="81" d="100"/>
        </p:scale>
        <p:origin x="85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23FF813-C700-461F-93EF-40172D8822D9}" type="datetimeFigureOut">
              <a:rPr lang="en-US" smtClean="0"/>
              <a:pPr/>
              <a:t>5/9/2014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C5B8BFC-D7BB-427A-8FC8-C75F7A6891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0517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AF9DDB2-E79C-41B8-8127-D4D7FE58D096}" type="datetimeFigureOut">
              <a:rPr lang="en-US" smtClean="0"/>
              <a:pPr/>
              <a:t>5/9/2014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5459DB2-BDC2-476B-8A39-992D1FD7C9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4702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459DB2-BDC2-476B-8A39-992D1FD7C99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5639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459DB2-BDC2-476B-8A39-992D1FD7C99A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19595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459DB2-BDC2-476B-8A39-992D1FD7C99A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23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459DB2-BDC2-476B-8A39-992D1FD7C99A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71465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459DB2-BDC2-476B-8A39-992D1FD7C99A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3117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459DB2-BDC2-476B-8A39-992D1FD7C99A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356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459DB2-BDC2-476B-8A39-992D1FD7C99A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0068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459DB2-BDC2-476B-8A39-992D1FD7C99A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47847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Takes an Intersection of </a:t>
            </a:r>
            <a:r>
              <a:rPr lang="en-US" dirty="0" err="1" smtClean="0"/>
              <a:t>waterbody</a:t>
            </a:r>
            <a:r>
              <a:rPr lang="en-US" dirty="0" smtClean="0"/>
              <a:t> and catchments, and then uses thresholds or artificial path</a:t>
            </a:r>
          </a:p>
          <a:p>
            <a:endParaRPr lang="en-US" dirty="0" smtClean="0"/>
          </a:p>
          <a:p>
            <a:r>
              <a:rPr lang="en-US" dirty="0" smtClean="0"/>
              <a:t>Thresholds:  </a:t>
            </a:r>
          </a:p>
          <a:p>
            <a:r>
              <a:rPr lang="en-US" dirty="0" smtClean="0"/>
              <a:t>% of </a:t>
            </a:r>
            <a:r>
              <a:rPr lang="en-US" dirty="0" err="1" smtClean="0"/>
              <a:t>waterbody</a:t>
            </a:r>
            <a:r>
              <a:rPr lang="en-US" dirty="0" smtClean="0"/>
              <a:t> in the catchment was less</a:t>
            </a:r>
            <a:r>
              <a:rPr lang="en-US" baseline="0" dirty="0" smtClean="0"/>
              <a:t> than 1%</a:t>
            </a:r>
            <a:r>
              <a:rPr lang="en-US" dirty="0" smtClean="0"/>
              <a:t>, OR</a:t>
            </a:r>
          </a:p>
          <a:p>
            <a:r>
              <a:rPr lang="en-US" dirty="0" smtClean="0"/>
              <a:t>% of catchment covered</a:t>
            </a:r>
            <a:r>
              <a:rPr lang="en-US" baseline="0" dirty="0" smtClean="0"/>
              <a:t> by the </a:t>
            </a:r>
            <a:r>
              <a:rPr lang="en-US" baseline="0" dirty="0" err="1" smtClean="0"/>
              <a:t>waterbody</a:t>
            </a:r>
            <a:r>
              <a:rPr lang="en-US" dirty="0" smtClean="0"/>
              <a:t> was less than 50%</a:t>
            </a:r>
          </a:p>
          <a:p>
            <a:endParaRPr lang="en-US" dirty="0" smtClean="0"/>
          </a:p>
          <a:p>
            <a:r>
              <a:rPr lang="en-US" dirty="0" smtClean="0"/>
              <a:t>This prototype is less accurate than the linear prototype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459DB2-BDC2-476B-8A39-992D1FD7C99A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70142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Takes an Intersection of the HUC</a:t>
            </a:r>
            <a:r>
              <a:rPr lang="en-US" baseline="0" dirty="0" smtClean="0"/>
              <a:t> Assessment Unit and the catchments, and then uses thresholds to determine whether the catchment is including in the output results for the HUC-like Assessment Unit</a:t>
            </a:r>
            <a:endParaRPr lang="en-US" dirty="0" smtClean="0"/>
          </a:p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r>
              <a:rPr lang="en-US" dirty="0" smtClean="0"/>
              <a:t>Thresholds:  </a:t>
            </a:r>
          </a:p>
          <a:p>
            <a:r>
              <a:rPr lang="en-US" dirty="0" smtClean="0"/>
              <a:t>% of </a:t>
            </a:r>
            <a:r>
              <a:rPr lang="en-US" dirty="0" err="1" smtClean="0"/>
              <a:t>waterbody</a:t>
            </a:r>
            <a:r>
              <a:rPr lang="en-US" dirty="0" smtClean="0"/>
              <a:t> in the catchment was less</a:t>
            </a:r>
            <a:r>
              <a:rPr lang="en-US" baseline="0" dirty="0" smtClean="0"/>
              <a:t> than 1%</a:t>
            </a:r>
            <a:r>
              <a:rPr lang="en-US" dirty="0" smtClean="0"/>
              <a:t>, OR</a:t>
            </a:r>
          </a:p>
          <a:p>
            <a:r>
              <a:rPr lang="en-US" dirty="0" smtClean="0"/>
              <a:t>% of catchment covered</a:t>
            </a:r>
            <a:r>
              <a:rPr lang="en-US" baseline="0" dirty="0" smtClean="0"/>
              <a:t> by the </a:t>
            </a:r>
            <a:r>
              <a:rPr lang="en-US" baseline="0" dirty="0" err="1" smtClean="0"/>
              <a:t>waterbody</a:t>
            </a:r>
            <a:r>
              <a:rPr lang="en-US" dirty="0" smtClean="0"/>
              <a:t> was less than 50%</a:t>
            </a:r>
          </a:p>
          <a:p>
            <a:endParaRPr lang="en-US" dirty="0" smtClean="0"/>
          </a:p>
          <a:p>
            <a:r>
              <a:rPr lang="en-US" dirty="0" smtClean="0"/>
              <a:t>This is the least accurate of the three prototypes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459DB2-BDC2-476B-8A39-992D1FD7C99A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1178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459DB2-BDC2-476B-8A39-992D1FD7C99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289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5383B3-A69C-4D17-AD73-B5B47A3216C5}" type="slidenum">
              <a:rPr lang="en-US"/>
              <a:pPr/>
              <a:t>3</a:t>
            </a:fld>
            <a:endParaRPr lang="en-US"/>
          </a:p>
        </p:txBody>
      </p:sp>
      <p:sp>
        <p:nvSpPr>
          <p:cNvPr id="354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4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6410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459DB2-BDC2-476B-8A39-992D1FD7C99A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30762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89B24-5999-4128-92AB-C6A90A7DA02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41411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459DB2-BDC2-476B-8A39-992D1FD7C99A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76228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459DB2-BDC2-476B-8A39-992D1FD7C99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6303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459DB2-BDC2-476B-8A39-992D1FD7C99A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27301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459DB2-BDC2-476B-8A39-992D1FD7C99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17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1,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U.S. EPA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18D25-A190-4121-B63A-007C7F001A7D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477889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1,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U.S. EPA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18D25-A190-4121-B63A-007C7F001A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984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398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1,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U.S. EPA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18D25-A190-4121-B63A-007C7F001A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5652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627796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1,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U.S. EPA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18D25-A190-4121-B63A-007C7F001A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6438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1,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U.S. EPA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18D25-A190-4121-B63A-007C7F001A7D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167326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627796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66800"/>
            <a:ext cx="3703320" cy="4802294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066800"/>
            <a:ext cx="3703320" cy="480229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1,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U.S. EPA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18D25-A190-4121-B63A-007C7F001A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0583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627796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16318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1752600"/>
            <a:ext cx="3703320" cy="4207934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016318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1752600"/>
            <a:ext cx="3703320" cy="4207934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1, 2014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U.S. EPA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18D25-A190-4121-B63A-007C7F001A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766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1,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U.S. EPA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18D25-A190-4121-B63A-007C7F001A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9067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1, 2014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U.S. EPA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18D25-A190-4121-B63A-007C7F001A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6958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May 1,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U.S. EPA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A818D25-A190-4121-B63A-007C7F001A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8993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1,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U.S. EPA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18D25-A190-4121-B63A-007C7F001A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6655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6277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066800"/>
            <a:ext cx="7543801" cy="4802294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May 1,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U.S. EPA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FF"/>
                </a:solidFill>
              </a:defRPr>
            </a:lvl1pPr>
          </a:lstStyle>
          <a:p>
            <a:fld id="{2A818D25-A190-4121-B63A-007C7F001A7D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726808" y="914401"/>
            <a:ext cx="7690384" cy="2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4781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4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7" Type="http://schemas.openxmlformats.org/officeDocument/2006/relationships/hyperlink" Target="mailto:Dewald.Tommy@epa.gov" TargetMode="Externa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Relationship Id="rId6" Type="http://schemas.openxmlformats.org/officeDocument/2006/relationships/hyperlink" Target="mailto:reid.wendy@epa.gov" TargetMode="External"/><Relationship Id="rId5" Type="http://schemas.openxmlformats.org/officeDocument/2006/relationships/hyperlink" Target="mailto:Young.Dwane@epa.gov" TargetMode="External"/><Relationship Id="rId4" Type="http://schemas.openxmlformats.org/officeDocument/2006/relationships/hyperlink" Target="http://www.epa.gov/waters/ir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Relationship Id="rId4" Type="http://schemas.openxmlformats.org/officeDocument/2006/relationships/image" Target="../media/image5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16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1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65087"/>
            <a:ext cx="7772400" cy="2568714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err="1" smtClean="0"/>
              <a:t>Georeferencing</a:t>
            </a:r>
            <a:r>
              <a:rPr lang="en-US" sz="3200" b="1" dirty="0" smtClean="0"/>
              <a:t> Water Quality Assessments </a:t>
            </a:r>
            <a:br>
              <a:rPr lang="en-US" sz="3200" b="1" dirty="0" smtClean="0"/>
            </a:br>
            <a:r>
              <a:rPr lang="en-US" sz="3200" b="1" dirty="0" smtClean="0"/>
              <a:t>to </a:t>
            </a:r>
            <a:r>
              <a:rPr lang="en-US" sz="3200" b="1" dirty="0" err="1" smtClean="0"/>
              <a:t>NHDPlus</a:t>
            </a:r>
            <a:r>
              <a:rPr lang="en-US" sz="3200" b="1" dirty="0" smtClean="0"/>
              <a:t> Catchments </a:t>
            </a:r>
            <a:r>
              <a:rPr lang="en-US" sz="3200" dirty="0" smtClean="0"/>
              <a:t> </a:t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800" dirty="0" smtClean="0"/>
              <a:t>A New Approach to Evaluating and </a:t>
            </a:r>
            <a:br>
              <a:rPr lang="en-US" sz="2800" dirty="0" smtClean="0"/>
            </a:br>
            <a:r>
              <a:rPr lang="en-US" sz="2800" dirty="0" smtClean="0"/>
              <a:t>Measuring Progress in Surface Water Quality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pPr algn="ctr"/>
            <a:r>
              <a:rPr lang="en-US" dirty="0" smtClean="0"/>
              <a:t>Dwane </a:t>
            </a:r>
            <a:r>
              <a:rPr lang="en-US" dirty="0" smtClean="0"/>
              <a:t>Young, </a:t>
            </a:r>
            <a:r>
              <a:rPr lang="en-US" dirty="0" smtClean="0"/>
              <a:t>U.S. EPA, Office of Water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90"/>
    </mc:Choice>
    <mc:Fallback xmlns="">
      <p:transition spd="slow" advTm="1509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22960" y="152400"/>
            <a:ext cx="7543800" cy="759634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/>
              <a:t>Strategic Measures and Tracking Progress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CWA Section 303(d) Measures first to test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this approach</a:t>
            </a:r>
          </a:p>
          <a:p>
            <a:pPr lvl="1"/>
            <a:r>
              <a:rPr lang="en-US" dirty="0" smtClean="0"/>
              <a:t>Extent of priority </a:t>
            </a:r>
            <a:r>
              <a:rPr lang="en-US" u="sng" dirty="0" smtClean="0"/>
              <a:t>areas</a:t>
            </a:r>
            <a:r>
              <a:rPr lang="en-US" dirty="0" smtClean="0"/>
              <a:t> identified by each state that are addressed by EPA-approved TMDLs or alternative restoration approaches for impaired waters that will achieve water quality standards.  These areas may also include protection approaches for unimpaired waters to maintain water quality standards.</a:t>
            </a:r>
          </a:p>
          <a:p>
            <a:pPr lvl="1"/>
            <a:r>
              <a:rPr lang="en-US" dirty="0"/>
              <a:t>State-wide extent of activities leading to completed TMDLs or alternative restoration approaches for impaired waters, or protection approaches for unimpaired waters</a:t>
            </a:r>
            <a:r>
              <a:rPr lang="en-US" dirty="0" smtClean="0"/>
              <a:t>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12, 2014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18D25-A190-4121-B63A-007C7F001A7D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U.S. EPA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107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 advTm="94150"/>
    </mc:Choice>
    <mc:Fallback xmlns="">
      <p:transition spd="slow" advTm="9415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213" y="149968"/>
            <a:ext cx="7809574" cy="792656"/>
          </a:xfrm>
        </p:spPr>
        <p:txBody>
          <a:bodyPr>
            <a:noAutofit/>
          </a:bodyPr>
          <a:lstStyle/>
          <a:p>
            <a:r>
              <a:rPr lang="en-US" sz="3600" dirty="0" smtClean="0"/>
              <a:t>Mapping State GIS Data to the Catchments</a:t>
            </a:r>
            <a:endParaRPr lang="en-US" sz="3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304620"/>
            <a:ext cx="3751382" cy="485473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1125" y="1295400"/>
            <a:ext cx="3763274" cy="487012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cxnSp>
        <p:nvCxnSpPr>
          <p:cNvPr id="5" name="Straight Arrow Connector 4"/>
          <p:cNvCxnSpPr/>
          <p:nvPr/>
        </p:nvCxnSpPr>
        <p:spPr>
          <a:xfrm>
            <a:off x="4400726" y="1445985"/>
            <a:ext cx="3048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4400726" y="5941785"/>
            <a:ext cx="3048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295400" y="990600"/>
            <a:ext cx="30047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prstClr val="black"/>
                </a:solidFill>
              </a:rPr>
              <a:t>Receive GIS data from States</a:t>
            </a:r>
            <a:endParaRPr lang="en-US" sz="1600" b="1" dirty="0">
              <a:solidFill>
                <a:prstClr val="black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65390" y="990600"/>
            <a:ext cx="25747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prstClr val="black"/>
                </a:solidFill>
              </a:rPr>
              <a:t>Translate to Catchments</a:t>
            </a:r>
            <a:endParaRPr lang="en-US" sz="1600" b="1" dirty="0">
              <a:solidFill>
                <a:prstClr val="black"/>
              </a:solidFill>
            </a:endParaRP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12, 2014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18D25-A190-4121-B63A-007C7F001A7D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U.S. EPA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1407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145127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/>
              <a:t>Using the Catchments to Track Progress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343016"/>
            <a:ext cx="3742343" cy="4843033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0090" y="1343016"/>
            <a:ext cx="3742343" cy="4843033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cxnSp>
        <p:nvCxnSpPr>
          <p:cNvPr id="5" name="Straight Arrow Connector 4"/>
          <p:cNvCxnSpPr/>
          <p:nvPr/>
        </p:nvCxnSpPr>
        <p:spPr>
          <a:xfrm>
            <a:off x="4419600" y="1524000"/>
            <a:ext cx="3048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4419600" y="6019800"/>
            <a:ext cx="3048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49130" y="990600"/>
            <a:ext cx="37105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prstClr val="black"/>
                </a:solidFill>
              </a:rPr>
              <a:t>2010 303(d)/305(b) Integrated Report</a:t>
            </a:r>
            <a:endParaRPr lang="en-US" sz="1600" b="1" dirty="0">
              <a:solidFill>
                <a:prstClr val="black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00600" y="990600"/>
            <a:ext cx="36700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prstClr val="black"/>
                </a:solidFill>
              </a:rPr>
              <a:t>2012 303(d)/305(b) Integrated Report</a:t>
            </a:r>
            <a:endParaRPr lang="en-US" sz="1600" b="1" dirty="0">
              <a:solidFill>
                <a:prstClr val="black"/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/>
          </p:nvPr>
        </p:nvGraphicFramePr>
        <p:xfrm>
          <a:off x="683835" y="4789066"/>
          <a:ext cx="1568008" cy="1261872"/>
        </p:xfrm>
        <a:graphic>
          <a:graphicData uri="http://schemas.openxmlformats.org/drawingml/2006/table">
            <a:tbl>
              <a:tblPr/>
              <a:tblGrid>
                <a:gridCol w="768654"/>
                <a:gridCol w="799354"/>
              </a:tblGrid>
              <a:tr h="27987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latin typeface="Calibri"/>
                          <a:ea typeface="Calibri"/>
                          <a:cs typeface="Times New Roman"/>
                        </a:rPr>
                        <a:t>Category</a:t>
                      </a:r>
                      <a:endParaRPr lang="en-US" sz="9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latin typeface="Calibri"/>
                          <a:ea typeface="Calibri"/>
                          <a:cs typeface="Times New Roman"/>
                        </a:rPr>
                        <a:t>Watershed Area </a:t>
                      </a:r>
                      <a:endParaRPr lang="en-US" sz="9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dirty="0" smtClean="0">
                          <a:latin typeface="Calibri"/>
                          <a:ea typeface="Calibri"/>
                          <a:cs typeface="Times New Roman"/>
                        </a:rPr>
                        <a:t>Supporting</a:t>
                      </a:r>
                      <a:endParaRPr lang="en-US" sz="9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dirty="0" smtClean="0">
                          <a:latin typeface="Calibri"/>
                          <a:ea typeface="Calibri"/>
                          <a:cs typeface="Times New Roman"/>
                        </a:rPr>
                        <a:t>122 sq. km</a:t>
                      </a:r>
                      <a:endParaRPr lang="en-US" sz="9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dirty="0" smtClean="0">
                          <a:latin typeface="Calibri"/>
                          <a:ea typeface="Calibri"/>
                          <a:cs typeface="Times New Roman"/>
                        </a:rPr>
                        <a:t>Impaired </a:t>
                      </a:r>
                      <a:endParaRPr lang="en-US" sz="9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dirty="0" smtClean="0">
                          <a:latin typeface="Calibri"/>
                          <a:ea typeface="Calibri"/>
                          <a:cs typeface="Times New Roman"/>
                        </a:rPr>
                        <a:t>131 sq. km</a:t>
                      </a:r>
                      <a:endParaRPr lang="en-US" sz="9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dirty="0" smtClean="0">
                          <a:latin typeface="Calibri"/>
                          <a:ea typeface="Calibri"/>
                          <a:cs typeface="Times New Roman"/>
                        </a:rPr>
                        <a:t>   </a:t>
                      </a:r>
                      <a:r>
                        <a:rPr lang="en-US" sz="900" b="0" i="1" dirty="0" smtClean="0">
                          <a:latin typeface="Calibri"/>
                          <a:ea typeface="Calibri"/>
                          <a:cs typeface="Times New Roman"/>
                        </a:rPr>
                        <a:t>With TMDL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1" dirty="0" smtClean="0">
                          <a:latin typeface="Calibri"/>
                          <a:ea typeface="Calibri"/>
                          <a:cs typeface="Times New Roman"/>
                        </a:rPr>
                        <a:t>   or Alt. </a:t>
                      </a:r>
                      <a:r>
                        <a:rPr lang="en-US" sz="900" b="0" i="1" baseline="0" dirty="0" smtClean="0">
                          <a:latin typeface="Calibri"/>
                          <a:ea typeface="Calibri"/>
                          <a:cs typeface="Times New Roman"/>
                        </a:rPr>
                        <a:t>Plan</a:t>
                      </a:r>
                      <a:endParaRPr lang="en-US" sz="900" b="0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dirty="0" smtClean="0">
                          <a:latin typeface="Calibri"/>
                          <a:ea typeface="Calibri"/>
                          <a:cs typeface="Times New Roman"/>
                        </a:rPr>
                        <a:t>    64 sq. km</a:t>
                      </a:r>
                      <a:endParaRPr lang="en-US" sz="9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dirty="0" smtClean="0">
                          <a:latin typeface="Calibri"/>
                          <a:ea typeface="Calibri"/>
                          <a:cs typeface="Times New Roman"/>
                        </a:rPr>
                        <a:t>Not Assessed</a:t>
                      </a:r>
                      <a:endParaRPr lang="en-US" sz="9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dirty="0" smtClean="0">
                          <a:latin typeface="Calibri"/>
                          <a:ea typeface="Calibri"/>
                          <a:cs typeface="Times New Roman"/>
                        </a:rPr>
                        <a:t>343 sq. km</a:t>
                      </a:r>
                      <a:endParaRPr lang="en-US" sz="9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latin typeface="Calibri"/>
                          <a:ea typeface="Calibri"/>
                          <a:cs typeface="Times New Roman"/>
                        </a:rPr>
                        <a:t>Total Size</a:t>
                      </a:r>
                      <a:endParaRPr lang="en-US" sz="9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latin typeface="Calibri"/>
                          <a:ea typeface="Calibri"/>
                          <a:cs typeface="Times New Roman"/>
                        </a:rPr>
                        <a:t>596 sq. km</a:t>
                      </a:r>
                      <a:endParaRPr lang="en-US" sz="9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4798635" y="4450975"/>
          <a:ext cx="1600200" cy="1735074"/>
        </p:xfrm>
        <a:graphic>
          <a:graphicData uri="http://schemas.openxmlformats.org/drawingml/2006/table">
            <a:tbl>
              <a:tblPr/>
              <a:tblGrid>
                <a:gridCol w="838200"/>
                <a:gridCol w="762000"/>
              </a:tblGrid>
              <a:tr h="27987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latin typeface="Calibri"/>
                          <a:ea typeface="Calibri"/>
                          <a:cs typeface="Times New Roman"/>
                        </a:rPr>
                        <a:t>Category</a:t>
                      </a:r>
                      <a:endParaRPr lang="en-US" sz="9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latin typeface="Calibri"/>
                          <a:ea typeface="Calibri"/>
                          <a:cs typeface="Times New Roman"/>
                        </a:rPr>
                        <a:t>Watershed Area </a:t>
                      </a:r>
                      <a:endParaRPr lang="en-US" sz="9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dirty="0" smtClean="0">
                          <a:latin typeface="Calibri"/>
                          <a:ea typeface="Calibri"/>
                          <a:cs typeface="Times New Roman"/>
                        </a:rPr>
                        <a:t>Supporting</a:t>
                      </a:r>
                      <a:endParaRPr lang="en-US" sz="9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dirty="0" smtClean="0">
                          <a:latin typeface="Calibri"/>
                          <a:ea typeface="Calibri"/>
                          <a:cs typeface="Times New Roman"/>
                        </a:rPr>
                        <a:t>149 sq. km</a:t>
                      </a:r>
                      <a:endParaRPr lang="en-US" sz="9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dirty="0" smtClean="0">
                          <a:latin typeface="Calibri"/>
                          <a:ea typeface="Calibri"/>
                          <a:cs typeface="Times New Roman"/>
                        </a:rPr>
                        <a:t>   </a:t>
                      </a:r>
                      <a:r>
                        <a:rPr lang="en-US" sz="900" b="0" i="1" dirty="0" smtClean="0">
                          <a:latin typeface="Calibri"/>
                          <a:ea typeface="Calibri"/>
                          <a:cs typeface="Times New Roman"/>
                        </a:rPr>
                        <a:t>Restored</a:t>
                      </a:r>
                      <a:endParaRPr lang="en-US" sz="900" b="0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dirty="0" smtClean="0">
                          <a:latin typeface="Calibri"/>
                          <a:ea typeface="Calibri"/>
                          <a:cs typeface="Times New Roman"/>
                        </a:rPr>
                        <a:t>     27 sq. km</a:t>
                      </a:r>
                      <a:endParaRPr lang="en-US" sz="9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dirty="0" smtClean="0">
                          <a:latin typeface="Calibri"/>
                          <a:ea typeface="Calibri"/>
                          <a:cs typeface="Times New Roman"/>
                        </a:rPr>
                        <a:t>Partially Restored</a:t>
                      </a:r>
                      <a:endParaRPr lang="en-US" sz="9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dirty="0" smtClean="0">
                          <a:latin typeface="Calibri"/>
                          <a:ea typeface="Calibri"/>
                          <a:cs typeface="Times New Roman"/>
                        </a:rPr>
                        <a:t>15 sq. km</a:t>
                      </a:r>
                      <a:endParaRPr lang="en-US" sz="9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dirty="0" smtClean="0">
                          <a:latin typeface="Calibri"/>
                          <a:ea typeface="Calibri"/>
                          <a:cs typeface="Times New Roman"/>
                        </a:rPr>
                        <a:t>Impaired </a:t>
                      </a:r>
                      <a:endParaRPr lang="en-US" sz="9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dirty="0" smtClean="0">
                          <a:latin typeface="Calibri"/>
                          <a:ea typeface="Calibri"/>
                          <a:cs typeface="Times New Roman"/>
                        </a:rPr>
                        <a:t>67 sq. km</a:t>
                      </a:r>
                      <a:endParaRPr lang="en-US" sz="9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dirty="0" smtClean="0">
                          <a:latin typeface="Calibri"/>
                          <a:ea typeface="Calibri"/>
                          <a:cs typeface="Times New Roman"/>
                        </a:rPr>
                        <a:t>   </a:t>
                      </a:r>
                      <a:r>
                        <a:rPr lang="en-US" sz="900" b="0" i="1" dirty="0" smtClean="0">
                          <a:latin typeface="Calibri"/>
                          <a:ea typeface="Calibri"/>
                          <a:cs typeface="Times New Roman"/>
                        </a:rPr>
                        <a:t>With TMDL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1" dirty="0" smtClean="0">
                          <a:latin typeface="Calibri"/>
                          <a:ea typeface="Calibri"/>
                          <a:cs typeface="Times New Roman"/>
                        </a:rPr>
                        <a:t>   or Alt. </a:t>
                      </a:r>
                      <a:r>
                        <a:rPr lang="en-US" sz="900" b="0" i="1" baseline="0" dirty="0" smtClean="0">
                          <a:latin typeface="Calibri"/>
                          <a:ea typeface="Calibri"/>
                          <a:cs typeface="Times New Roman"/>
                        </a:rPr>
                        <a:t>Plan</a:t>
                      </a:r>
                      <a:endParaRPr lang="en-US" sz="900" b="0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dirty="0" smtClean="0">
                          <a:latin typeface="Calibri"/>
                          <a:ea typeface="Calibri"/>
                          <a:cs typeface="Times New Roman"/>
                        </a:rPr>
                        <a:t>    37 sq. km</a:t>
                      </a:r>
                      <a:endParaRPr lang="en-US" sz="9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 smtClean="0">
                          <a:latin typeface="Calibri"/>
                          <a:ea typeface="Calibri"/>
                          <a:cs typeface="Times New Roman"/>
                        </a:rPr>
                        <a:t>Not Assessed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 smtClean="0">
                          <a:latin typeface="Calibri"/>
                          <a:ea typeface="Calibri"/>
                          <a:cs typeface="Times New Roman"/>
                        </a:rPr>
                        <a:t>343 sq. km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latin typeface="Calibri"/>
                          <a:ea typeface="Calibri"/>
                          <a:cs typeface="Times New Roman"/>
                        </a:rPr>
                        <a:t>Total Size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latin typeface="Calibri"/>
                          <a:ea typeface="Calibri"/>
                          <a:cs typeface="Times New Roman"/>
                        </a:rPr>
                        <a:t>596 sq. km</a:t>
                      </a:r>
                      <a:endParaRPr lang="en-US" sz="9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12, 2014</a:t>
            </a:r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18D25-A190-4121-B63A-007C7F001A7D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U.S. EPA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6021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 advTm="67466"/>
    </mc:Choice>
    <mc:Fallback xmlns="">
      <p:transition advTm="67466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Finalize the evaluation of this approach using the 303(d) measure as a test case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Convert from Prototype to Production Process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Process IR GIS data using Catchment-based indexing method as data are received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12, 2014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18D25-A190-4121-B63A-007C7F001A7D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U.S. EPA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 advTm="28188"/>
    </mc:Choice>
    <mc:Fallback xmlns="">
      <p:transition spd="slow" advTm="28188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For More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For process details, see the IR </a:t>
            </a:r>
            <a:r>
              <a:rPr lang="en-US" dirty="0" err="1" smtClean="0"/>
              <a:t>Georeferencing</a:t>
            </a:r>
            <a:r>
              <a:rPr lang="en-US" dirty="0" smtClean="0"/>
              <a:t> Pilot Report (coming soon)</a:t>
            </a:r>
          </a:p>
          <a:p>
            <a:r>
              <a:rPr lang="en-US" dirty="0" smtClean="0"/>
              <a:t>Water Quality Assessment and</a:t>
            </a:r>
            <a:br>
              <a:rPr lang="en-US" dirty="0" smtClean="0"/>
            </a:br>
            <a:r>
              <a:rPr lang="en-US" dirty="0" smtClean="0"/>
              <a:t>Total Maximum Daily Loads Information</a:t>
            </a:r>
          </a:p>
          <a:p>
            <a:pPr lvl="1"/>
            <a:r>
              <a:rPr lang="en-US" dirty="0" smtClean="0">
                <a:hlinkClick r:id="rId4"/>
              </a:rPr>
              <a:t>http://www.epa.gov/waters/ir/</a:t>
            </a:r>
            <a:endParaRPr lang="en-US" dirty="0" smtClean="0"/>
          </a:p>
          <a:p>
            <a:r>
              <a:rPr lang="en-US" dirty="0" smtClean="0"/>
              <a:t>Contact Info</a:t>
            </a:r>
          </a:p>
          <a:p>
            <a:pPr lvl="1"/>
            <a:r>
              <a:rPr lang="en-US" dirty="0" smtClean="0"/>
              <a:t>Dwane </a:t>
            </a:r>
            <a:r>
              <a:rPr lang="en-US" dirty="0"/>
              <a:t>Young, EPA Office of Water</a:t>
            </a:r>
          </a:p>
          <a:p>
            <a:pPr lvl="2"/>
            <a:r>
              <a:rPr lang="en-US" dirty="0" smtClean="0">
                <a:hlinkClick r:id="rId5"/>
              </a:rPr>
              <a:t>Young.Dwane@epa.gov</a:t>
            </a:r>
            <a:endParaRPr lang="en-US" dirty="0" smtClean="0"/>
          </a:p>
          <a:p>
            <a:pPr lvl="1"/>
            <a:r>
              <a:rPr lang="en-US" dirty="0" smtClean="0"/>
              <a:t>Wendy Reid, EPA Office of Water</a:t>
            </a:r>
          </a:p>
          <a:p>
            <a:pPr lvl="2"/>
            <a:r>
              <a:rPr lang="en-US" dirty="0" smtClean="0">
                <a:hlinkClick r:id="rId6"/>
              </a:rPr>
              <a:t>Reid.Wendy@epa.gov</a:t>
            </a:r>
            <a:endParaRPr lang="en-US" dirty="0" smtClean="0"/>
          </a:p>
          <a:p>
            <a:pPr lvl="1"/>
            <a:r>
              <a:rPr lang="en-US" dirty="0" smtClean="0"/>
              <a:t>Tommy Dewald, EPA Office of Water</a:t>
            </a:r>
          </a:p>
          <a:p>
            <a:pPr lvl="2"/>
            <a:r>
              <a:rPr lang="en-US" dirty="0" smtClean="0">
                <a:hlinkClick r:id="rId7"/>
              </a:rPr>
              <a:t>Dewald.Tommy@epa.gov</a:t>
            </a:r>
            <a:endParaRPr lang="en-US" dirty="0" smtClean="0"/>
          </a:p>
          <a:p>
            <a:pPr lvl="2">
              <a:buNone/>
            </a:pP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12, 2014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18D25-A190-4121-B63A-007C7F001A7D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U.S. EPA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 advTm="35962"/>
    </mc:Choice>
    <mc:Fallback xmlns="">
      <p:transition spd="slow" advTm="35962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Questions?</a:t>
            </a:r>
            <a:endParaRPr lang="en-US" dirty="0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18484" y="2059457"/>
            <a:ext cx="2307032" cy="2739086"/>
          </a:xfrm>
          <a:prstGeom prst="rect">
            <a:avLst/>
          </a:prstGeom>
          <a:noFill/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12, 2014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18D25-A190-4121-B63A-007C7F001A7D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U.S. EPA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 advTm="3260"/>
    </mc:Choice>
    <mc:Fallback xmlns="">
      <p:transition spd="slow" advTm="326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12, 2014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18D25-A190-4121-B63A-007C7F001A7D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U.S. EPA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0707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Area </a:t>
            </a:r>
            <a:r>
              <a:rPr lang="en-US" sz="3600" dirty="0" err="1" smtClean="0"/>
              <a:t>Waterbody</a:t>
            </a:r>
            <a:r>
              <a:rPr lang="en-US" sz="3600" dirty="0" smtClean="0"/>
              <a:t> to Catchment Prototype</a:t>
            </a:r>
            <a:endParaRPr lang="en-US" sz="36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Area </a:t>
            </a:r>
            <a:r>
              <a:rPr lang="en-US" dirty="0" err="1" smtClean="0"/>
              <a:t>Waterbody</a:t>
            </a:r>
            <a:r>
              <a:rPr lang="en-US" dirty="0" smtClean="0"/>
              <a:t> Input</a:t>
            </a:r>
            <a:endParaRPr lang="en-US" dirty="0"/>
          </a:p>
        </p:txBody>
      </p:sp>
      <p:pic>
        <p:nvPicPr>
          <p:cNvPr id="6" name="Content Placeholder 5" descr="Waterbody_Step_3.png"/>
          <p:cNvPicPr>
            <a:picLocks noGrp="1" noChangeAspect="1"/>
          </p:cNvPicPr>
          <p:nvPr>
            <p:ph sz="half" idx="2"/>
          </p:nvPr>
        </p:nvPicPr>
        <p:blipFill rotWithShape="1">
          <a:blip r:embed="rId4" cstate="print"/>
          <a:srcRect l="2382" t="2240" r="1579" b="12605"/>
          <a:stretch/>
        </p:blipFill>
        <p:spPr>
          <a:xfrm>
            <a:off x="685801" y="1752599"/>
            <a:ext cx="3810000" cy="2895601"/>
          </a:xfrm>
        </p:spPr>
      </p:pic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/>
              <a:t>Results*</a:t>
            </a:r>
            <a:endParaRPr lang="en-US" dirty="0"/>
          </a:p>
        </p:txBody>
      </p:sp>
      <p:pic>
        <p:nvPicPr>
          <p:cNvPr id="7" name="Content Placeholder 6" descr="Waterbody_Results.png"/>
          <p:cNvPicPr>
            <a:picLocks noGrp="1" noChangeAspect="1"/>
          </p:cNvPicPr>
          <p:nvPr>
            <p:ph sz="quarter" idx="4"/>
          </p:nvPr>
        </p:nvPicPr>
        <p:blipFill rotWithShape="1">
          <a:blip r:embed="rId5" cstate="print"/>
          <a:srcRect l="415" t="1542" b="12278"/>
          <a:stretch/>
        </p:blipFill>
        <p:spPr>
          <a:xfrm>
            <a:off x="4648200" y="1752600"/>
            <a:ext cx="3886200" cy="2895600"/>
          </a:xfrm>
        </p:spPr>
      </p:pic>
      <p:sp>
        <p:nvSpPr>
          <p:cNvPr id="3" name="TextBox 2"/>
          <p:cNvSpPr txBox="1"/>
          <p:nvPr/>
        </p:nvSpPr>
        <p:spPr>
          <a:xfrm>
            <a:off x="609600" y="17526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 Black" panose="020B0A04020102020204" pitchFamily="34" charset="0"/>
              </a:rPr>
              <a:t>A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24400" y="17526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 Black" panose="020B0A04020102020204" pitchFamily="34" charset="0"/>
              </a:rPr>
              <a:t>B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5801" y="4953000"/>
            <a:ext cx="78485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*Area </a:t>
            </a:r>
            <a:r>
              <a:rPr lang="en-US" sz="1600" dirty="0"/>
              <a:t>circled in yellow </a:t>
            </a:r>
            <a:r>
              <a:rPr lang="en-US" sz="1600" dirty="0" smtClean="0"/>
              <a:t>shows </a:t>
            </a:r>
            <a:r>
              <a:rPr lang="en-US" sz="1600" dirty="0"/>
              <a:t>a portion of the </a:t>
            </a:r>
            <a:r>
              <a:rPr lang="en-US" sz="1600" dirty="0" err="1"/>
              <a:t>waterbody</a:t>
            </a:r>
            <a:r>
              <a:rPr lang="en-US" sz="1600" dirty="0"/>
              <a:t> where catchments were not associated with the </a:t>
            </a:r>
            <a:r>
              <a:rPr lang="en-US" sz="1600" dirty="0" err="1"/>
              <a:t>waterbody</a:t>
            </a:r>
            <a:r>
              <a:rPr lang="en-US" sz="1600" dirty="0"/>
              <a:t> because </a:t>
            </a:r>
            <a:r>
              <a:rPr lang="en-US" sz="1600" dirty="0" smtClean="0"/>
              <a:t>it </a:t>
            </a:r>
            <a:r>
              <a:rPr lang="en-US" sz="1600" dirty="0"/>
              <a:t>did not meet the requirements:  the pieces were smaller than the threshold used, and they were not part of an NHD artificial path.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12, 2014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18D25-A190-4121-B63A-007C7F001A7D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U.S. EPA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HUC-like to Catchment Prototype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HUC-like input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654969"/>
            <a:ext cx="3967163" cy="3602831"/>
          </a:xfrm>
        </p:spPr>
      </p:pic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/>
              <a:t>results</a:t>
            </a:r>
            <a:endParaRPr lang="en-US" dirty="0"/>
          </a:p>
        </p:txBody>
      </p:sp>
      <p:pic>
        <p:nvPicPr>
          <p:cNvPr id="5" name="Content Placeholder 4" descr="NJ_HUC_Results1b.png"/>
          <p:cNvPicPr>
            <a:picLocks noGrp="1" noChangeAspect="1"/>
          </p:cNvPicPr>
          <p:nvPr>
            <p:ph sz="quarter" idx="4"/>
          </p:nvPr>
        </p:nvPicPr>
        <p:blipFill rotWithShape="1">
          <a:blip r:embed="rId5" cstate="print"/>
          <a:srcRect l="1047" t="839" r="-174" b="8700"/>
          <a:stretch/>
        </p:blipFill>
        <p:spPr>
          <a:xfrm>
            <a:off x="4706111" y="1676400"/>
            <a:ext cx="3980689" cy="3581400"/>
          </a:xfrm>
        </p:spPr>
      </p:pic>
      <p:sp>
        <p:nvSpPr>
          <p:cNvPr id="3" name="TextBox 2"/>
          <p:cNvSpPr txBox="1"/>
          <p:nvPr/>
        </p:nvSpPr>
        <p:spPr>
          <a:xfrm>
            <a:off x="609600" y="1676400"/>
            <a:ext cx="304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 Black" panose="020B0A04020102020204" pitchFamily="34" charset="0"/>
              </a:rPr>
              <a:t>A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77299" y="1676400"/>
            <a:ext cx="251901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 Black" panose="020B0A04020102020204" pitchFamily="34" charset="0"/>
              </a:rPr>
              <a:t>B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12, 2014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18D25-A190-4121-B63A-007C7F001A7D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U.S. EPA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Georeferencing</a:t>
            </a:r>
            <a:r>
              <a:rPr lang="en-US" dirty="0" smtClean="0"/>
              <a:t> Pilot (</a:t>
            </a:r>
            <a:r>
              <a:rPr lang="en-US" dirty="0" err="1" smtClean="0"/>
              <a:t>GeoPilot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Background and Goals</a:t>
            </a:r>
          </a:p>
          <a:p>
            <a:pPr lvl="1"/>
            <a:r>
              <a:rPr lang="en-US" dirty="0" smtClean="0"/>
              <a:t>Methods in Brief</a:t>
            </a:r>
          </a:p>
          <a:p>
            <a:pPr lvl="1"/>
            <a:r>
              <a:rPr lang="en-US" dirty="0" smtClean="0"/>
              <a:t>Results</a:t>
            </a:r>
          </a:p>
          <a:p>
            <a:r>
              <a:rPr lang="en-US" dirty="0" smtClean="0"/>
              <a:t>Using Catchment-Based Indexing to Measure Progress</a:t>
            </a:r>
          </a:p>
          <a:p>
            <a:pPr lvl="1"/>
            <a:r>
              <a:rPr lang="en-US" dirty="0" smtClean="0"/>
              <a:t>Benefits</a:t>
            </a:r>
          </a:p>
          <a:p>
            <a:pPr lvl="1"/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12, 2014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18D25-A190-4121-B63A-007C7F001A7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U.S. EPA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 advTm="14061"/>
    </mc:Choice>
    <mc:Fallback xmlns="">
      <p:transition spd="slow" advTm="14061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/>
              <a:t>Clean Water </a:t>
            </a:r>
            <a:r>
              <a:rPr lang="en-US" sz="4000" dirty="0" smtClean="0"/>
              <a:t>Act</a:t>
            </a:r>
            <a:endParaRPr lang="en-US" sz="4000" dirty="0"/>
          </a:p>
        </p:txBody>
      </p:sp>
      <p:sp>
        <p:nvSpPr>
          <p:cNvPr id="3532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 smtClean="0"/>
              <a:t>Section 303(d)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A List of Impaired Waters for which a TMDL still needs to be completed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Section </a:t>
            </a:r>
            <a:r>
              <a:rPr lang="en-US" sz="2800" dirty="0"/>
              <a:t>305(b)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An Assessment of the Water Quality of all navigable waters in each State 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Integrated </a:t>
            </a:r>
            <a:r>
              <a:rPr lang="en-US" sz="2800" dirty="0"/>
              <a:t>Report (IR</a:t>
            </a:r>
            <a:r>
              <a:rPr lang="en-US" sz="2800" dirty="0" smtClean="0"/>
              <a:t>)</a:t>
            </a:r>
            <a:endParaRPr lang="en-US" sz="28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Integrates data from Sections </a:t>
            </a:r>
            <a:r>
              <a:rPr lang="en-US" sz="2400" dirty="0" smtClean="0"/>
              <a:t>303(d) and 305(b) 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12,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18D25-A190-4121-B63A-007C7F001A7D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U.S. EPA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 advTm="41129"/>
    </mc:Choice>
    <mc:Fallback xmlns="">
      <p:transition spd="slow" advTm="41129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States submit IR/303(d)/305(b) decision data and the corresponding location information to EPA</a:t>
            </a:r>
          </a:p>
          <a:p>
            <a:r>
              <a:rPr lang="en-US" dirty="0" smtClean="0"/>
              <a:t>Geospatial data are different formats</a:t>
            </a:r>
          </a:p>
          <a:p>
            <a:pPr lvl="1"/>
            <a:r>
              <a:rPr lang="en-US" dirty="0" smtClean="0"/>
              <a:t>Resolutions</a:t>
            </a:r>
          </a:p>
          <a:p>
            <a:pPr lvl="2"/>
            <a:r>
              <a:rPr lang="en-US" dirty="0" smtClean="0"/>
              <a:t>Medium Resolution:  1:100,000 scale</a:t>
            </a:r>
          </a:p>
          <a:p>
            <a:pPr lvl="2"/>
            <a:r>
              <a:rPr lang="en-US" dirty="0" smtClean="0"/>
              <a:t>High Resolution:  mixture of scales, typically 1:24,000 or better</a:t>
            </a:r>
          </a:p>
          <a:p>
            <a:pPr lvl="1"/>
            <a:r>
              <a:rPr lang="en-US" dirty="0" smtClean="0"/>
              <a:t>Reference layers</a:t>
            </a:r>
          </a:p>
          <a:p>
            <a:pPr lvl="2"/>
            <a:r>
              <a:rPr lang="en-US" dirty="0" smtClean="0"/>
              <a:t>NHD/</a:t>
            </a:r>
            <a:r>
              <a:rPr lang="en-US" dirty="0" err="1" smtClean="0"/>
              <a:t>NHDPlus</a:t>
            </a:r>
            <a:endParaRPr lang="en-US" dirty="0" smtClean="0"/>
          </a:p>
          <a:p>
            <a:pPr lvl="2"/>
            <a:r>
              <a:rPr lang="en-US" dirty="0" smtClean="0"/>
              <a:t>Other than NHD</a:t>
            </a:r>
          </a:p>
          <a:p>
            <a:r>
              <a:rPr lang="en-US" dirty="0" smtClean="0"/>
              <a:t>Current processing is mostly manual</a:t>
            </a:r>
          </a:p>
          <a:p>
            <a:pPr lvl="1"/>
            <a:r>
              <a:rPr lang="en-US" dirty="0" smtClean="0"/>
              <a:t>Time consuming</a:t>
            </a:r>
          </a:p>
          <a:p>
            <a:pPr lvl="1"/>
            <a:r>
              <a:rPr lang="en-US" dirty="0" smtClean="0"/>
              <a:t>Expensive to EPA</a:t>
            </a:r>
          </a:p>
          <a:p>
            <a:pPr marL="0" indent="0">
              <a:buNone/>
            </a:pPr>
            <a:r>
              <a:rPr lang="en-US" dirty="0" err="1" smtClean="0"/>
              <a:t>GeoPilot</a:t>
            </a:r>
            <a:r>
              <a:rPr lang="en-US" dirty="0" smtClean="0"/>
              <a:t> initiated to investigate and test potential improvements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12, 2014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18D25-A190-4121-B63A-007C7F001A7D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U.S. EPA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0235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 advTm="67141"/>
    </mc:Choice>
    <mc:Fallback xmlns="">
      <p:transition spd="slow" advTm="67141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Goals of </a:t>
            </a:r>
            <a:r>
              <a:rPr lang="en-US" dirty="0" err="1" smtClean="0"/>
              <a:t>Georeferencing</a:t>
            </a:r>
            <a:r>
              <a:rPr lang="en-US" dirty="0" smtClean="0"/>
              <a:t> Pilot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lvl="1" indent="-514350">
              <a:spcBef>
                <a:spcPts val="1200"/>
              </a:spcBef>
              <a:spcAft>
                <a:spcPts val="200"/>
              </a:spcAft>
              <a:buSzPct val="100000"/>
              <a:buFont typeface="+mj-lt"/>
              <a:buAutoNum type="arabicPeriod"/>
            </a:pPr>
            <a:r>
              <a:rPr lang="en-US" sz="2800" dirty="0"/>
              <a:t>Reduce cost through automated processing</a:t>
            </a:r>
          </a:p>
          <a:p>
            <a:pPr marL="514350" lvl="1" indent="-514350">
              <a:lnSpc>
                <a:spcPct val="100000"/>
              </a:lnSpc>
              <a:buFont typeface="+mj-lt"/>
              <a:buAutoNum type="arabicPeriod"/>
            </a:pPr>
            <a:endParaRPr lang="en-US" sz="2800" dirty="0"/>
          </a:p>
          <a:p>
            <a:pPr marL="514350" lvl="1" indent="-514350">
              <a:spcBef>
                <a:spcPts val="1200"/>
              </a:spcBef>
              <a:spcAft>
                <a:spcPts val="200"/>
              </a:spcAft>
              <a:buSzPct val="100000"/>
              <a:buFont typeface="+mj-lt"/>
              <a:buAutoNum type="arabicPeriod"/>
            </a:pPr>
            <a:r>
              <a:rPr lang="en-US" sz="2800" dirty="0"/>
              <a:t>Process and publish geospatial data faster</a:t>
            </a:r>
          </a:p>
          <a:p>
            <a:pPr marL="514350" lvl="1" indent="-514350">
              <a:lnSpc>
                <a:spcPct val="100000"/>
              </a:lnSpc>
              <a:buFont typeface="+mj-lt"/>
              <a:buAutoNum type="arabicPeriod"/>
            </a:pPr>
            <a:endParaRPr lang="en-US" sz="2800" dirty="0"/>
          </a:p>
          <a:p>
            <a:pPr marL="514350" lvl="1" indent="-514350">
              <a:spcBef>
                <a:spcPts val="1200"/>
              </a:spcBef>
              <a:spcAft>
                <a:spcPts val="200"/>
              </a:spcAft>
              <a:buSzPct val="100000"/>
              <a:buFont typeface="+mj-lt"/>
              <a:buAutoNum type="arabicPeriod"/>
            </a:pPr>
            <a:r>
              <a:rPr lang="en-US" sz="2800" dirty="0"/>
              <a:t>Maintain high data quality</a:t>
            </a:r>
          </a:p>
          <a:p>
            <a:pPr marL="514350" lvl="1" indent="-514350">
              <a:lnSpc>
                <a:spcPct val="100000"/>
              </a:lnSpc>
              <a:buFont typeface="+mj-lt"/>
              <a:buAutoNum type="arabicPeriod"/>
            </a:pPr>
            <a:endParaRPr lang="en-US" sz="2800" dirty="0"/>
          </a:p>
          <a:p>
            <a:pPr marL="514350" lvl="1" indent="-514350">
              <a:spcBef>
                <a:spcPts val="1200"/>
              </a:spcBef>
              <a:spcAft>
                <a:spcPts val="200"/>
              </a:spcAft>
              <a:buSzPct val="100000"/>
              <a:buFont typeface="+mj-lt"/>
              <a:buAutoNum type="arabicPeriod"/>
            </a:pPr>
            <a:r>
              <a:rPr lang="en-US" sz="2800" dirty="0"/>
              <a:t>Create more complete dataset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33400" y="304800"/>
            <a:ext cx="8382000" cy="102076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defTabSz="914400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4000" b="1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12, 2014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18D25-A190-4121-B63A-007C7F001A7D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U.S. EPA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 advTm="58003"/>
    </mc:Choice>
    <mc:Fallback xmlns="">
      <p:transition spd="slow" advTm="58003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/>
            <a:r>
              <a:rPr lang="en-US" dirty="0"/>
              <a:t>Catchment-Based Indexing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91440" lvl="1" indent="-91440">
              <a:spcBef>
                <a:spcPts val="1200"/>
              </a:spcBef>
              <a:spcAft>
                <a:spcPts val="200"/>
              </a:spcAft>
              <a:buSzPct val="100000"/>
              <a:buFont typeface="Calibri" panose="020F0502020204030204" pitchFamily="34" charset="0"/>
              <a:buChar char=" "/>
            </a:pPr>
            <a:r>
              <a:rPr lang="en-US" sz="2800" dirty="0" smtClean="0"/>
              <a:t>Used </a:t>
            </a:r>
            <a:r>
              <a:rPr lang="en-US" sz="2800" dirty="0" err="1" smtClean="0"/>
              <a:t>NHDPlus</a:t>
            </a:r>
            <a:r>
              <a:rPr lang="en-US" sz="2800" dirty="0" smtClean="0"/>
              <a:t> Version 2 </a:t>
            </a:r>
            <a:r>
              <a:rPr lang="en-US" sz="2800" dirty="0"/>
              <a:t>Catchments</a:t>
            </a:r>
          </a:p>
          <a:p>
            <a:pPr lvl="1" fontAlgn="base">
              <a:buSzPct val="85000"/>
              <a:defRPr/>
            </a:pPr>
            <a:r>
              <a:rPr lang="en-US" dirty="0"/>
              <a:t>Approximately 2.6 million catchments in contiguous US</a:t>
            </a:r>
          </a:p>
          <a:p>
            <a:pPr lvl="1" fontAlgn="base">
              <a:buSzPct val="85000"/>
              <a:defRPr/>
            </a:pPr>
            <a:r>
              <a:rPr lang="en-US" dirty="0"/>
              <a:t>Average size:  1.1 square miles</a:t>
            </a:r>
          </a:p>
          <a:p>
            <a:pPr lvl="1" fontAlgn="base">
              <a:buSzPct val="85000"/>
              <a:defRPr/>
            </a:pPr>
            <a:r>
              <a:rPr lang="en-US" dirty="0"/>
              <a:t>Significant range in size, but 99% smaller than 15 square miles</a:t>
            </a:r>
          </a:p>
          <a:p>
            <a:pPr marL="91440" lvl="1" indent="-91440">
              <a:spcBef>
                <a:spcPts val="1200"/>
              </a:spcBef>
              <a:spcAft>
                <a:spcPts val="200"/>
              </a:spcAft>
              <a:buSzPct val="100000"/>
              <a:buFont typeface="Calibri" panose="020F0502020204030204" pitchFamily="34" charset="0"/>
              <a:buChar char=" "/>
            </a:pPr>
            <a:r>
              <a:rPr lang="en-US" sz="2800" dirty="0"/>
              <a:t>Needed to accommodate </a:t>
            </a:r>
            <a:r>
              <a:rPr lang="en-US" sz="2800" dirty="0" smtClean="0"/>
              <a:t>many </a:t>
            </a:r>
            <a:r>
              <a:rPr lang="en-US" sz="2800" dirty="0"/>
              <a:t>types of inputs</a:t>
            </a:r>
          </a:p>
          <a:p>
            <a:pPr lvl="1" fontAlgn="base">
              <a:buSzPct val="85000"/>
              <a:defRPr/>
            </a:pPr>
            <a:r>
              <a:rPr lang="en-US" dirty="0"/>
              <a:t>Linear </a:t>
            </a:r>
            <a:r>
              <a:rPr lang="en-US" dirty="0" smtClean="0"/>
              <a:t>events, Area events, HUC-like </a:t>
            </a:r>
            <a:r>
              <a:rPr lang="en-US" dirty="0"/>
              <a:t>events</a:t>
            </a:r>
          </a:p>
          <a:p>
            <a:pPr lvl="1" fontAlgn="base">
              <a:buSzPct val="85000"/>
              <a:defRPr/>
            </a:pPr>
            <a:r>
              <a:rPr lang="en-US" dirty="0"/>
              <a:t>Medium resolution (1:100K)</a:t>
            </a:r>
          </a:p>
          <a:p>
            <a:pPr lvl="1" fontAlgn="base">
              <a:buSzPct val="85000"/>
              <a:defRPr/>
            </a:pPr>
            <a:r>
              <a:rPr lang="en-US" dirty="0" smtClean="0"/>
              <a:t>High </a:t>
            </a:r>
            <a:r>
              <a:rPr lang="en-US" dirty="0"/>
              <a:t>resolution (1:24K or better)</a:t>
            </a:r>
          </a:p>
          <a:p>
            <a:pPr lvl="1" fontAlgn="base">
              <a:buSzPct val="85000"/>
              <a:defRPr/>
            </a:pPr>
            <a:r>
              <a:rPr lang="en-US" dirty="0" smtClean="0"/>
              <a:t>NHD </a:t>
            </a:r>
            <a:r>
              <a:rPr lang="en-US" dirty="0"/>
              <a:t>or Non </a:t>
            </a:r>
            <a:r>
              <a:rPr lang="en-US" dirty="0" smtClean="0"/>
              <a:t>NHD</a:t>
            </a:r>
          </a:p>
          <a:p>
            <a:pPr marL="0" indent="0" fontAlgn="base">
              <a:buSzPct val="85000"/>
              <a:buNone/>
              <a:defRPr/>
            </a:pPr>
            <a:r>
              <a:rPr lang="en-US" dirty="0" smtClean="0"/>
              <a:t>Separating Display and Analysis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12, 2014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18D25-A190-4121-B63A-007C7F001A7D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U.S. EPA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8045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 advTm="191106"/>
    </mc:Choice>
    <mc:Fallback xmlns="">
      <p:transition spd="slow" advTm="191106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GeoPilot</a:t>
            </a:r>
            <a:r>
              <a:rPr lang="en-US" dirty="0" smtClean="0"/>
              <a:t> Prototypes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Three prototypes – based on input type</a:t>
            </a:r>
          </a:p>
          <a:p>
            <a:pPr lvl="1"/>
            <a:r>
              <a:rPr lang="en-US" dirty="0" smtClean="0"/>
              <a:t>Linear to Catchment</a:t>
            </a:r>
          </a:p>
          <a:p>
            <a:pPr lvl="1"/>
            <a:r>
              <a:rPr lang="en-US" dirty="0" smtClean="0"/>
              <a:t>Area </a:t>
            </a:r>
            <a:r>
              <a:rPr lang="en-US" dirty="0" err="1" smtClean="0"/>
              <a:t>Waterbody</a:t>
            </a:r>
            <a:r>
              <a:rPr lang="en-US" dirty="0" smtClean="0"/>
              <a:t> to Catchment</a:t>
            </a:r>
          </a:p>
          <a:p>
            <a:pPr lvl="1"/>
            <a:r>
              <a:rPr lang="en-US" dirty="0" smtClean="0"/>
              <a:t>HUC-like to Catchment</a:t>
            </a:r>
          </a:p>
          <a:p>
            <a:r>
              <a:rPr lang="en-US" dirty="0" smtClean="0"/>
              <a:t>Prototypes use attributes from </a:t>
            </a:r>
            <a:r>
              <a:rPr lang="en-US" dirty="0" err="1" smtClean="0"/>
              <a:t>NHDPlus</a:t>
            </a:r>
            <a:endParaRPr lang="en-US" dirty="0" smtClean="0"/>
          </a:p>
          <a:p>
            <a:pPr lvl="1"/>
            <a:r>
              <a:rPr lang="en-US" dirty="0" smtClean="0"/>
              <a:t>Stream level</a:t>
            </a:r>
          </a:p>
          <a:p>
            <a:pPr lvl="1"/>
            <a:r>
              <a:rPr lang="en-US" dirty="0"/>
              <a:t>Hydrologic sequence number</a:t>
            </a:r>
          </a:p>
          <a:p>
            <a:pPr lvl="1"/>
            <a:r>
              <a:rPr lang="en-US" dirty="0" smtClean="0"/>
              <a:t>Level path</a:t>
            </a:r>
          </a:p>
          <a:p>
            <a:pPr lvl="1"/>
            <a:r>
              <a:rPr lang="en-US" dirty="0" smtClean="0"/>
              <a:t>Artificial path</a:t>
            </a:r>
          </a:p>
          <a:p>
            <a:pPr lvl="1"/>
            <a:r>
              <a:rPr lang="en-US" dirty="0" smtClean="0"/>
              <a:t>Divergence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12, 2014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18D25-A190-4121-B63A-007C7F001A7D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U.S. EPA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 advTm="74124"/>
    </mc:Choice>
    <mc:Fallback xmlns="">
      <p:transition spd="slow" advTm="74124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/>
          <a:lstStyle/>
          <a:p>
            <a:pPr algn="ctr"/>
            <a:r>
              <a:rPr lang="en-US" dirty="0" smtClean="0"/>
              <a:t>Linear to Catchment Prototype</a:t>
            </a:r>
            <a:endParaRPr lang="en-US" dirty="0"/>
          </a:p>
        </p:txBody>
      </p:sp>
      <p:pic>
        <p:nvPicPr>
          <p:cNvPr id="4" name="Content Placeholder 3" descr="GA_prototype_Step_B_D_E_K.png"/>
          <p:cNvPicPr>
            <a:picLocks noGrp="1" noChangeAspect="1"/>
          </p:cNvPicPr>
          <p:nvPr>
            <p:ph idx="1"/>
          </p:nvPr>
        </p:nvPicPr>
        <p:blipFill rotWithShape="1">
          <a:blip r:embed="rId4" cstate="print"/>
          <a:srcRect l="4733" t="4929" r="4351" b="6061"/>
          <a:stretch/>
        </p:blipFill>
        <p:spPr>
          <a:xfrm>
            <a:off x="990600" y="1060174"/>
            <a:ext cx="6858001" cy="5188226"/>
          </a:xfrm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12, 2014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18D25-A190-4121-B63A-007C7F001A7D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U.S. EPA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0443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 advTm="120120"/>
    </mc:Choice>
    <mc:Fallback xmlns="">
      <p:transition spd="slow" advTm="12012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Results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2037675"/>
              </p:ext>
            </p:extLst>
          </p:nvPr>
        </p:nvGraphicFramePr>
        <p:xfrm>
          <a:off x="457200" y="1371600"/>
          <a:ext cx="8229600" cy="3134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14600"/>
                <a:gridCol w="2743200"/>
                <a:gridCol w="29718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Old Method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Catchment-Based Method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Manual Processing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20-100</a:t>
                      </a:r>
                      <a:r>
                        <a:rPr lang="en-US" baseline="0" dirty="0" smtClean="0"/>
                        <a:t> hours per state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7-15 hours (pre-processing and QA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per state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Automated Processing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Varies with significant QA/QC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Varies:  5 minutes to 3 hours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per state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Estimated Cost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~$2,000 - $10,000 per state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~$700-$1,500 per state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pPr algn="l"/>
                      <a:r>
                        <a:rPr lang="en-US" b="1" dirty="0" smtClean="0"/>
                        <a:t>Outputs</a:t>
                      </a:r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Resolution for Analysis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en-US" dirty="0" smtClean="0"/>
                        <a:t>1:100K </a:t>
                      </a:r>
                      <a:r>
                        <a:rPr lang="en-US" dirty="0" err="1" smtClean="0"/>
                        <a:t>NHDPlus</a:t>
                      </a:r>
                      <a:endParaRPr lang="en-US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en-US" dirty="0" smtClean="0"/>
                        <a:t>1:100K </a:t>
                      </a:r>
                      <a:r>
                        <a:rPr lang="en-US" dirty="0" err="1" smtClean="0"/>
                        <a:t>NHDPlus</a:t>
                      </a:r>
                      <a:r>
                        <a:rPr lang="en-US" dirty="0" smtClean="0"/>
                        <a:t> Catchments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Resolution for Display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en-US" dirty="0" smtClean="0"/>
                        <a:t>1:100K </a:t>
                      </a:r>
                      <a:r>
                        <a:rPr lang="en-US" dirty="0" err="1" smtClean="0"/>
                        <a:t>NHDPlus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Font typeface="Arial" pitchFamily="34" charset="0"/>
                        <a:buNone/>
                      </a:pPr>
                      <a:r>
                        <a:rPr lang="en-US" dirty="0" smtClean="0"/>
                        <a:t>State’s original resolution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57200" y="4953000"/>
            <a:ext cx="822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*Catchment-based indexing should have a minimal impact to how states submit data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12, 2014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18D25-A190-4121-B63A-007C7F001A7D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U.S. EPA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 advTm="169099"/>
    </mc:Choice>
    <mc:Fallback xmlns="">
      <p:transition spd="slow" advTm="169099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BAB94BD4-5D6D-4148-AB57-A4CCF1FD4E0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lue Warm">
    <a:dk1>
      <a:sysClr val="windowText" lastClr="000000"/>
    </a:dk1>
    <a:lt1>
      <a:sysClr val="window" lastClr="FFFFFF"/>
    </a:lt1>
    <a:dk2>
      <a:srgbClr val="242852"/>
    </a:dk2>
    <a:lt2>
      <a:srgbClr val="ACCBF9"/>
    </a:lt2>
    <a:accent1>
      <a:srgbClr val="4A66AC"/>
    </a:accent1>
    <a:accent2>
      <a:srgbClr val="629DD1"/>
    </a:accent2>
    <a:accent3>
      <a:srgbClr val="297FD5"/>
    </a:accent3>
    <a:accent4>
      <a:srgbClr val="7F8FA9"/>
    </a:accent4>
    <a:accent5>
      <a:srgbClr val="5AA2AE"/>
    </a:accent5>
    <a:accent6>
      <a:srgbClr val="9D90A0"/>
    </a:accent6>
    <a:hlink>
      <a:srgbClr val="9454C3"/>
    </a:hlink>
    <a:folHlink>
      <a:srgbClr val="3EBBF0"/>
    </a:folHlink>
  </a:clrScheme>
</a:themeOverride>
</file>

<file path=ppt/theme/themeOverride10.xml><?xml version="1.0" encoding="utf-8"?>
<a:themeOverride xmlns:a="http://schemas.openxmlformats.org/drawingml/2006/main">
  <a:clrScheme name="Blue Warm">
    <a:dk1>
      <a:sysClr val="windowText" lastClr="000000"/>
    </a:dk1>
    <a:lt1>
      <a:sysClr val="window" lastClr="FFFFFF"/>
    </a:lt1>
    <a:dk2>
      <a:srgbClr val="242852"/>
    </a:dk2>
    <a:lt2>
      <a:srgbClr val="ACCBF9"/>
    </a:lt2>
    <a:accent1>
      <a:srgbClr val="4A66AC"/>
    </a:accent1>
    <a:accent2>
      <a:srgbClr val="629DD1"/>
    </a:accent2>
    <a:accent3>
      <a:srgbClr val="297FD5"/>
    </a:accent3>
    <a:accent4>
      <a:srgbClr val="7F8FA9"/>
    </a:accent4>
    <a:accent5>
      <a:srgbClr val="5AA2AE"/>
    </a:accent5>
    <a:accent6>
      <a:srgbClr val="9D90A0"/>
    </a:accent6>
    <a:hlink>
      <a:srgbClr val="9454C3"/>
    </a:hlink>
    <a:folHlink>
      <a:srgbClr val="3EBBF0"/>
    </a:folHlink>
  </a:clrScheme>
</a:themeOverride>
</file>

<file path=ppt/theme/themeOverride11.xml><?xml version="1.0" encoding="utf-8"?>
<a:themeOverride xmlns:a="http://schemas.openxmlformats.org/drawingml/2006/main">
  <a:clrScheme name="Blue Warm">
    <a:dk1>
      <a:sysClr val="windowText" lastClr="000000"/>
    </a:dk1>
    <a:lt1>
      <a:sysClr val="window" lastClr="FFFFFF"/>
    </a:lt1>
    <a:dk2>
      <a:srgbClr val="242852"/>
    </a:dk2>
    <a:lt2>
      <a:srgbClr val="ACCBF9"/>
    </a:lt2>
    <a:accent1>
      <a:srgbClr val="4A66AC"/>
    </a:accent1>
    <a:accent2>
      <a:srgbClr val="629DD1"/>
    </a:accent2>
    <a:accent3>
      <a:srgbClr val="297FD5"/>
    </a:accent3>
    <a:accent4>
      <a:srgbClr val="7F8FA9"/>
    </a:accent4>
    <a:accent5>
      <a:srgbClr val="5AA2AE"/>
    </a:accent5>
    <a:accent6>
      <a:srgbClr val="9D90A0"/>
    </a:accent6>
    <a:hlink>
      <a:srgbClr val="9454C3"/>
    </a:hlink>
    <a:folHlink>
      <a:srgbClr val="3EBBF0"/>
    </a:folHlink>
  </a:clrScheme>
</a:themeOverride>
</file>

<file path=ppt/theme/themeOverride12.xml><?xml version="1.0" encoding="utf-8"?>
<a:themeOverride xmlns:a="http://schemas.openxmlformats.org/drawingml/2006/main">
  <a:clrScheme name="Blue Warm">
    <a:dk1>
      <a:sysClr val="windowText" lastClr="000000"/>
    </a:dk1>
    <a:lt1>
      <a:sysClr val="window" lastClr="FFFFFF"/>
    </a:lt1>
    <a:dk2>
      <a:srgbClr val="242852"/>
    </a:dk2>
    <a:lt2>
      <a:srgbClr val="ACCBF9"/>
    </a:lt2>
    <a:accent1>
      <a:srgbClr val="4A66AC"/>
    </a:accent1>
    <a:accent2>
      <a:srgbClr val="629DD1"/>
    </a:accent2>
    <a:accent3>
      <a:srgbClr val="297FD5"/>
    </a:accent3>
    <a:accent4>
      <a:srgbClr val="7F8FA9"/>
    </a:accent4>
    <a:accent5>
      <a:srgbClr val="5AA2AE"/>
    </a:accent5>
    <a:accent6>
      <a:srgbClr val="9D90A0"/>
    </a:accent6>
    <a:hlink>
      <a:srgbClr val="9454C3"/>
    </a:hlink>
    <a:folHlink>
      <a:srgbClr val="3EBBF0"/>
    </a:folHlink>
  </a:clrScheme>
</a:themeOverride>
</file>

<file path=ppt/theme/themeOverride13.xml><?xml version="1.0" encoding="utf-8"?>
<a:themeOverride xmlns:a="http://schemas.openxmlformats.org/drawingml/2006/main">
  <a:clrScheme name="Blue Warm">
    <a:dk1>
      <a:sysClr val="windowText" lastClr="000000"/>
    </a:dk1>
    <a:lt1>
      <a:sysClr val="window" lastClr="FFFFFF"/>
    </a:lt1>
    <a:dk2>
      <a:srgbClr val="242852"/>
    </a:dk2>
    <a:lt2>
      <a:srgbClr val="ACCBF9"/>
    </a:lt2>
    <a:accent1>
      <a:srgbClr val="4A66AC"/>
    </a:accent1>
    <a:accent2>
      <a:srgbClr val="629DD1"/>
    </a:accent2>
    <a:accent3>
      <a:srgbClr val="297FD5"/>
    </a:accent3>
    <a:accent4>
      <a:srgbClr val="7F8FA9"/>
    </a:accent4>
    <a:accent5>
      <a:srgbClr val="5AA2AE"/>
    </a:accent5>
    <a:accent6>
      <a:srgbClr val="9D90A0"/>
    </a:accent6>
    <a:hlink>
      <a:srgbClr val="9454C3"/>
    </a:hlink>
    <a:folHlink>
      <a:srgbClr val="3EBBF0"/>
    </a:folHlink>
  </a:clrScheme>
</a:themeOverride>
</file>

<file path=ppt/theme/themeOverride14.xml><?xml version="1.0" encoding="utf-8"?>
<a:themeOverride xmlns:a="http://schemas.openxmlformats.org/drawingml/2006/main">
  <a:clrScheme name="Blue Warm">
    <a:dk1>
      <a:sysClr val="windowText" lastClr="000000"/>
    </a:dk1>
    <a:lt1>
      <a:sysClr val="window" lastClr="FFFFFF"/>
    </a:lt1>
    <a:dk2>
      <a:srgbClr val="242852"/>
    </a:dk2>
    <a:lt2>
      <a:srgbClr val="ACCBF9"/>
    </a:lt2>
    <a:accent1>
      <a:srgbClr val="4A66AC"/>
    </a:accent1>
    <a:accent2>
      <a:srgbClr val="629DD1"/>
    </a:accent2>
    <a:accent3>
      <a:srgbClr val="297FD5"/>
    </a:accent3>
    <a:accent4>
      <a:srgbClr val="7F8FA9"/>
    </a:accent4>
    <a:accent5>
      <a:srgbClr val="5AA2AE"/>
    </a:accent5>
    <a:accent6>
      <a:srgbClr val="9D90A0"/>
    </a:accent6>
    <a:hlink>
      <a:srgbClr val="9454C3"/>
    </a:hlink>
    <a:folHlink>
      <a:srgbClr val="3EBBF0"/>
    </a:folHlink>
  </a:clrScheme>
</a:themeOverride>
</file>

<file path=ppt/theme/themeOverride15.xml><?xml version="1.0" encoding="utf-8"?>
<a:themeOverride xmlns:a="http://schemas.openxmlformats.org/drawingml/2006/main">
  <a:clrScheme name="Blue Warm">
    <a:dk1>
      <a:sysClr val="windowText" lastClr="000000"/>
    </a:dk1>
    <a:lt1>
      <a:sysClr val="window" lastClr="FFFFFF"/>
    </a:lt1>
    <a:dk2>
      <a:srgbClr val="242852"/>
    </a:dk2>
    <a:lt2>
      <a:srgbClr val="ACCBF9"/>
    </a:lt2>
    <a:accent1>
      <a:srgbClr val="4A66AC"/>
    </a:accent1>
    <a:accent2>
      <a:srgbClr val="629DD1"/>
    </a:accent2>
    <a:accent3>
      <a:srgbClr val="297FD5"/>
    </a:accent3>
    <a:accent4>
      <a:srgbClr val="7F8FA9"/>
    </a:accent4>
    <a:accent5>
      <a:srgbClr val="5AA2AE"/>
    </a:accent5>
    <a:accent6>
      <a:srgbClr val="9D90A0"/>
    </a:accent6>
    <a:hlink>
      <a:srgbClr val="9454C3"/>
    </a:hlink>
    <a:folHlink>
      <a:srgbClr val="3EBBF0"/>
    </a:folHlink>
  </a:clrScheme>
</a:themeOverride>
</file>

<file path=ppt/theme/themeOverride16.xml><?xml version="1.0" encoding="utf-8"?>
<a:themeOverride xmlns:a="http://schemas.openxmlformats.org/drawingml/2006/main">
  <a:clrScheme name="Blue Warm">
    <a:dk1>
      <a:sysClr val="windowText" lastClr="000000"/>
    </a:dk1>
    <a:lt1>
      <a:sysClr val="window" lastClr="FFFFFF"/>
    </a:lt1>
    <a:dk2>
      <a:srgbClr val="242852"/>
    </a:dk2>
    <a:lt2>
      <a:srgbClr val="ACCBF9"/>
    </a:lt2>
    <a:accent1>
      <a:srgbClr val="4A66AC"/>
    </a:accent1>
    <a:accent2>
      <a:srgbClr val="629DD1"/>
    </a:accent2>
    <a:accent3>
      <a:srgbClr val="297FD5"/>
    </a:accent3>
    <a:accent4>
      <a:srgbClr val="7F8FA9"/>
    </a:accent4>
    <a:accent5>
      <a:srgbClr val="5AA2AE"/>
    </a:accent5>
    <a:accent6>
      <a:srgbClr val="9D90A0"/>
    </a:accent6>
    <a:hlink>
      <a:srgbClr val="9454C3"/>
    </a:hlink>
    <a:folHlink>
      <a:srgbClr val="3EBBF0"/>
    </a:folHlink>
  </a:clrScheme>
</a:themeOverride>
</file>

<file path=ppt/theme/themeOverride17.xml><?xml version="1.0" encoding="utf-8"?>
<a:themeOverride xmlns:a="http://schemas.openxmlformats.org/drawingml/2006/main">
  <a:clrScheme name="Blue Warm">
    <a:dk1>
      <a:sysClr val="windowText" lastClr="000000"/>
    </a:dk1>
    <a:lt1>
      <a:sysClr val="window" lastClr="FFFFFF"/>
    </a:lt1>
    <a:dk2>
      <a:srgbClr val="242852"/>
    </a:dk2>
    <a:lt2>
      <a:srgbClr val="ACCBF9"/>
    </a:lt2>
    <a:accent1>
      <a:srgbClr val="4A66AC"/>
    </a:accent1>
    <a:accent2>
      <a:srgbClr val="629DD1"/>
    </a:accent2>
    <a:accent3>
      <a:srgbClr val="297FD5"/>
    </a:accent3>
    <a:accent4>
      <a:srgbClr val="7F8FA9"/>
    </a:accent4>
    <a:accent5>
      <a:srgbClr val="5AA2AE"/>
    </a:accent5>
    <a:accent6>
      <a:srgbClr val="9D90A0"/>
    </a:accent6>
    <a:hlink>
      <a:srgbClr val="9454C3"/>
    </a:hlink>
    <a:folHlink>
      <a:srgbClr val="3EBBF0"/>
    </a:folHlink>
  </a:clrScheme>
</a:themeOverride>
</file>

<file path=ppt/theme/themeOverride2.xml><?xml version="1.0" encoding="utf-8"?>
<a:themeOverride xmlns:a="http://schemas.openxmlformats.org/drawingml/2006/main">
  <a:clrScheme name="Blue Warm">
    <a:dk1>
      <a:sysClr val="windowText" lastClr="000000"/>
    </a:dk1>
    <a:lt1>
      <a:sysClr val="window" lastClr="FFFFFF"/>
    </a:lt1>
    <a:dk2>
      <a:srgbClr val="242852"/>
    </a:dk2>
    <a:lt2>
      <a:srgbClr val="ACCBF9"/>
    </a:lt2>
    <a:accent1>
      <a:srgbClr val="4A66AC"/>
    </a:accent1>
    <a:accent2>
      <a:srgbClr val="629DD1"/>
    </a:accent2>
    <a:accent3>
      <a:srgbClr val="297FD5"/>
    </a:accent3>
    <a:accent4>
      <a:srgbClr val="7F8FA9"/>
    </a:accent4>
    <a:accent5>
      <a:srgbClr val="5AA2AE"/>
    </a:accent5>
    <a:accent6>
      <a:srgbClr val="9D90A0"/>
    </a:accent6>
    <a:hlink>
      <a:srgbClr val="9454C3"/>
    </a:hlink>
    <a:folHlink>
      <a:srgbClr val="3EBBF0"/>
    </a:folHlink>
  </a:clrScheme>
</a:themeOverride>
</file>

<file path=ppt/theme/themeOverride3.xml><?xml version="1.0" encoding="utf-8"?>
<a:themeOverride xmlns:a="http://schemas.openxmlformats.org/drawingml/2006/main">
  <a:clrScheme name="Blue Warm">
    <a:dk1>
      <a:sysClr val="windowText" lastClr="000000"/>
    </a:dk1>
    <a:lt1>
      <a:sysClr val="window" lastClr="FFFFFF"/>
    </a:lt1>
    <a:dk2>
      <a:srgbClr val="242852"/>
    </a:dk2>
    <a:lt2>
      <a:srgbClr val="ACCBF9"/>
    </a:lt2>
    <a:accent1>
      <a:srgbClr val="4A66AC"/>
    </a:accent1>
    <a:accent2>
      <a:srgbClr val="629DD1"/>
    </a:accent2>
    <a:accent3>
      <a:srgbClr val="297FD5"/>
    </a:accent3>
    <a:accent4>
      <a:srgbClr val="7F8FA9"/>
    </a:accent4>
    <a:accent5>
      <a:srgbClr val="5AA2AE"/>
    </a:accent5>
    <a:accent6>
      <a:srgbClr val="9D90A0"/>
    </a:accent6>
    <a:hlink>
      <a:srgbClr val="9454C3"/>
    </a:hlink>
    <a:folHlink>
      <a:srgbClr val="3EBBF0"/>
    </a:folHlink>
  </a:clrScheme>
</a:themeOverride>
</file>

<file path=ppt/theme/themeOverride4.xml><?xml version="1.0" encoding="utf-8"?>
<a:themeOverride xmlns:a="http://schemas.openxmlformats.org/drawingml/2006/main">
  <a:clrScheme name="Blue Warm">
    <a:dk1>
      <a:sysClr val="windowText" lastClr="000000"/>
    </a:dk1>
    <a:lt1>
      <a:sysClr val="window" lastClr="FFFFFF"/>
    </a:lt1>
    <a:dk2>
      <a:srgbClr val="242852"/>
    </a:dk2>
    <a:lt2>
      <a:srgbClr val="ACCBF9"/>
    </a:lt2>
    <a:accent1>
      <a:srgbClr val="4A66AC"/>
    </a:accent1>
    <a:accent2>
      <a:srgbClr val="629DD1"/>
    </a:accent2>
    <a:accent3>
      <a:srgbClr val="297FD5"/>
    </a:accent3>
    <a:accent4>
      <a:srgbClr val="7F8FA9"/>
    </a:accent4>
    <a:accent5>
      <a:srgbClr val="5AA2AE"/>
    </a:accent5>
    <a:accent6>
      <a:srgbClr val="9D90A0"/>
    </a:accent6>
    <a:hlink>
      <a:srgbClr val="9454C3"/>
    </a:hlink>
    <a:folHlink>
      <a:srgbClr val="3EBBF0"/>
    </a:folHlink>
  </a:clrScheme>
</a:themeOverride>
</file>

<file path=ppt/theme/themeOverride5.xml><?xml version="1.0" encoding="utf-8"?>
<a:themeOverride xmlns:a="http://schemas.openxmlformats.org/drawingml/2006/main">
  <a:clrScheme name="Blue Warm">
    <a:dk1>
      <a:sysClr val="windowText" lastClr="000000"/>
    </a:dk1>
    <a:lt1>
      <a:sysClr val="window" lastClr="FFFFFF"/>
    </a:lt1>
    <a:dk2>
      <a:srgbClr val="242852"/>
    </a:dk2>
    <a:lt2>
      <a:srgbClr val="ACCBF9"/>
    </a:lt2>
    <a:accent1>
      <a:srgbClr val="4A66AC"/>
    </a:accent1>
    <a:accent2>
      <a:srgbClr val="629DD1"/>
    </a:accent2>
    <a:accent3>
      <a:srgbClr val="297FD5"/>
    </a:accent3>
    <a:accent4>
      <a:srgbClr val="7F8FA9"/>
    </a:accent4>
    <a:accent5>
      <a:srgbClr val="5AA2AE"/>
    </a:accent5>
    <a:accent6>
      <a:srgbClr val="9D90A0"/>
    </a:accent6>
    <a:hlink>
      <a:srgbClr val="9454C3"/>
    </a:hlink>
    <a:folHlink>
      <a:srgbClr val="3EBBF0"/>
    </a:folHlink>
  </a:clrScheme>
</a:themeOverride>
</file>

<file path=ppt/theme/themeOverride6.xml><?xml version="1.0" encoding="utf-8"?>
<a:themeOverride xmlns:a="http://schemas.openxmlformats.org/drawingml/2006/main">
  <a:clrScheme name="Blue Warm">
    <a:dk1>
      <a:sysClr val="windowText" lastClr="000000"/>
    </a:dk1>
    <a:lt1>
      <a:sysClr val="window" lastClr="FFFFFF"/>
    </a:lt1>
    <a:dk2>
      <a:srgbClr val="242852"/>
    </a:dk2>
    <a:lt2>
      <a:srgbClr val="ACCBF9"/>
    </a:lt2>
    <a:accent1>
      <a:srgbClr val="4A66AC"/>
    </a:accent1>
    <a:accent2>
      <a:srgbClr val="629DD1"/>
    </a:accent2>
    <a:accent3>
      <a:srgbClr val="297FD5"/>
    </a:accent3>
    <a:accent4>
      <a:srgbClr val="7F8FA9"/>
    </a:accent4>
    <a:accent5>
      <a:srgbClr val="5AA2AE"/>
    </a:accent5>
    <a:accent6>
      <a:srgbClr val="9D90A0"/>
    </a:accent6>
    <a:hlink>
      <a:srgbClr val="9454C3"/>
    </a:hlink>
    <a:folHlink>
      <a:srgbClr val="3EBBF0"/>
    </a:folHlink>
  </a:clrScheme>
</a:themeOverride>
</file>

<file path=ppt/theme/themeOverride7.xml><?xml version="1.0" encoding="utf-8"?>
<a:themeOverride xmlns:a="http://schemas.openxmlformats.org/drawingml/2006/main">
  <a:clrScheme name="Blue Warm">
    <a:dk1>
      <a:sysClr val="windowText" lastClr="000000"/>
    </a:dk1>
    <a:lt1>
      <a:sysClr val="window" lastClr="FFFFFF"/>
    </a:lt1>
    <a:dk2>
      <a:srgbClr val="242852"/>
    </a:dk2>
    <a:lt2>
      <a:srgbClr val="ACCBF9"/>
    </a:lt2>
    <a:accent1>
      <a:srgbClr val="4A66AC"/>
    </a:accent1>
    <a:accent2>
      <a:srgbClr val="629DD1"/>
    </a:accent2>
    <a:accent3>
      <a:srgbClr val="297FD5"/>
    </a:accent3>
    <a:accent4>
      <a:srgbClr val="7F8FA9"/>
    </a:accent4>
    <a:accent5>
      <a:srgbClr val="5AA2AE"/>
    </a:accent5>
    <a:accent6>
      <a:srgbClr val="9D90A0"/>
    </a:accent6>
    <a:hlink>
      <a:srgbClr val="9454C3"/>
    </a:hlink>
    <a:folHlink>
      <a:srgbClr val="3EBBF0"/>
    </a:folHlink>
  </a:clrScheme>
</a:themeOverride>
</file>

<file path=ppt/theme/themeOverride8.xml><?xml version="1.0" encoding="utf-8"?>
<a:themeOverride xmlns:a="http://schemas.openxmlformats.org/drawingml/2006/main">
  <a:clrScheme name="Blue Warm">
    <a:dk1>
      <a:sysClr val="windowText" lastClr="000000"/>
    </a:dk1>
    <a:lt1>
      <a:sysClr val="window" lastClr="FFFFFF"/>
    </a:lt1>
    <a:dk2>
      <a:srgbClr val="242852"/>
    </a:dk2>
    <a:lt2>
      <a:srgbClr val="ACCBF9"/>
    </a:lt2>
    <a:accent1>
      <a:srgbClr val="4A66AC"/>
    </a:accent1>
    <a:accent2>
      <a:srgbClr val="629DD1"/>
    </a:accent2>
    <a:accent3>
      <a:srgbClr val="297FD5"/>
    </a:accent3>
    <a:accent4>
      <a:srgbClr val="7F8FA9"/>
    </a:accent4>
    <a:accent5>
      <a:srgbClr val="5AA2AE"/>
    </a:accent5>
    <a:accent6>
      <a:srgbClr val="9D90A0"/>
    </a:accent6>
    <a:hlink>
      <a:srgbClr val="9454C3"/>
    </a:hlink>
    <a:folHlink>
      <a:srgbClr val="3EBBF0"/>
    </a:folHlink>
  </a:clrScheme>
</a:themeOverride>
</file>

<file path=ppt/theme/themeOverride9.xml><?xml version="1.0" encoding="utf-8"?>
<a:themeOverride xmlns:a="http://schemas.openxmlformats.org/drawingml/2006/main">
  <a:clrScheme name="Blue Warm">
    <a:dk1>
      <a:sysClr val="windowText" lastClr="000000"/>
    </a:dk1>
    <a:lt1>
      <a:sysClr val="window" lastClr="FFFFFF"/>
    </a:lt1>
    <a:dk2>
      <a:srgbClr val="242852"/>
    </a:dk2>
    <a:lt2>
      <a:srgbClr val="ACCBF9"/>
    </a:lt2>
    <a:accent1>
      <a:srgbClr val="4A66AC"/>
    </a:accent1>
    <a:accent2>
      <a:srgbClr val="629DD1"/>
    </a:accent2>
    <a:accent3>
      <a:srgbClr val="297FD5"/>
    </a:accent3>
    <a:accent4>
      <a:srgbClr val="7F8FA9"/>
    </a:accent4>
    <a:accent5>
      <a:srgbClr val="5AA2AE"/>
    </a:accent5>
    <a:accent6>
      <a:srgbClr val="9D90A0"/>
    </a:accent6>
    <a:hlink>
      <a:srgbClr val="9454C3"/>
    </a:hlink>
    <a:folHlink>
      <a:srgbClr val="3EBBF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72B0B55BA1E8E4CA0B92939D0A24A92" ma:contentTypeVersion="1" ma:contentTypeDescription="Create a new document." ma:contentTypeScope="" ma:versionID="eee7439d154183f1e67af928883f8fa8">
  <xsd:schema xmlns:xsd="http://www.w3.org/2001/XMLSchema" xmlns:xs="http://www.w3.org/2001/XMLSchema" xmlns:p="http://schemas.microsoft.com/office/2006/metadata/properties" xmlns:ns3="7a9f1bad-6367-4661-a0c5-a514ab3d6cb6" targetNamespace="http://schemas.microsoft.com/office/2006/metadata/properties" ma:root="true" ma:fieldsID="c177beade072a57d94461b1de02fd881" ns3:_="">
    <xsd:import namespace="7a9f1bad-6367-4661-a0c5-a514ab3d6cb6"/>
    <xsd:element name="properties">
      <xsd:complexType>
        <xsd:sequence>
          <xsd:element name="documentManagement">
            <xsd:complexType>
              <xsd:all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9f1bad-6367-4661-a0c5-a514ab3d6cb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A7C48E6-E931-48FA-A217-C214B90AE0BD}">
  <ds:schemaRefs>
    <ds:schemaRef ds:uri="http://schemas.microsoft.com/office/2006/documentManagement/types"/>
    <ds:schemaRef ds:uri="http://www.w3.org/XML/1998/namespace"/>
    <ds:schemaRef ds:uri="http://purl.org/dc/terms/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7a9f1bad-6367-4661-a0c5-a514ab3d6cb6"/>
    <ds:schemaRef ds:uri="http://schemas.microsoft.com/office/2006/metadata/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1C2E640F-8E8A-4CEB-8FA6-B6655CB4A87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4A57972-0C29-4573-B97E-79C38A0A0E1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a9f1bad-6367-4661-a0c5-a514ab3d6cb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1258</TotalTime>
  <Words>943</Words>
  <Application>Microsoft Office PowerPoint</Application>
  <PresentationFormat>On-screen Show (4:3)</PresentationFormat>
  <Paragraphs>235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Arial Black</vt:lpstr>
      <vt:lpstr>Calibri</vt:lpstr>
      <vt:lpstr>Calibri Light</vt:lpstr>
      <vt:lpstr>Times New Roman</vt:lpstr>
      <vt:lpstr>Retrospect</vt:lpstr>
      <vt:lpstr>Georeferencing Water Quality Assessments  to NHDPlus Catchments    A New Approach to Evaluating and  Measuring Progress in Surface Water Quality</vt:lpstr>
      <vt:lpstr>Outline</vt:lpstr>
      <vt:lpstr>Clean Water Act</vt:lpstr>
      <vt:lpstr>Background</vt:lpstr>
      <vt:lpstr>Goals of Georeferencing Pilot</vt:lpstr>
      <vt:lpstr>Catchment-Based Indexing</vt:lpstr>
      <vt:lpstr>GeoPilot Prototypes</vt:lpstr>
      <vt:lpstr>Linear to Catchment Prototype</vt:lpstr>
      <vt:lpstr>Results</vt:lpstr>
      <vt:lpstr>Strategic Measures and Tracking Progress</vt:lpstr>
      <vt:lpstr>Mapping State GIS Data to the Catchments</vt:lpstr>
      <vt:lpstr>Using the Catchments to Track Progress</vt:lpstr>
      <vt:lpstr>Next Steps</vt:lpstr>
      <vt:lpstr>For More Information</vt:lpstr>
      <vt:lpstr>Questions?</vt:lpstr>
      <vt:lpstr>Appendix</vt:lpstr>
      <vt:lpstr>Area Waterbody to Catchment Prototype</vt:lpstr>
      <vt:lpstr>HUC-like to Catchment Prototype</vt:lpstr>
    </vt:vector>
  </TitlesOfParts>
  <Company>U.S. EPA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Draft GeoPilot and Measures Presentation</dc:title>
  <dc:creator>Wendy Reid</dc:creator>
  <cp:lastModifiedBy>Young, Dwane</cp:lastModifiedBy>
  <cp:revision>111</cp:revision>
  <cp:lastPrinted>2014-04-24T22:43:39Z</cp:lastPrinted>
  <dcterms:created xsi:type="dcterms:W3CDTF">2014-03-21T19:21:15Z</dcterms:created>
  <dcterms:modified xsi:type="dcterms:W3CDTF">2014-05-09T15:16:44Z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0x010100372B0B55BA1E8E4CA0B92939D0A24A92</vt:lpwstr>
  </property>
  <property fmtid="{D5CDD505-2E9C-101B-9397-08002B2CF9AE}" pid="3" name="IsMyDocuments">
    <vt:bool>true</vt:bool>
  </property>
</Properties>
</file>