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  <p:sldMasterId id="2147483696" r:id="rId2"/>
    <p:sldMasterId id="2147483700" r:id="rId3"/>
  </p:sldMasterIdLst>
  <p:notesMasterIdLst>
    <p:notesMasterId r:id="rId27"/>
  </p:notesMasterIdLst>
  <p:handoutMasterIdLst>
    <p:handoutMasterId r:id="rId28"/>
  </p:handoutMasterIdLst>
  <p:sldIdLst>
    <p:sldId id="256" r:id="rId4"/>
    <p:sldId id="357" r:id="rId5"/>
    <p:sldId id="305" r:id="rId6"/>
    <p:sldId id="330" r:id="rId7"/>
    <p:sldId id="263" r:id="rId8"/>
    <p:sldId id="345" r:id="rId9"/>
    <p:sldId id="306" r:id="rId10"/>
    <p:sldId id="346" r:id="rId11"/>
    <p:sldId id="356" r:id="rId12"/>
    <p:sldId id="350" r:id="rId13"/>
    <p:sldId id="269" r:id="rId14"/>
    <p:sldId id="300" r:id="rId15"/>
    <p:sldId id="267" r:id="rId16"/>
    <p:sldId id="340" r:id="rId17"/>
    <p:sldId id="342" r:id="rId18"/>
    <p:sldId id="343" r:id="rId19"/>
    <p:sldId id="344" r:id="rId20"/>
    <p:sldId id="351" r:id="rId21"/>
    <p:sldId id="353" r:id="rId22"/>
    <p:sldId id="354" r:id="rId23"/>
    <p:sldId id="355" r:id="rId24"/>
    <p:sldId id="360" r:id="rId25"/>
    <p:sldId id="336" r:id="rId26"/>
  </p:sldIdLst>
  <p:sldSz cx="9144000" cy="6858000" type="screen4x3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FF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32" autoAdjust="0"/>
    <p:restoredTop sz="77589" autoAdjust="0"/>
  </p:normalViewPr>
  <p:slideViewPr>
    <p:cSldViewPr>
      <p:cViewPr varScale="1">
        <p:scale>
          <a:sx n="61" d="100"/>
          <a:sy n="61" d="100"/>
        </p:scale>
        <p:origin x="1440" y="66"/>
      </p:cViewPr>
      <p:guideLst>
        <p:guide orient="horz" pos="216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EC6A63-E1E8-40BE-A40E-9DC5F050D1D1}" type="doc">
      <dgm:prSet loTypeId="urn:microsoft.com/office/officeart/2005/8/layout/radial4" loCatId="relationship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6B4721FD-87E0-4029-B3FD-16B03D6F7CD8}">
      <dgm:prSet phldrT="[Text]" custT="1"/>
      <dgm:spPr/>
      <dgm:t>
        <a:bodyPr/>
        <a:lstStyle/>
        <a:p>
          <a:r>
            <a:rPr lang="en-US" sz="2000" dirty="0" smtClean="0"/>
            <a:t>Healthy Watersheds</a:t>
          </a:r>
          <a:endParaRPr lang="en-US" sz="2000" dirty="0"/>
        </a:p>
      </dgm:t>
    </dgm:pt>
    <dgm:pt modelId="{7DC0FA45-B39B-42E2-A60B-0D27805E5EDC}" type="parTrans" cxnId="{9BD4F655-8173-4BA6-BAE5-8346CC7F0343}">
      <dgm:prSet/>
      <dgm:spPr/>
      <dgm:t>
        <a:bodyPr/>
        <a:lstStyle/>
        <a:p>
          <a:endParaRPr lang="en-US"/>
        </a:p>
      </dgm:t>
    </dgm:pt>
    <dgm:pt modelId="{7B18C789-DEC1-4AC2-8E6E-5DAF3475A24D}" type="sibTrans" cxnId="{9BD4F655-8173-4BA6-BAE5-8346CC7F0343}">
      <dgm:prSet/>
      <dgm:spPr/>
      <dgm:t>
        <a:bodyPr/>
        <a:lstStyle/>
        <a:p>
          <a:endParaRPr lang="en-US"/>
        </a:p>
      </dgm:t>
    </dgm:pt>
    <dgm:pt modelId="{7EA9C666-8A04-44DD-8D1B-46658E25B875}">
      <dgm:prSet phldrT="[Text]" custT="1"/>
      <dgm:spPr/>
      <dgm:t>
        <a:bodyPr/>
        <a:lstStyle/>
        <a:p>
          <a:r>
            <a:rPr lang="en-US" sz="1700" dirty="0" smtClean="0"/>
            <a:t>Habitat Condition</a:t>
          </a:r>
          <a:endParaRPr lang="en-US" sz="1700" dirty="0"/>
        </a:p>
      </dgm:t>
    </dgm:pt>
    <dgm:pt modelId="{15F90AE2-D39C-45FF-846E-28938859E23F}" type="parTrans" cxnId="{A175ECE1-61D2-49B9-AD0A-487A2898F0EF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8EDD16B7-FBEE-4495-AFBC-8AB4EBFAA08F}" type="sibTrans" cxnId="{A175ECE1-61D2-49B9-AD0A-487A2898F0EF}">
      <dgm:prSet/>
      <dgm:spPr/>
      <dgm:t>
        <a:bodyPr/>
        <a:lstStyle/>
        <a:p>
          <a:endParaRPr lang="en-US"/>
        </a:p>
      </dgm:t>
    </dgm:pt>
    <dgm:pt modelId="{F21AC63A-1153-428D-97B0-2081AF94EFBE}">
      <dgm:prSet phldrT="[Text]" custT="1"/>
      <dgm:spPr/>
      <dgm:t>
        <a:bodyPr/>
        <a:lstStyle/>
        <a:p>
          <a:r>
            <a:rPr lang="en-US" sz="1700" dirty="0" smtClean="0"/>
            <a:t>Hydrologic Condition</a:t>
          </a:r>
          <a:endParaRPr lang="en-US" sz="1700" dirty="0"/>
        </a:p>
      </dgm:t>
    </dgm:pt>
    <dgm:pt modelId="{39E82A70-6775-45DE-90C7-9C32AB8F8CE6}" type="parTrans" cxnId="{8DD003EF-D45D-42BA-AFB6-A07812192A4E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15EDA99C-E57B-489F-A012-47B7A8253C0D}" type="sibTrans" cxnId="{8DD003EF-D45D-42BA-AFB6-A07812192A4E}">
      <dgm:prSet/>
      <dgm:spPr/>
      <dgm:t>
        <a:bodyPr/>
        <a:lstStyle/>
        <a:p>
          <a:endParaRPr lang="en-US"/>
        </a:p>
      </dgm:t>
    </dgm:pt>
    <dgm:pt modelId="{BD765BB0-9EF7-4168-BE0C-5F7A58D7B879}">
      <dgm:prSet phldrT="[Text]" custT="1"/>
      <dgm:spPr/>
      <dgm:t>
        <a:bodyPr/>
        <a:lstStyle/>
        <a:p>
          <a:r>
            <a:rPr lang="en-US" sz="1700" dirty="0" smtClean="0"/>
            <a:t>Geomorphic Condition</a:t>
          </a:r>
          <a:endParaRPr lang="en-US" sz="1700" dirty="0"/>
        </a:p>
      </dgm:t>
    </dgm:pt>
    <dgm:pt modelId="{36049D26-65A0-4FA2-865C-DEC1B1006BD6}" type="parTrans" cxnId="{B7E58D36-DBDD-4950-AACD-92F556EE0ECD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CC0E584B-2192-418B-B4C1-516C151BEE19}" type="sibTrans" cxnId="{B7E58D36-DBDD-4950-AACD-92F556EE0ECD}">
      <dgm:prSet/>
      <dgm:spPr/>
      <dgm:t>
        <a:bodyPr/>
        <a:lstStyle/>
        <a:p>
          <a:endParaRPr lang="en-US"/>
        </a:p>
      </dgm:t>
    </dgm:pt>
    <dgm:pt modelId="{A5B0BD5A-AECB-4213-BA14-061DB547599A}">
      <dgm:prSet phldrT="[Text]" custT="1"/>
      <dgm:spPr/>
      <dgm:t>
        <a:bodyPr/>
        <a:lstStyle/>
        <a:p>
          <a:r>
            <a:rPr lang="en-US" sz="1700" dirty="0" smtClean="0"/>
            <a:t>Water Quality</a:t>
          </a:r>
          <a:endParaRPr lang="en-US" sz="1700" dirty="0"/>
        </a:p>
      </dgm:t>
    </dgm:pt>
    <dgm:pt modelId="{68AF6DDB-B35A-40B6-BCBA-470FBA57923A}" type="parTrans" cxnId="{AD0A23B0-0791-401A-990F-14AB4AC11560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C4CC5623-FB37-40B4-91E3-09AA7B9BDB08}" type="sibTrans" cxnId="{AD0A23B0-0791-401A-990F-14AB4AC11560}">
      <dgm:prSet/>
      <dgm:spPr/>
      <dgm:t>
        <a:bodyPr/>
        <a:lstStyle/>
        <a:p>
          <a:endParaRPr lang="en-US"/>
        </a:p>
      </dgm:t>
    </dgm:pt>
    <dgm:pt modelId="{91FB69FE-15FA-450D-9BAD-60971F341AC7}">
      <dgm:prSet phldrT="[Text]" custT="1"/>
      <dgm:spPr/>
      <dgm:t>
        <a:bodyPr/>
        <a:lstStyle/>
        <a:p>
          <a:r>
            <a:rPr lang="en-US" sz="1700" dirty="0" smtClean="0"/>
            <a:t>Biological Condition</a:t>
          </a:r>
          <a:endParaRPr lang="en-US" sz="1700" dirty="0"/>
        </a:p>
      </dgm:t>
    </dgm:pt>
    <dgm:pt modelId="{CD423227-1A26-428D-B0B1-6FFA5D2AB4C7}" type="parTrans" cxnId="{6FF83CB9-B1F2-4264-B323-2245DD33AF97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2CBE8937-134E-4084-A2AE-C8F788092949}" type="sibTrans" cxnId="{6FF83CB9-B1F2-4264-B323-2245DD33AF97}">
      <dgm:prSet/>
      <dgm:spPr/>
      <dgm:t>
        <a:bodyPr/>
        <a:lstStyle/>
        <a:p>
          <a:endParaRPr lang="en-US"/>
        </a:p>
      </dgm:t>
    </dgm:pt>
    <dgm:pt modelId="{44832FAB-8459-473F-BAE4-FA661AA539BB}">
      <dgm:prSet phldrT="[Text]" custT="1"/>
      <dgm:spPr/>
      <dgm:t>
        <a:bodyPr/>
        <a:lstStyle/>
        <a:p>
          <a:r>
            <a:rPr lang="en-US" sz="1700" dirty="0" smtClean="0"/>
            <a:t>Landscape Condition</a:t>
          </a:r>
          <a:endParaRPr lang="en-US" sz="1700" dirty="0"/>
        </a:p>
      </dgm:t>
    </dgm:pt>
    <dgm:pt modelId="{7295B11B-E83F-47C0-9D79-F8F9065FED11}" type="sibTrans" cxnId="{272BD5F9-24DB-4354-B829-ACAE1997AC31}">
      <dgm:prSet/>
      <dgm:spPr/>
      <dgm:t>
        <a:bodyPr/>
        <a:lstStyle/>
        <a:p>
          <a:endParaRPr lang="en-US"/>
        </a:p>
      </dgm:t>
    </dgm:pt>
    <dgm:pt modelId="{F0235E4A-794D-4274-953A-4B2069ED4071}" type="parTrans" cxnId="{272BD5F9-24DB-4354-B829-ACAE1997AC31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97C818B4-13CD-435A-9641-55360A2473DF}" type="pres">
      <dgm:prSet presAssocID="{B8EC6A63-E1E8-40BE-A40E-9DC5F050D1D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0219538-9E92-4B9A-A776-F4F7E43DFEC2}" type="pres">
      <dgm:prSet presAssocID="{6B4721FD-87E0-4029-B3FD-16B03D6F7CD8}" presName="centerShape" presStyleLbl="node0" presStyleIdx="0" presStyleCnt="1"/>
      <dgm:spPr/>
      <dgm:t>
        <a:bodyPr/>
        <a:lstStyle/>
        <a:p>
          <a:endParaRPr lang="en-US"/>
        </a:p>
      </dgm:t>
    </dgm:pt>
    <dgm:pt modelId="{ACA93157-ABEF-444C-8043-241D402F81C9}" type="pres">
      <dgm:prSet presAssocID="{F0235E4A-794D-4274-953A-4B2069ED4071}" presName="parTrans" presStyleLbl="bgSibTrans2D1" presStyleIdx="0" presStyleCnt="6"/>
      <dgm:spPr/>
      <dgm:t>
        <a:bodyPr/>
        <a:lstStyle/>
        <a:p>
          <a:endParaRPr lang="en-US"/>
        </a:p>
      </dgm:t>
    </dgm:pt>
    <dgm:pt modelId="{C8514461-6209-4464-84C0-78FF7749E15B}" type="pres">
      <dgm:prSet presAssocID="{44832FAB-8459-473F-BAE4-FA661AA539BB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EFEDE5-8417-4B69-99BF-FC4A2F9C5F98}" type="pres">
      <dgm:prSet presAssocID="{15F90AE2-D39C-45FF-846E-28938859E23F}" presName="parTrans" presStyleLbl="bgSibTrans2D1" presStyleIdx="1" presStyleCnt="6"/>
      <dgm:spPr/>
      <dgm:t>
        <a:bodyPr/>
        <a:lstStyle/>
        <a:p>
          <a:endParaRPr lang="en-US"/>
        </a:p>
      </dgm:t>
    </dgm:pt>
    <dgm:pt modelId="{0B9D4F9C-8BDB-421E-8B8E-9AF1667C6408}" type="pres">
      <dgm:prSet presAssocID="{7EA9C666-8A04-44DD-8D1B-46658E25B875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3FBC72-B196-45E1-800B-930E1E5F8338}" type="pres">
      <dgm:prSet presAssocID="{39E82A70-6775-45DE-90C7-9C32AB8F8CE6}" presName="parTrans" presStyleLbl="bgSibTrans2D1" presStyleIdx="2" presStyleCnt="6"/>
      <dgm:spPr/>
      <dgm:t>
        <a:bodyPr/>
        <a:lstStyle/>
        <a:p>
          <a:endParaRPr lang="en-US"/>
        </a:p>
      </dgm:t>
    </dgm:pt>
    <dgm:pt modelId="{6ABF92CA-35DC-4FE5-AF6D-F066E708DD3C}" type="pres">
      <dgm:prSet presAssocID="{F21AC63A-1153-428D-97B0-2081AF94EFBE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DA070A-4285-44D7-86AF-A89F7EDB7910}" type="pres">
      <dgm:prSet presAssocID="{36049D26-65A0-4FA2-865C-DEC1B1006BD6}" presName="parTrans" presStyleLbl="bgSibTrans2D1" presStyleIdx="3" presStyleCnt="6"/>
      <dgm:spPr/>
      <dgm:t>
        <a:bodyPr/>
        <a:lstStyle/>
        <a:p>
          <a:endParaRPr lang="en-US"/>
        </a:p>
      </dgm:t>
    </dgm:pt>
    <dgm:pt modelId="{AFA597D1-8DAB-4ABE-A530-CDAC73F3EC41}" type="pres">
      <dgm:prSet presAssocID="{BD765BB0-9EF7-4168-BE0C-5F7A58D7B879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1434DE-AD8D-4E9E-A3DC-69BD3F0B48D3}" type="pres">
      <dgm:prSet presAssocID="{68AF6DDB-B35A-40B6-BCBA-470FBA57923A}" presName="parTrans" presStyleLbl="bgSibTrans2D1" presStyleIdx="4" presStyleCnt="6"/>
      <dgm:spPr/>
      <dgm:t>
        <a:bodyPr/>
        <a:lstStyle/>
        <a:p>
          <a:endParaRPr lang="en-US"/>
        </a:p>
      </dgm:t>
    </dgm:pt>
    <dgm:pt modelId="{C1AAA9E8-CA61-4B09-8FC5-E9132B5E4E75}" type="pres">
      <dgm:prSet presAssocID="{A5B0BD5A-AECB-4213-BA14-061DB547599A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A6478A-6DC1-4DD4-9B02-536602E9F997}" type="pres">
      <dgm:prSet presAssocID="{CD423227-1A26-428D-B0B1-6FFA5D2AB4C7}" presName="parTrans" presStyleLbl="bgSibTrans2D1" presStyleIdx="5" presStyleCnt="6"/>
      <dgm:spPr/>
      <dgm:t>
        <a:bodyPr/>
        <a:lstStyle/>
        <a:p>
          <a:endParaRPr lang="en-US"/>
        </a:p>
      </dgm:t>
    </dgm:pt>
    <dgm:pt modelId="{2E20608C-5D82-4096-8BE1-55FBDDEEF7A6}" type="pres">
      <dgm:prSet presAssocID="{91FB69FE-15FA-450D-9BAD-60971F341AC7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EDE11E8-5EBC-4FD2-9536-A44273613942}" type="presOf" srcId="{44832FAB-8459-473F-BAE4-FA661AA539BB}" destId="{C8514461-6209-4464-84C0-78FF7749E15B}" srcOrd="0" destOrd="0" presId="urn:microsoft.com/office/officeart/2005/8/layout/radial4"/>
    <dgm:cxn modelId="{C64488D0-F3F0-45DF-88B8-69E27E1F8EBF}" type="presOf" srcId="{CD423227-1A26-428D-B0B1-6FFA5D2AB4C7}" destId="{3BA6478A-6DC1-4DD4-9B02-536602E9F997}" srcOrd="0" destOrd="0" presId="urn:microsoft.com/office/officeart/2005/8/layout/radial4"/>
    <dgm:cxn modelId="{3F8158FB-D115-4216-90A8-B2F7E44213FA}" type="presOf" srcId="{F21AC63A-1153-428D-97B0-2081AF94EFBE}" destId="{6ABF92CA-35DC-4FE5-AF6D-F066E708DD3C}" srcOrd="0" destOrd="0" presId="urn:microsoft.com/office/officeart/2005/8/layout/radial4"/>
    <dgm:cxn modelId="{CA001D57-C164-4FCE-9549-DFA38AC81903}" type="presOf" srcId="{B8EC6A63-E1E8-40BE-A40E-9DC5F050D1D1}" destId="{97C818B4-13CD-435A-9641-55360A2473DF}" srcOrd="0" destOrd="0" presId="urn:microsoft.com/office/officeart/2005/8/layout/radial4"/>
    <dgm:cxn modelId="{88B75DF7-C1C0-4392-A1F8-FA8656E0477E}" type="presOf" srcId="{A5B0BD5A-AECB-4213-BA14-061DB547599A}" destId="{C1AAA9E8-CA61-4B09-8FC5-E9132B5E4E75}" srcOrd="0" destOrd="0" presId="urn:microsoft.com/office/officeart/2005/8/layout/radial4"/>
    <dgm:cxn modelId="{41D2755C-888C-4D91-8FFF-7A8F8A2DF852}" type="presOf" srcId="{6B4721FD-87E0-4029-B3FD-16B03D6F7CD8}" destId="{30219538-9E92-4B9A-A776-F4F7E43DFEC2}" srcOrd="0" destOrd="0" presId="urn:microsoft.com/office/officeart/2005/8/layout/radial4"/>
    <dgm:cxn modelId="{A175ECE1-61D2-49B9-AD0A-487A2898F0EF}" srcId="{6B4721FD-87E0-4029-B3FD-16B03D6F7CD8}" destId="{7EA9C666-8A04-44DD-8D1B-46658E25B875}" srcOrd="1" destOrd="0" parTransId="{15F90AE2-D39C-45FF-846E-28938859E23F}" sibTransId="{8EDD16B7-FBEE-4495-AFBC-8AB4EBFAA08F}"/>
    <dgm:cxn modelId="{AD0A23B0-0791-401A-990F-14AB4AC11560}" srcId="{6B4721FD-87E0-4029-B3FD-16B03D6F7CD8}" destId="{A5B0BD5A-AECB-4213-BA14-061DB547599A}" srcOrd="4" destOrd="0" parTransId="{68AF6DDB-B35A-40B6-BCBA-470FBA57923A}" sibTransId="{C4CC5623-FB37-40B4-91E3-09AA7B9BDB08}"/>
    <dgm:cxn modelId="{D0017333-2608-424A-A0AC-DD201756CDCD}" type="presOf" srcId="{BD765BB0-9EF7-4168-BE0C-5F7A58D7B879}" destId="{AFA597D1-8DAB-4ABE-A530-CDAC73F3EC41}" srcOrd="0" destOrd="0" presId="urn:microsoft.com/office/officeart/2005/8/layout/radial4"/>
    <dgm:cxn modelId="{86AEBE4E-D5B8-4B81-9F35-C793DF604A31}" type="presOf" srcId="{7EA9C666-8A04-44DD-8D1B-46658E25B875}" destId="{0B9D4F9C-8BDB-421E-8B8E-9AF1667C6408}" srcOrd="0" destOrd="0" presId="urn:microsoft.com/office/officeart/2005/8/layout/radial4"/>
    <dgm:cxn modelId="{2C8CACE9-1945-4A3B-B289-AB5A2E5023A6}" type="presOf" srcId="{F0235E4A-794D-4274-953A-4B2069ED4071}" destId="{ACA93157-ABEF-444C-8043-241D402F81C9}" srcOrd="0" destOrd="0" presId="urn:microsoft.com/office/officeart/2005/8/layout/radial4"/>
    <dgm:cxn modelId="{5B6FD34E-A8CF-49AE-901F-A0B6E9FF91A8}" type="presOf" srcId="{15F90AE2-D39C-45FF-846E-28938859E23F}" destId="{55EFEDE5-8417-4B69-99BF-FC4A2F9C5F98}" srcOrd="0" destOrd="0" presId="urn:microsoft.com/office/officeart/2005/8/layout/radial4"/>
    <dgm:cxn modelId="{9BD4F655-8173-4BA6-BAE5-8346CC7F0343}" srcId="{B8EC6A63-E1E8-40BE-A40E-9DC5F050D1D1}" destId="{6B4721FD-87E0-4029-B3FD-16B03D6F7CD8}" srcOrd="0" destOrd="0" parTransId="{7DC0FA45-B39B-42E2-A60B-0D27805E5EDC}" sibTransId="{7B18C789-DEC1-4AC2-8E6E-5DAF3475A24D}"/>
    <dgm:cxn modelId="{8DD003EF-D45D-42BA-AFB6-A07812192A4E}" srcId="{6B4721FD-87E0-4029-B3FD-16B03D6F7CD8}" destId="{F21AC63A-1153-428D-97B0-2081AF94EFBE}" srcOrd="2" destOrd="0" parTransId="{39E82A70-6775-45DE-90C7-9C32AB8F8CE6}" sibTransId="{15EDA99C-E57B-489F-A012-47B7A8253C0D}"/>
    <dgm:cxn modelId="{779C033C-172A-4628-B5FB-07B328BC4D51}" type="presOf" srcId="{91FB69FE-15FA-450D-9BAD-60971F341AC7}" destId="{2E20608C-5D82-4096-8BE1-55FBDDEEF7A6}" srcOrd="0" destOrd="0" presId="urn:microsoft.com/office/officeart/2005/8/layout/radial4"/>
    <dgm:cxn modelId="{272BD5F9-24DB-4354-B829-ACAE1997AC31}" srcId="{6B4721FD-87E0-4029-B3FD-16B03D6F7CD8}" destId="{44832FAB-8459-473F-BAE4-FA661AA539BB}" srcOrd="0" destOrd="0" parTransId="{F0235E4A-794D-4274-953A-4B2069ED4071}" sibTransId="{7295B11B-E83F-47C0-9D79-F8F9065FED11}"/>
    <dgm:cxn modelId="{463356AA-A76F-40D7-886A-D7378C4D2EDB}" type="presOf" srcId="{36049D26-65A0-4FA2-865C-DEC1B1006BD6}" destId="{27DA070A-4285-44D7-86AF-A89F7EDB7910}" srcOrd="0" destOrd="0" presId="urn:microsoft.com/office/officeart/2005/8/layout/radial4"/>
    <dgm:cxn modelId="{FC8D5A7C-EBA5-411A-A45C-DD3D37FB8E3B}" type="presOf" srcId="{39E82A70-6775-45DE-90C7-9C32AB8F8CE6}" destId="{C73FBC72-B196-45E1-800B-930E1E5F8338}" srcOrd="0" destOrd="0" presId="urn:microsoft.com/office/officeart/2005/8/layout/radial4"/>
    <dgm:cxn modelId="{6FF83CB9-B1F2-4264-B323-2245DD33AF97}" srcId="{6B4721FD-87E0-4029-B3FD-16B03D6F7CD8}" destId="{91FB69FE-15FA-450D-9BAD-60971F341AC7}" srcOrd="5" destOrd="0" parTransId="{CD423227-1A26-428D-B0B1-6FFA5D2AB4C7}" sibTransId="{2CBE8937-134E-4084-A2AE-C8F788092949}"/>
    <dgm:cxn modelId="{B7E58D36-DBDD-4950-AACD-92F556EE0ECD}" srcId="{6B4721FD-87E0-4029-B3FD-16B03D6F7CD8}" destId="{BD765BB0-9EF7-4168-BE0C-5F7A58D7B879}" srcOrd="3" destOrd="0" parTransId="{36049D26-65A0-4FA2-865C-DEC1B1006BD6}" sibTransId="{CC0E584B-2192-418B-B4C1-516C151BEE19}"/>
    <dgm:cxn modelId="{D68B48B4-A38D-4852-AC55-E9DD0A476AFA}" type="presOf" srcId="{68AF6DDB-B35A-40B6-BCBA-470FBA57923A}" destId="{311434DE-AD8D-4E9E-A3DC-69BD3F0B48D3}" srcOrd="0" destOrd="0" presId="urn:microsoft.com/office/officeart/2005/8/layout/radial4"/>
    <dgm:cxn modelId="{0E58A715-3CDF-4D7E-8966-235A74C182E2}" type="presParOf" srcId="{97C818B4-13CD-435A-9641-55360A2473DF}" destId="{30219538-9E92-4B9A-A776-F4F7E43DFEC2}" srcOrd="0" destOrd="0" presId="urn:microsoft.com/office/officeart/2005/8/layout/radial4"/>
    <dgm:cxn modelId="{F2989C40-76E5-44BD-BC81-F8373840927F}" type="presParOf" srcId="{97C818B4-13CD-435A-9641-55360A2473DF}" destId="{ACA93157-ABEF-444C-8043-241D402F81C9}" srcOrd="1" destOrd="0" presId="urn:microsoft.com/office/officeart/2005/8/layout/radial4"/>
    <dgm:cxn modelId="{7D3F81F3-23A6-41B3-8688-1F40DA77BFBA}" type="presParOf" srcId="{97C818B4-13CD-435A-9641-55360A2473DF}" destId="{C8514461-6209-4464-84C0-78FF7749E15B}" srcOrd="2" destOrd="0" presId="urn:microsoft.com/office/officeart/2005/8/layout/radial4"/>
    <dgm:cxn modelId="{CDC42113-8024-489D-A700-2EFFA9872C72}" type="presParOf" srcId="{97C818B4-13CD-435A-9641-55360A2473DF}" destId="{55EFEDE5-8417-4B69-99BF-FC4A2F9C5F98}" srcOrd="3" destOrd="0" presId="urn:microsoft.com/office/officeart/2005/8/layout/radial4"/>
    <dgm:cxn modelId="{4B08510F-B1C1-4622-8DCE-82EBEEEB7129}" type="presParOf" srcId="{97C818B4-13CD-435A-9641-55360A2473DF}" destId="{0B9D4F9C-8BDB-421E-8B8E-9AF1667C6408}" srcOrd="4" destOrd="0" presId="urn:microsoft.com/office/officeart/2005/8/layout/radial4"/>
    <dgm:cxn modelId="{E11BB82C-0B7A-4573-94B2-50F3A66F2D12}" type="presParOf" srcId="{97C818B4-13CD-435A-9641-55360A2473DF}" destId="{C73FBC72-B196-45E1-800B-930E1E5F8338}" srcOrd="5" destOrd="0" presId="urn:microsoft.com/office/officeart/2005/8/layout/radial4"/>
    <dgm:cxn modelId="{4A994C9B-5A18-402D-81D0-C338F59F52EF}" type="presParOf" srcId="{97C818B4-13CD-435A-9641-55360A2473DF}" destId="{6ABF92CA-35DC-4FE5-AF6D-F066E708DD3C}" srcOrd="6" destOrd="0" presId="urn:microsoft.com/office/officeart/2005/8/layout/radial4"/>
    <dgm:cxn modelId="{C810500C-5EB3-4AFA-A5C6-C91AF1DACC56}" type="presParOf" srcId="{97C818B4-13CD-435A-9641-55360A2473DF}" destId="{27DA070A-4285-44D7-86AF-A89F7EDB7910}" srcOrd="7" destOrd="0" presId="urn:microsoft.com/office/officeart/2005/8/layout/radial4"/>
    <dgm:cxn modelId="{155271C2-EB9B-4FD6-9936-E1D1C9E2C1F8}" type="presParOf" srcId="{97C818B4-13CD-435A-9641-55360A2473DF}" destId="{AFA597D1-8DAB-4ABE-A530-CDAC73F3EC41}" srcOrd="8" destOrd="0" presId="urn:microsoft.com/office/officeart/2005/8/layout/radial4"/>
    <dgm:cxn modelId="{E222E04A-A02E-488D-A16F-4AD7FCBC6044}" type="presParOf" srcId="{97C818B4-13CD-435A-9641-55360A2473DF}" destId="{311434DE-AD8D-4E9E-A3DC-69BD3F0B48D3}" srcOrd="9" destOrd="0" presId="urn:microsoft.com/office/officeart/2005/8/layout/radial4"/>
    <dgm:cxn modelId="{7B7A54CC-1075-43AF-8B26-7CEA28EA7B4C}" type="presParOf" srcId="{97C818B4-13CD-435A-9641-55360A2473DF}" destId="{C1AAA9E8-CA61-4B09-8FC5-E9132B5E4E75}" srcOrd="10" destOrd="0" presId="urn:microsoft.com/office/officeart/2005/8/layout/radial4"/>
    <dgm:cxn modelId="{6CC97E14-8556-48A4-93FE-897F11E182BE}" type="presParOf" srcId="{97C818B4-13CD-435A-9641-55360A2473DF}" destId="{3BA6478A-6DC1-4DD4-9B02-536602E9F997}" srcOrd="11" destOrd="0" presId="urn:microsoft.com/office/officeart/2005/8/layout/radial4"/>
    <dgm:cxn modelId="{915F4685-5181-413F-992A-9804A93887F6}" type="presParOf" srcId="{97C818B4-13CD-435A-9641-55360A2473DF}" destId="{2E20608C-5D82-4096-8BE1-55FBDDEEF7A6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219538-9E92-4B9A-A776-F4F7E43DFEC2}">
      <dsp:nvSpPr>
        <dsp:cNvPr id="0" name=""/>
        <dsp:cNvSpPr/>
      </dsp:nvSpPr>
      <dsp:spPr>
        <a:xfrm>
          <a:off x="2790137" y="2177259"/>
          <a:ext cx="1784620" cy="178462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Healthy Watersheds</a:t>
          </a:r>
          <a:endParaRPr lang="en-US" sz="2000" kern="1200" dirty="0"/>
        </a:p>
      </dsp:txBody>
      <dsp:txXfrm>
        <a:off x="3051489" y="2438611"/>
        <a:ext cx="1261916" cy="1261916"/>
      </dsp:txXfrm>
    </dsp:sp>
    <dsp:sp modelId="{ACA93157-ABEF-444C-8043-241D402F81C9}">
      <dsp:nvSpPr>
        <dsp:cNvPr id="0" name=""/>
        <dsp:cNvSpPr/>
      </dsp:nvSpPr>
      <dsp:spPr>
        <a:xfrm rot="10800000">
          <a:off x="980866" y="2815261"/>
          <a:ext cx="1709761" cy="508616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514461-6209-4464-84C0-78FF7749E15B}">
      <dsp:nvSpPr>
        <dsp:cNvPr id="0" name=""/>
        <dsp:cNvSpPr/>
      </dsp:nvSpPr>
      <dsp:spPr>
        <a:xfrm>
          <a:off x="356249" y="2569876"/>
          <a:ext cx="1249234" cy="99938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Landscape Condition</a:t>
          </a:r>
          <a:endParaRPr lang="en-US" sz="1700" kern="1200" dirty="0"/>
        </a:p>
      </dsp:txBody>
      <dsp:txXfrm>
        <a:off x="385520" y="2599147"/>
        <a:ext cx="1190692" cy="940845"/>
      </dsp:txXfrm>
    </dsp:sp>
    <dsp:sp modelId="{55EFEDE5-8417-4B69-99BF-FC4A2F9C5F98}">
      <dsp:nvSpPr>
        <dsp:cNvPr id="0" name=""/>
        <dsp:cNvSpPr/>
      </dsp:nvSpPr>
      <dsp:spPr>
        <a:xfrm rot="12960000">
          <a:off x="1333554" y="1729798"/>
          <a:ext cx="1709761" cy="508616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9D4F9C-8BDB-421E-8B8E-9AF1667C6408}">
      <dsp:nvSpPr>
        <dsp:cNvPr id="0" name=""/>
        <dsp:cNvSpPr/>
      </dsp:nvSpPr>
      <dsp:spPr>
        <a:xfrm>
          <a:off x="872205" y="981926"/>
          <a:ext cx="1249234" cy="99938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Habitat Condition</a:t>
          </a:r>
          <a:endParaRPr lang="en-US" sz="1700" kern="1200" dirty="0"/>
        </a:p>
      </dsp:txBody>
      <dsp:txXfrm>
        <a:off x="901476" y="1011197"/>
        <a:ext cx="1190692" cy="940845"/>
      </dsp:txXfrm>
    </dsp:sp>
    <dsp:sp modelId="{C73FBC72-B196-45E1-800B-930E1E5F8338}">
      <dsp:nvSpPr>
        <dsp:cNvPr id="0" name=""/>
        <dsp:cNvSpPr/>
      </dsp:nvSpPr>
      <dsp:spPr>
        <a:xfrm rot="15120000">
          <a:off x="2256905" y="1058944"/>
          <a:ext cx="1709761" cy="508616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BF92CA-35DC-4FE5-AF6D-F066E708DD3C}">
      <dsp:nvSpPr>
        <dsp:cNvPr id="0" name=""/>
        <dsp:cNvSpPr/>
      </dsp:nvSpPr>
      <dsp:spPr>
        <a:xfrm>
          <a:off x="2222996" y="519"/>
          <a:ext cx="1249234" cy="99938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Hydrologic Condition</a:t>
          </a:r>
          <a:endParaRPr lang="en-US" sz="1700" kern="1200" dirty="0"/>
        </a:p>
      </dsp:txBody>
      <dsp:txXfrm>
        <a:off x="2252267" y="29790"/>
        <a:ext cx="1190692" cy="940845"/>
      </dsp:txXfrm>
    </dsp:sp>
    <dsp:sp modelId="{27DA070A-4285-44D7-86AF-A89F7EDB7910}">
      <dsp:nvSpPr>
        <dsp:cNvPr id="0" name=""/>
        <dsp:cNvSpPr/>
      </dsp:nvSpPr>
      <dsp:spPr>
        <a:xfrm rot="17280000">
          <a:off x="3398229" y="1058944"/>
          <a:ext cx="1709761" cy="508616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A597D1-8DAB-4ABE-A530-CDAC73F3EC41}">
      <dsp:nvSpPr>
        <dsp:cNvPr id="0" name=""/>
        <dsp:cNvSpPr/>
      </dsp:nvSpPr>
      <dsp:spPr>
        <a:xfrm>
          <a:off x="3892665" y="519"/>
          <a:ext cx="1249234" cy="99938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Geomorphic Condition</a:t>
          </a:r>
          <a:endParaRPr lang="en-US" sz="1700" kern="1200" dirty="0"/>
        </a:p>
      </dsp:txBody>
      <dsp:txXfrm>
        <a:off x="3921936" y="29790"/>
        <a:ext cx="1190692" cy="940845"/>
      </dsp:txXfrm>
    </dsp:sp>
    <dsp:sp modelId="{311434DE-AD8D-4E9E-A3DC-69BD3F0B48D3}">
      <dsp:nvSpPr>
        <dsp:cNvPr id="0" name=""/>
        <dsp:cNvSpPr/>
      </dsp:nvSpPr>
      <dsp:spPr>
        <a:xfrm rot="19440000">
          <a:off x="4321579" y="1729798"/>
          <a:ext cx="1709761" cy="508616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AAA9E8-CA61-4B09-8FC5-E9132B5E4E75}">
      <dsp:nvSpPr>
        <dsp:cNvPr id="0" name=""/>
        <dsp:cNvSpPr/>
      </dsp:nvSpPr>
      <dsp:spPr>
        <a:xfrm>
          <a:off x="5243456" y="981926"/>
          <a:ext cx="1249234" cy="99938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Water Quality</a:t>
          </a:r>
          <a:endParaRPr lang="en-US" sz="1700" kern="1200" dirty="0"/>
        </a:p>
      </dsp:txBody>
      <dsp:txXfrm>
        <a:off x="5272727" y="1011197"/>
        <a:ext cx="1190692" cy="940845"/>
      </dsp:txXfrm>
    </dsp:sp>
    <dsp:sp modelId="{3BA6478A-6DC1-4DD4-9B02-536602E9F997}">
      <dsp:nvSpPr>
        <dsp:cNvPr id="0" name=""/>
        <dsp:cNvSpPr/>
      </dsp:nvSpPr>
      <dsp:spPr>
        <a:xfrm>
          <a:off x="4674268" y="2815261"/>
          <a:ext cx="1709761" cy="508616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20608C-5D82-4096-8BE1-55FBDDEEF7A6}">
      <dsp:nvSpPr>
        <dsp:cNvPr id="0" name=""/>
        <dsp:cNvSpPr/>
      </dsp:nvSpPr>
      <dsp:spPr>
        <a:xfrm>
          <a:off x="5759412" y="2569876"/>
          <a:ext cx="1249234" cy="99938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Biological Condition</a:t>
          </a:r>
          <a:endParaRPr lang="en-US" sz="1700" kern="1200" dirty="0"/>
        </a:p>
      </dsp:txBody>
      <dsp:txXfrm>
        <a:off x="5788683" y="2599147"/>
        <a:ext cx="1190692" cy="9408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EE1FA5C-2E09-46D8-9EA5-55AE544D2769}" type="datetimeFigureOut">
              <a:rPr lang="en-US" smtClean="0"/>
              <a:pPr/>
              <a:t>5/12/2014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9BC8BBD-04C8-4F72-BBF0-5A3E53E52B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9470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F7A05DE-5C45-46DF-B9B7-BEDF6B785B57}" type="datetimeFigureOut">
              <a:rPr lang="en-US" smtClean="0"/>
              <a:pPr/>
              <a:t>5/12/2014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3604C91-09D5-4779-BFB3-49DF39F13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548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04C91-09D5-4779-BFB3-49DF39F13E8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550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04C91-09D5-4779-BFB3-49DF39F13E8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98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3643F-8251-4D83-831C-B987BCB3A93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893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04C91-09D5-4779-BFB3-49DF39F13E8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594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685244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792E77-CD19-403E-A2DC-D1A020E6B897}" type="slidenum">
              <a:rPr lang="en-US"/>
              <a:pPr/>
              <a:t>14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29931" y="2511102"/>
            <a:ext cx="9867975" cy="2378939"/>
          </a:xfrm>
        </p:spPr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35856884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04C91-09D5-4779-BFB3-49DF39F13E8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767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04C91-09D5-4779-BFB3-49DF39F13E8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237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04C91-09D5-4779-BFB3-49DF39F13E8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9682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D3D0B-9916-4812-A362-C77CD8B8C0E4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8242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05845-872C-4321-A748-46FF80AF9BC6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695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04C91-09D5-4779-BFB3-49DF39F13E8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0565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04C91-09D5-4779-BFB3-49DF39F13E8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019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04C91-09D5-4779-BFB3-49DF39F13E8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9699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04C91-09D5-4779-BFB3-49DF39F13E8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622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1508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>
                <a:cs typeface="Arial" pitchFamily="34" charset="0"/>
              </a:rPr>
              <a:t>Day of Week, time am/pm</a:t>
            </a:r>
          </a:p>
        </p:txBody>
      </p:sp>
      <p:sp>
        <p:nvSpPr>
          <p:cNvPr id="2150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940DBE-2B15-4AA3-AC74-74ACA41184A9}" type="slidenum">
              <a:rPr lang="en-US" smtClean="0">
                <a:cs typeface="Arial" pitchFamily="34" charset="0"/>
              </a:rPr>
              <a:pPr/>
              <a:t>23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318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04C91-09D5-4779-BFB3-49DF39F13E8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976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04C91-09D5-4779-BFB3-49DF39F13E8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021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04C91-09D5-4779-BFB3-49DF39F13E8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848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46B7B-5A4B-48EA-8F1D-3ADCC9DA554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777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80A38-645B-4A7A-BBE0-936555EB65F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421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3643F-8251-4D83-831C-B987BCB3A93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37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04C91-09D5-4779-BFB3-49DF39F13E8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55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C5B54-6C4A-43F3-A85E-8CC8488AA75B}" type="datetime1">
              <a:rPr lang="en-US" smtClean="0"/>
              <a:pPr/>
              <a:t>5/12/2014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8470-30A6-4478-840C-0A4094834E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455A9-2C9E-48D5-B8B6-0EBB46F71BF6}" type="datetime1">
              <a:rPr lang="en-US" smtClean="0"/>
              <a:pPr/>
              <a:t>5/12/2014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8470-30A6-4478-840C-0A4094834E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5837-6983-45E6-B0D2-EB367E50300F}" type="datetime1">
              <a:rPr lang="en-US" smtClean="0"/>
              <a:pPr/>
              <a:t>5/12/2014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8470-30A6-4478-840C-0A4094834E0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A5BD-5477-4CF6-9EC7-758BC06A52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71AA8-261A-4D26-8DB6-009DB40F3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011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A5BD-5477-4CF6-9EC7-758BC06A52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71AA8-261A-4D26-8DB6-009DB40F3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831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6F8E3-E198-41D2-831A-F0144B463707}" type="datetime1">
              <a:rPr lang="en-US" smtClean="0"/>
              <a:pPr/>
              <a:t>5/12/2014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8470-30A6-4478-840C-0A4094834E0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938ED-2F54-4EB4-B73D-04A33499E7F1}" type="datetime1">
              <a:rPr lang="en-US" smtClean="0"/>
              <a:pPr/>
              <a:t>5/12/2014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8470-30A6-4478-840C-0A4094834E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D4940-4FA0-4361-83BE-6088936CF06D}" type="datetime1">
              <a:rPr lang="en-US" smtClean="0"/>
              <a:pPr/>
              <a:t>5/12/2014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8470-30A6-4478-840C-0A4094834E0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7F08-E776-413E-9898-3586A817B805}" type="datetime1">
              <a:rPr lang="en-US" smtClean="0"/>
              <a:pPr/>
              <a:t>5/12/2014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8470-30A6-4478-840C-0A4094834E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F43C2-2ABA-4A7E-BBAD-6D300D4F6A9D}" type="datetime1">
              <a:rPr lang="en-US" smtClean="0"/>
              <a:pPr/>
              <a:t>5/12/2014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8470-30A6-4478-840C-0A4094834E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9833-5763-44B9-B871-C54020CDA7C4}" type="datetime1">
              <a:rPr lang="en-US" smtClean="0"/>
              <a:pPr/>
              <a:t>5/12/2014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8470-30A6-4478-840C-0A4094834E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488A6-A0C2-44F9-9C76-E21988E456B8}" type="datetime1">
              <a:rPr lang="en-US" smtClean="0"/>
              <a:pPr/>
              <a:t>5/12/2014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8470-30A6-4478-840C-0A4094834E0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40B7F-115C-49AB-A66F-FD64FB63A15F}" type="datetime1">
              <a:rPr lang="en-US" smtClean="0"/>
              <a:pPr/>
              <a:t>5/12/2014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8470-30A6-4478-840C-0A4094834E0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9041F8C-5A37-4A00-9780-A33BEAEEDA94}" type="datetime1">
              <a:rPr lang="en-US" smtClean="0"/>
              <a:pPr/>
              <a:t>5/12/2014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45B78470-30A6-4478-840C-0A4094834E0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8A5BD-5477-4CF6-9EC7-758BC06A52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71AA8-261A-4D26-8DB6-009DB40F3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042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8A5BD-5477-4CF6-9EC7-758BC06A52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71AA8-261A-4D26-8DB6-009DB40F3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214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eg"/><Relationship Id="rId4" Type="http://schemas.openxmlformats.org/officeDocument/2006/relationships/image" Target="../media/image21.tiff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6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25.png"/><Relationship Id="rId4" Type="http://schemas.openxmlformats.org/officeDocument/2006/relationships/diagramData" Target="../diagrams/data1.xml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382" y="338645"/>
            <a:ext cx="8305800" cy="16002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Catching Up on </a:t>
            </a:r>
            <a:r>
              <a:rPr lang="en-US" sz="3200" dirty="0" err="1" smtClean="0"/>
              <a:t>NHD</a:t>
            </a:r>
            <a:r>
              <a:rPr lang="en-US" sz="3200" i="1" dirty="0" err="1" smtClean="0"/>
              <a:t>Plus</a:t>
            </a:r>
            <a:r>
              <a:rPr lang="en-US" sz="3200" i="1" dirty="0" smtClean="0"/>
              <a:t> Version 2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400" dirty="0" smtClean="0"/>
              <a:t>(</a:t>
            </a:r>
            <a:r>
              <a:rPr lang="en-US" sz="2400" u="sng" dirty="0" smtClean="0"/>
              <a:t>N</a:t>
            </a:r>
            <a:r>
              <a:rPr lang="en-US" sz="2400" dirty="0" smtClean="0"/>
              <a:t>ational </a:t>
            </a:r>
            <a:r>
              <a:rPr lang="en-US" sz="2400" u="sng" dirty="0" smtClean="0"/>
              <a:t>H</a:t>
            </a:r>
            <a:r>
              <a:rPr lang="en-US" sz="2400" dirty="0" smtClean="0"/>
              <a:t>ydrography </a:t>
            </a:r>
            <a:r>
              <a:rPr lang="en-US" sz="2400" u="sng" dirty="0" smtClean="0"/>
              <a:t>D</a:t>
            </a:r>
            <a:r>
              <a:rPr lang="en-US" sz="2400" dirty="0" smtClean="0"/>
              <a:t>ataset </a:t>
            </a:r>
            <a:r>
              <a:rPr lang="en-US" sz="2400" i="1" u="sng" dirty="0" smtClean="0"/>
              <a:t>Plus</a:t>
            </a:r>
            <a:r>
              <a:rPr lang="en-US" sz="2400" dirty="0" smtClean="0"/>
              <a:t>)</a:t>
            </a:r>
            <a:br>
              <a:rPr lang="en-US" sz="2400" dirty="0" smtClean="0"/>
            </a:br>
            <a:endParaRPr lang="en-US" sz="24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486400"/>
            <a:ext cx="3810000" cy="1524000"/>
          </a:xfrm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EPA Office of Water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May 12, 2014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AWRA Specialty Conference on GIS and Water Resources VIII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25216" t="15729" r="16467" b="21675"/>
          <a:stretch/>
        </p:blipFill>
        <p:spPr>
          <a:xfrm>
            <a:off x="2204143" y="1938845"/>
            <a:ext cx="4610278" cy="30881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2807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8470-30A6-4478-840C-0A4094834E0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47800" y="609600"/>
            <a:ext cx="597791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200" dirty="0" err="1" smtClean="0">
                <a:solidFill>
                  <a:schemeClr val="bg1"/>
                </a:solidFill>
                <a:cs typeface="Times New Roman" pitchFamily="18" charset="0"/>
              </a:rPr>
              <a:t>NHD</a:t>
            </a:r>
            <a:r>
              <a:rPr lang="en-US" sz="3200" i="1" dirty="0" err="1" smtClean="0">
                <a:solidFill>
                  <a:schemeClr val="bg1"/>
                </a:solidFill>
                <a:cs typeface="Times New Roman" pitchFamily="18" charset="0"/>
              </a:rPr>
              <a:t>Plus</a:t>
            </a:r>
            <a:r>
              <a:rPr lang="en-US" sz="3200" dirty="0" smtClean="0">
                <a:solidFill>
                  <a:schemeClr val="bg1"/>
                </a:solidFill>
                <a:cs typeface="Times New Roman" pitchFamily="18" charset="0"/>
              </a:rPr>
              <a:t> Release Announcement </a:t>
            </a:r>
          </a:p>
          <a:p>
            <a:pPr algn="r"/>
            <a:r>
              <a:rPr lang="en-US" sz="3200" dirty="0" smtClean="0">
                <a:solidFill>
                  <a:schemeClr val="bg1"/>
                </a:solidFill>
                <a:cs typeface="Times New Roman" pitchFamily="18" charset="0"/>
              </a:rPr>
              <a:t>(March, 2014)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2667000"/>
            <a:ext cx="8534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1520" lvl="1" indent="-27432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lang="en-US" sz="2400" dirty="0" smtClean="0">
                <a:solidFill>
                  <a:schemeClr val="tx2"/>
                </a:solidFill>
                <a:ea typeface="Times New Roman" pitchFamily="18" charset="0"/>
                <a:cs typeface="Times New Roman" pitchFamily="18" charset="0"/>
              </a:rPr>
              <a:t>Documentation - new NHDPlusV2 User Guide, metadata, training exercises, technical papers, more presentations</a:t>
            </a:r>
          </a:p>
          <a:p>
            <a:pPr marL="731520" lvl="1" indent="-274320">
              <a:spcBef>
                <a:spcPct val="20000"/>
              </a:spcBef>
              <a:buClr>
                <a:schemeClr val="accent1"/>
              </a:buClr>
              <a:buSzPct val="100000"/>
            </a:pPr>
            <a:endParaRPr lang="en-US" sz="2400" dirty="0" smtClean="0">
              <a:solidFill>
                <a:schemeClr val="tx2"/>
              </a:solidFill>
              <a:ea typeface="Times New Roman" pitchFamily="18" charset="0"/>
              <a:cs typeface="Times New Roman" pitchFamily="18" charset="0"/>
            </a:endParaRPr>
          </a:p>
          <a:p>
            <a:pPr marL="731520" lvl="1" indent="-27432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lang="en-US" sz="2400" dirty="0" smtClean="0">
                <a:solidFill>
                  <a:schemeClr val="tx2"/>
                </a:solidFill>
                <a:ea typeface="Times New Roman" pitchFamily="18" charset="0"/>
                <a:cs typeface="Times New Roman" pitchFamily="18" charset="0"/>
              </a:rPr>
              <a:t>Data -  component updates, monthly mean flow estimates</a:t>
            </a:r>
          </a:p>
          <a:p>
            <a:pPr marL="731520" lvl="1" indent="-27432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endParaRPr lang="en-US" sz="2400" dirty="0" smtClean="0">
              <a:solidFill>
                <a:schemeClr val="tx2"/>
              </a:solidFill>
              <a:ea typeface="Times New Roman" pitchFamily="18" charset="0"/>
              <a:cs typeface="Times New Roman" pitchFamily="18" charset="0"/>
            </a:endParaRPr>
          </a:p>
          <a:p>
            <a:pPr marL="731520" lvl="1" indent="-27432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lang="en-US" sz="2400" dirty="0" smtClean="0">
                <a:solidFill>
                  <a:schemeClr val="tx2"/>
                </a:solidFill>
                <a:ea typeface="Times New Roman" pitchFamily="18" charset="0"/>
                <a:cs typeface="Times New Roman" pitchFamily="18" charset="0"/>
              </a:rPr>
              <a:t>Tools - NHDPlusV2.1 Flow Table Navigator, NHDPlusV2.1 Toolbox (includes a tool that will compare your local data holdings with the versions available on the web site)</a:t>
            </a:r>
          </a:p>
          <a:p>
            <a:pPr marL="731520" lvl="1" indent="-274320">
              <a:spcBef>
                <a:spcPct val="20000"/>
              </a:spcBef>
              <a:buClr>
                <a:schemeClr val="accent1"/>
              </a:buClr>
              <a:buSzPct val="100000"/>
            </a:pPr>
            <a:endParaRPr lang="en-US" sz="2400" dirty="0" smtClean="0">
              <a:solidFill>
                <a:schemeClr val="tx2"/>
              </a:solidFill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381000" y="304800"/>
            <a:ext cx="8077200" cy="83820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USGS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NAWQA Cycle 2 SPARROW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Nutrient Models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(released</a:t>
            </a:r>
            <a:r>
              <a:rPr lang="en-US" sz="44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August, 2011)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 l="815" t="58518" r="64148" b="8889"/>
          <a:stretch>
            <a:fillRect/>
          </a:stretch>
        </p:blipFill>
        <p:spPr bwMode="auto">
          <a:xfrm>
            <a:off x="228599" y="1752600"/>
            <a:ext cx="5029201" cy="374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0" y="1905000"/>
            <a:ext cx="5105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5334000" y="4495800"/>
            <a:ext cx="3505200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Next generation of NAWQA regional SPARROW models is using </a:t>
            </a:r>
            <a:r>
              <a:rPr lang="en-US" sz="2000" b="1" dirty="0" err="1" smtClean="0">
                <a:solidFill>
                  <a:schemeClr val="tx2"/>
                </a:solidFill>
              </a:rPr>
              <a:t>NHD</a:t>
            </a:r>
            <a:r>
              <a:rPr lang="en-US" sz="2000" b="1" i="1" dirty="0" err="1" smtClean="0">
                <a:solidFill>
                  <a:schemeClr val="tx2"/>
                </a:solidFill>
              </a:rPr>
              <a:t>Plus</a:t>
            </a:r>
            <a:r>
              <a:rPr lang="en-US" sz="2000" b="1" i="1" dirty="0" smtClean="0">
                <a:solidFill>
                  <a:schemeClr val="tx2"/>
                </a:solidFill>
              </a:rPr>
              <a:t> </a:t>
            </a:r>
            <a:r>
              <a:rPr lang="en-US" sz="2000" b="1" dirty="0" smtClean="0">
                <a:solidFill>
                  <a:schemeClr val="tx2"/>
                </a:solidFill>
              </a:rPr>
              <a:t>Version 2 stream network and catchments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5181600" y="2057400"/>
            <a:ext cx="37048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b="1" dirty="0" smtClean="0">
                <a:solidFill>
                  <a:schemeClr val="tx2"/>
                </a:solidFill>
              </a:rPr>
              <a:t>Online Decision Support System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86400" y="2514600"/>
            <a:ext cx="32344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Water managers, researchers and the general public can access SPARROW models and map predictions of long-term average water-quality conditions, track transport to downstream receiving waters, and evaluate management source reduction scenarios. </a:t>
            </a:r>
          </a:p>
          <a:p>
            <a:pPr algn="ctr"/>
            <a:r>
              <a:rPr lang="en-US" sz="1400" dirty="0">
                <a:solidFill>
                  <a:schemeClr val="tx2"/>
                </a:solidFill>
              </a:rPr>
              <a:t>(</a:t>
            </a:r>
            <a:r>
              <a:rPr lang="en-US" sz="1400" dirty="0" smtClean="0">
                <a:solidFill>
                  <a:schemeClr val="tx2"/>
                </a:solidFill>
              </a:rPr>
              <a:t>cida.usgs.gov/sparrow)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1066800" y="1981200"/>
            <a:ext cx="32797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b="1" dirty="0" smtClean="0">
                <a:solidFill>
                  <a:schemeClr val="tx2"/>
                </a:solidFill>
              </a:rPr>
              <a:t>Regional SPARROW Models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209800" y="3505200"/>
            <a:ext cx="4395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tx2"/>
                </a:solidFill>
              </a:rPr>
              <a:t>RF1</a:t>
            </a:r>
            <a:endParaRPr lang="en-US" sz="1400" dirty="0"/>
          </a:p>
        </p:txBody>
      </p:sp>
      <p:sp>
        <p:nvSpPr>
          <p:cNvPr id="28" name="Rectangle 27"/>
          <p:cNvSpPr/>
          <p:nvPr/>
        </p:nvSpPr>
        <p:spPr>
          <a:xfrm>
            <a:off x="990600" y="3048000"/>
            <a:ext cx="4395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tx2"/>
                </a:solidFill>
              </a:rPr>
              <a:t>RF1</a:t>
            </a:r>
            <a:endParaRPr lang="en-US" sz="1400" dirty="0"/>
          </a:p>
        </p:txBody>
      </p:sp>
      <p:sp>
        <p:nvSpPr>
          <p:cNvPr id="29" name="Rectangle 28"/>
          <p:cNvSpPr/>
          <p:nvPr/>
        </p:nvSpPr>
        <p:spPr>
          <a:xfrm>
            <a:off x="3352800" y="4419600"/>
            <a:ext cx="4395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tx2"/>
                </a:solidFill>
              </a:rPr>
              <a:t>RF1</a:t>
            </a:r>
            <a:endParaRPr lang="en-US" sz="1400" dirty="0"/>
          </a:p>
        </p:txBody>
      </p:sp>
      <p:sp>
        <p:nvSpPr>
          <p:cNvPr id="30" name="Rectangle 29"/>
          <p:cNvSpPr/>
          <p:nvPr/>
        </p:nvSpPr>
        <p:spPr>
          <a:xfrm>
            <a:off x="3352800" y="3886200"/>
            <a:ext cx="4395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tx2"/>
                </a:solidFill>
              </a:rPr>
              <a:t>RF1</a:t>
            </a:r>
            <a:endParaRPr lang="en-US" sz="1400" dirty="0"/>
          </a:p>
        </p:txBody>
      </p:sp>
      <p:sp>
        <p:nvSpPr>
          <p:cNvPr id="31" name="Rectangle 30"/>
          <p:cNvSpPr/>
          <p:nvPr/>
        </p:nvSpPr>
        <p:spPr>
          <a:xfrm>
            <a:off x="2438400" y="4724400"/>
            <a:ext cx="4395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tx2"/>
                </a:solidFill>
              </a:rPr>
              <a:t>RF1</a:t>
            </a:r>
            <a:endParaRPr lang="en-US" sz="1400" dirty="0"/>
          </a:p>
        </p:txBody>
      </p:sp>
      <p:sp>
        <p:nvSpPr>
          <p:cNvPr id="32" name="Rectangle 31"/>
          <p:cNvSpPr/>
          <p:nvPr/>
        </p:nvSpPr>
        <p:spPr>
          <a:xfrm>
            <a:off x="3276600" y="4648200"/>
            <a:ext cx="10166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tx2"/>
                </a:solidFill>
              </a:rPr>
              <a:t>NHDPlusV1</a:t>
            </a:r>
            <a:endParaRPr lang="en-US" sz="1400" dirty="0"/>
          </a:p>
        </p:txBody>
      </p:sp>
      <p:sp>
        <p:nvSpPr>
          <p:cNvPr id="33" name="Rectangle 32"/>
          <p:cNvSpPr/>
          <p:nvPr/>
        </p:nvSpPr>
        <p:spPr>
          <a:xfrm>
            <a:off x="4419600" y="3352800"/>
            <a:ext cx="10166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tx2"/>
                </a:solidFill>
              </a:rPr>
              <a:t>NHDPlusV1</a:t>
            </a:r>
            <a:endParaRPr lang="en-US" sz="1400" dirty="0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8470-30A6-4478-840C-0A4094834E08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00200"/>
          </a:xfrm>
        </p:spPr>
        <p:txBody>
          <a:bodyPr>
            <a:noAutofit/>
          </a:bodyPr>
          <a:lstStyle/>
          <a:p>
            <a:r>
              <a:rPr lang="en-US" sz="3200" dirty="0" smtClean="0"/>
              <a:t>EPA Office of Water Geospatial Architecture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000" dirty="0" smtClean="0"/>
              <a:t>Watershed Assessment Tracking and Environmental </a:t>
            </a:r>
            <a:r>
              <a:rPr lang="en-US" sz="2000" dirty="0" err="1" smtClean="0"/>
              <a:t>ResultS</a:t>
            </a:r>
            <a:r>
              <a:rPr lang="en-US" sz="2000" dirty="0" smtClean="0"/>
              <a:t> (WATERS)</a:t>
            </a:r>
            <a:br>
              <a:rPr lang="en-US" sz="2000" dirty="0" smtClean="0"/>
            </a:br>
            <a:r>
              <a:rPr lang="en-US" sz="2000" dirty="0" smtClean="0"/>
              <a:t>(www.epa.gov/waters) </a:t>
            </a:r>
            <a:endParaRPr lang="en-US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76400"/>
            <a:ext cx="9144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Flowchart: Magnetic Disk 6"/>
          <p:cNvSpPr/>
          <p:nvPr/>
        </p:nvSpPr>
        <p:spPr>
          <a:xfrm>
            <a:off x="2667000" y="4038600"/>
            <a:ext cx="1371600" cy="2057400"/>
          </a:xfrm>
          <a:prstGeom prst="flowChartMagneticDisk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err="1" smtClean="0"/>
              <a:t>NHD</a:t>
            </a:r>
            <a:r>
              <a:rPr lang="en-US" i="1" dirty="0" err="1" smtClean="0"/>
              <a:t>Plus</a:t>
            </a:r>
            <a:endParaRPr lang="en-US" i="1" dirty="0"/>
          </a:p>
        </p:txBody>
      </p:sp>
      <p:sp>
        <p:nvSpPr>
          <p:cNvPr id="6" name="Flowchart: Magnetic Disk 5"/>
          <p:cNvSpPr/>
          <p:nvPr/>
        </p:nvSpPr>
        <p:spPr>
          <a:xfrm>
            <a:off x="2667000" y="3505200"/>
            <a:ext cx="1371600" cy="1524000"/>
          </a:xfrm>
          <a:prstGeom prst="flowChartMagneticDisk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Stream</a:t>
            </a:r>
          </a:p>
          <a:p>
            <a:pPr algn="ctr"/>
            <a:r>
              <a:rPr lang="en-US" dirty="0" smtClean="0"/>
              <a:t>Addresses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600" y="2209800"/>
            <a:ext cx="2209800" cy="4191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/>
              <a:t>Programmatic Data/Databases</a:t>
            </a:r>
            <a:endParaRPr lang="en-US" dirty="0"/>
          </a:p>
        </p:txBody>
      </p:sp>
      <p:sp>
        <p:nvSpPr>
          <p:cNvPr id="9" name="Can 8"/>
          <p:cNvSpPr/>
          <p:nvPr/>
        </p:nvSpPr>
        <p:spPr>
          <a:xfrm>
            <a:off x="685800" y="2895600"/>
            <a:ext cx="1295400" cy="762000"/>
          </a:xfrm>
          <a:prstGeom prst="can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Discharge</a:t>
            </a:r>
          </a:p>
          <a:p>
            <a:pPr algn="ctr"/>
            <a:r>
              <a:rPr lang="en-US" sz="1400" dirty="0" smtClean="0"/>
              <a:t>Permits</a:t>
            </a:r>
            <a:endParaRPr lang="en-US" sz="1400" dirty="0"/>
          </a:p>
        </p:txBody>
      </p:sp>
      <p:sp>
        <p:nvSpPr>
          <p:cNvPr id="10" name="Can 9"/>
          <p:cNvSpPr/>
          <p:nvPr/>
        </p:nvSpPr>
        <p:spPr>
          <a:xfrm>
            <a:off x="685800" y="3657600"/>
            <a:ext cx="1295400" cy="609600"/>
          </a:xfrm>
          <a:prstGeom prst="can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Water Quality Monitoring</a:t>
            </a:r>
            <a:endParaRPr lang="en-US" sz="1400" dirty="0"/>
          </a:p>
        </p:txBody>
      </p:sp>
      <p:sp>
        <p:nvSpPr>
          <p:cNvPr id="11" name="Can 10"/>
          <p:cNvSpPr/>
          <p:nvPr/>
        </p:nvSpPr>
        <p:spPr>
          <a:xfrm>
            <a:off x="685800" y="4267200"/>
            <a:ext cx="1295400" cy="609600"/>
          </a:xfrm>
          <a:prstGeom prst="can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Water Impairments</a:t>
            </a:r>
            <a:endParaRPr lang="en-US" sz="1400" dirty="0"/>
          </a:p>
        </p:txBody>
      </p:sp>
      <p:sp>
        <p:nvSpPr>
          <p:cNvPr id="12" name="Can 11"/>
          <p:cNvSpPr/>
          <p:nvPr/>
        </p:nvSpPr>
        <p:spPr>
          <a:xfrm>
            <a:off x="685800" y="4876800"/>
            <a:ext cx="1295400" cy="609600"/>
          </a:xfrm>
          <a:prstGeom prst="can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Drinking Water Intakes</a:t>
            </a:r>
            <a:endParaRPr lang="en-US" sz="1400" dirty="0"/>
          </a:p>
        </p:txBody>
      </p:sp>
      <p:sp>
        <p:nvSpPr>
          <p:cNvPr id="13" name="Can 12"/>
          <p:cNvSpPr/>
          <p:nvPr/>
        </p:nvSpPr>
        <p:spPr>
          <a:xfrm>
            <a:off x="685800" y="5486400"/>
            <a:ext cx="1295400" cy="609600"/>
          </a:xfrm>
          <a:prstGeom prst="can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Many others </a:t>
            </a:r>
            <a:endParaRPr lang="en-US" sz="1400" dirty="0"/>
          </a:p>
        </p:txBody>
      </p:sp>
      <p:sp>
        <p:nvSpPr>
          <p:cNvPr id="14" name="Right Arrow 13"/>
          <p:cNvSpPr/>
          <p:nvPr/>
        </p:nvSpPr>
        <p:spPr>
          <a:xfrm>
            <a:off x="2133600" y="4038600"/>
            <a:ext cx="609600" cy="5334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5029200" y="3352800"/>
            <a:ext cx="990600" cy="5334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343400" y="2819400"/>
            <a:ext cx="1981200" cy="304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/>
              <a:t>Web Services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Mapping Layers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Name Search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Up/Downstream Search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Watershed Delineation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Watershed Report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Many others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8" name="Right Arrow 17"/>
          <p:cNvSpPr/>
          <p:nvPr/>
        </p:nvSpPr>
        <p:spPr>
          <a:xfrm>
            <a:off x="3810000" y="4038600"/>
            <a:ext cx="609600" cy="5334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6019800" y="4038600"/>
            <a:ext cx="609600" cy="5334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Magnetic Disk 19"/>
          <p:cNvSpPr/>
          <p:nvPr/>
        </p:nvSpPr>
        <p:spPr>
          <a:xfrm>
            <a:off x="2667000" y="2667000"/>
            <a:ext cx="1371600" cy="1371600"/>
          </a:xfrm>
          <a:prstGeom prst="flowChartMagneticDisk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Reach Address Database</a:t>
            </a:r>
          </a:p>
          <a:p>
            <a:pPr algn="ctr"/>
            <a:r>
              <a:rPr lang="en-US" dirty="0" smtClean="0"/>
              <a:t>(RAD)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553200" y="1752600"/>
            <a:ext cx="2362200" cy="4953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/>
              <a:t>Applications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Source Water Areas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NARS Watersheds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ATTAINS 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NPS GRTS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Ask Waters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How’s My Waterway?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err="1" smtClean="0"/>
              <a:t>MyWATERS</a:t>
            </a:r>
            <a:r>
              <a:rPr lang="en-US" sz="1600" dirty="0" smtClean="0"/>
              <a:t> Mapper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err="1" smtClean="0"/>
              <a:t>MyWATERS</a:t>
            </a:r>
            <a:r>
              <a:rPr lang="en-US" sz="1600" dirty="0" smtClean="0"/>
              <a:t> Google KMZ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Watershed Plan Builder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NPDAT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DARTER (with COE)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Drinking Water Mapping Application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Construction General Permit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DMR Pollutant Tool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OECA ECHO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KCWaters.org 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Many others</a:t>
            </a: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8470-30A6-4478-840C-0A4094834E08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NHDPlus Watershed Report flyer"/>
          <p:cNvPicPr>
            <a:picLocks noChangeAspect="1" noChangeArrowheads="1"/>
          </p:cNvPicPr>
          <p:nvPr/>
        </p:nvPicPr>
        <p:blipFill>
          <a:blip r:embed="rId3" cstate="print"/>
          <a:srcRect l="21247" t="19243" r="18102" b="20005"/>
          <a:stretch>
            <a:fillRect/>
          </a:stretch>
        </p:blipFill>
        <p:spPr bwMode="auto">
          <a:xfrm>
            <a:off x="0" y="3874"/>
            <a:ext cx="4648200" cy="685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4953000" y="2057400"/>
            <a:ext cx="39624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en-US" sz="2400" dirty="0">
                <a:solidFill>
                  <a:schemeClr val="tx2"/>
                </a:solidFill>
              </a:rPr>
              <a:t>The inset map shows the watershed (white boundary) defining the drainage area upstream from the mouth of Four Mile Run (red dot) and a report of associated watershed characteristics – both produced using </a:t>
            </a:r>
            <a:r>
              <a:rPr lang="en-US" sz="2400" dirty="0" err="1">
                <a:solidFill>
                  <a:schemeClr val="tx2"/>
                </a:solidFill>
              </a:rPr>
              <a:t>NHD</a:t>
            </a:r>
            <a:r>
              <a:rPr lang="en-US" sz="2400" i="1" dirty="0" err="1">
                <a:solidFill>
                  <a:schemeClr val="tx2"/>
                </a:solidFill>
              </a:rPr>
              <a:t>Plus</a:t>
            </a:r>
            <a:r>
              <a:rPr lang="en-US" sz="24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4191000"/>
            <a:ext cx="2286000" cy="266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38800" y="304800"/>
            <a:ext cx="22349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 smtClean="0">
                <a:solidFill>
                  <a:schemeClr val="bg1"/>
                </a:solidFill>
              </a:rPr>
              <a:t>NHD</a:t>
            </a:r>
            <a:r>
              <a:rPr lang="en-US" sz="4400" i="1" dirty="0" err="1" smtClean="0">
                <a:solidFill>
                  <a:schemeClr val="bg1"/>
                </a:solidFill>
              </a:rPr>
              <a:t>Plus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8470-30A6-4478-840C-0A4094834E0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819150"/>
          </a:xfrm>
        </p:spPr>
        <p:txBody>
          <a:bodyPr>
            <a:normAutofit/>
          </a:bodyPr>
          <a:lstStyle/>
          <a:p>
            <a:r>
              <a:rPr lang="en-US" sz="4000" b="0" dirty="0">
                <a:solidFill>
                  <a:schemeClr val="bg1"/>
                </a:solidFill>
              </a:rPr>
              <a:t>EPA National Aquatic Resource Surveys</a:t>
            </a:r>
          </a:p>
        </p:txBody>
      </p:sp>
      <p:pic>
        <p:nvPicPr>
          <p:cNvPr id="4100" name="Picture 4" descr="SiteMap"/>
          <p:cNvPicPr>
            <a:picLocks noChangeAspect="1" noChangeArrowheads="1"/>
          </p:cNvPicPr>
          <p:nvPr/>
        </p:nvPicPr>
        <p:blipFill>
          <a:blip r:embed="rId3" cstate="print"/>
          <a:srcRect l="6546" t="16470" r="7545" b="12706"/>
          <a:stretch>
            <a:fillRect/>
          </a:stretch>
        </p:blipFill>
        <p:spPr bwMode="auto">
          <a:xfrm>
            <a:off x="4114800" y="1524000"/>
            <a:ext cx="4572000" cy="2913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28600" y="1905000"/>
            <a:ext cx="3810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  <a:cs typeface="Arial" charset="0"/>
              </a:rPr>
              <a:t>NHD</a:t>
            </a:r>
            <a:r>
              <a:rPr lang="en-US" i="1" dirty="0" err="1">
                <a:solidFill>
                  <a:schemeClr val="tx2"/>
                </a:solidFill>
                <a:cs typeface="Arial" charset="0"/>
              </a:rPr>
              <a:t>Plus</a:t>
            </a:r>
            <a:r>
              <a:rPr lang="en-US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en-US" dirty="0" smtClean="0">
                <a:solidFill>
                  <a:schemeClr val="tx2"/>
                </a:solidFill>
                <a:cs typeface="Arial" charset="0"/>
              </a:rPr>
              <a:t>serves as </a:t>
            </a:r>
            <a:r>
              <a:rPr lang="en-US" dirty="0">
                <a:solidFill>
                  <a:schemeClr val="tx2"/>
                </a:solidFill>
                <a:cs typeface="Arial" charset="0"/>
              </a:rPr>
              <a:t>the basis for </a:t>
            </a:r>
          </a:p>
          <a:p>
            <a:r>
              <a:rPr lang="en-US" dirty="0">
                <a:solidFill>
                  <a:schemeClr val="tx2"/>
                </a:solidFill>
                <a:cs typeface="Arial" charset="0"/>
              </a:rPr>
              <a:t>establishing the </a:t>
            </a:r>
            <a:r>
              <a:rPr lang="en-US" dirty="0" smtClean="0">
                <a:solidFill>
                  <a:schemeClr val="tx2"/>
                </a:solidFill>
                <a:cs typeface="Arial" charset="0"/>
              </a:rPr>
              <a:t>NRSA and NLA survey sample frames – </a:t>
            </a:r>
            <a:r>
              <a:rPr lang="en-US" dirty="0">
                <a:solidFill>
                  <a:schemeClr val="tx2"/>
                </a:solidFill>
                <a:cs typeface="Arial" charset="0"/>
              </a:rPr>
              <a:t>from which a representative set of sample sites </a:t>
            </a:r>
            <a:r>
              <a:rPr lang="en-US" dirty="0" smtClean="0">
                <a:solidFill>
                  <a:schemeClr val="tx2"/>
                </a:solidFill>
                <a:cs typeface="Arial" charset="0"/>
              </a:rPr>
              <a:t>are randomly </a:t>
            </a:r>
            <a:r>
              <a:rPr lang="en-US" dirty="0">
                <a:solidFill>
                  <a:schemeClr val="tx2"/>
                </a:solidFill>
                <a:cs typeface="Arial" charset="0"/>
              </a:rPr>
              <a:t>selected.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5105400" y="4648200"/>
            <a:ext cx="3429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US" dirty="0" err="1">
                <a:solidFill>
                  <a:schemeClr val="tx2"/>
                </a:solidFill>
                <a:cs typeface="Arial" charset="0"/>
              </a:rPr>
              <a:t>NHD</a:t>
            </a:r>
            <a:r>
              <a:rPr lang="en-US" i="1" dirty="0" err="1">
                <a:solidFill>
                  <a:schemeClr val="tx2"/>
                </a:solidFill>
                <a:cs typeface="Arial" charset="0"/>
              </a:rPr>
              <a:t>Plus</a:t>
            </a:r>
            <a:r>
              <a:rPr lang="en-US" dirty="0">
                <a:solidFill>
                  <a:schemeClr val="tx2"/>
                </a:solidFill>
                <a:cs typeface="Arial" charset="0"/>
              </a:rPr>
              <a:t> is also </a:t>
            </a:r>
            <a:r>
              <a:rPr lang="en-US" dirty="0" smtClean="0">
                <a:solidFill>
                  <a:schemeClr val="tx2"/>
                </a:solidFill>
                <a:cs typeface="Arial" charset="0"/>
              </a:rPr>
              <a:t>used </a:t>
            </a:r>
            <a:r>
              <a:rPr lang="en-US" dirty="0">
                <a:solidFill>
                  <a:schemeClr val="tx2"/>
                </a:solidFill>
                <a:cs typeface="Arial" charset="0"/>
              </a:rPr>
              <a:t>to </a:t>
            </a:r>
            <a:r>
              <a:rPr lang="en-US" dirty="0" smtClean="0">
                <a:solidFill>
                  <a:schemeClr val="tx2"/>
                </a:solidFill>
                <a:cs typeface="Arial" charset="0"/>
              </a:rPr>
              <a:t>support data analysis, such as delineating </a:t>
            </a:r>
            <a:r>
              <a:rPr lang="en-US" dirty="0">
                <a:solidFill>
                  <a:schemeClr val="tx2"/>
                </a:solidFill>
                <a:cs typeface="Arial" charset="0"/>
              </a:rPr>
              <a:t>drainage </a:t>
            </a:r>
            <a:r>
              <a:rPr lang="en-US" dirty="0" smtClean="0">
                <a:solidFill>
                  <a:schemeClr val="tx2"/>
                </a:solidFill>
                <a:cs typeface="Arial" charset="0"/>
              </a:rPr>
              <a:t>areas and associated attributes for sampled sites.</a:t>
            </a:r>
            <a:endParaRPr lang="en-US" dirty="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5638800" y="6550223"/>
            <a:ext cx="3733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cs typeface="Arial" charset="0"/>
              </a:rPr>
              <a:t>(www.epa.gov/owow/lakes/lakessurvey)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819400" y="3200400"/>
            <a:ext cx="5334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 flipV="1">
            <a:off x="4343400" y="4953000"/>
            <a:ext cx="6096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8470-30A6-4478-840C-0A4094834E08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2" name="Picture 7" descr="lakebasin3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914" y="3581400"/>
            <a:ext cx="4033085" cy="31086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 bwMode="auto">
          <a:xfrm>
            <a:off x="3438964" y="5373866"/>
            <a:ext cx="1981200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dirty="0" smtClean="0">
                <a:solidFill>
                  <a:schemeClr val="tx2"/>
                </a:solidFill>
              </a:rPr>
              <a:t>Drainage  Area = 114.24 km</a:t>
            </a:r>
            <a:r>
              <a:rPr lang="en-US" sz="1200" baseline="30000" dirty="0" smtClean="0">
                <a:solidFill>
                  <a:schemeClr val="tx2"/>
                </a:solidFill>
              </a:rPr>
              <a:t>2</a:t>
            </a:r>
            <a:endParaRPr lang="en-US" sz="1200" dirty="0" smtClean="0">
              <a:solidFill>
                <a:schemeClr val="tx2"/>
              </a:solidFill>
            </a:endParaRPr>
          </a:p>
          <a:p>
            <a:pPr>
              <a:defRPr/>
            </a:pPr>
            <a:r>
              <a:rPr lang="en-US" sz="1200" dirty="0" smtClean="0">
                <a:solidFill>
                  <a:schemeClr val="tx2"/>
                </a:solidFill>
              </a:rPr>
              <a:t>NLCD </a:t>
            </a:r>
            <a:r>
              <a:rPr lang="en-US" sz="1200" dirty="0">
                <a:solidFill>
                  <a:schemeClr val="tx2"/>
                </a:solidFill>
              </a:rPr>
              <a:t>2001 Land </a:t>
            </a:r>
            <a:r>
              <a:rPr lang="en-US" sz="1200" dirty="0" smtClean="0">
                <a:solidFill>
                  <a:schemeClr val="tx2"/>
                </a:solidFill>
              </a:rPr>
              <a:t>Cover : </a:t>
            </a:r>
            <a:endParaRPr lang="en-US" sz="1200" dirty="0">
              <a:solidFill>
                <a:schemeClr val="tx2"/>
              </a:solidFill>
            </a:endParaRPr>
          </a:p>
          <a:p>
            <a:pPr>
              <a:defRPr/>
            </a:pPr>
            <a:r>
              <a:rPr lang="en-US" sz="1200" dirty="0" smtClean="0">
                <a:solidFill>
                  <a:schemeClr val="tx2"/>
                </a:solidFill>
              </a:rPr>
              <a:t>- Residential </a:t>
            </a:r>
            <a:r>
              <a:rPr lang="en-US" sz="1200" dirty="0">
                <a:solidFill>
                  <a:schemeClr val="tx2"/>
                </a:solidFill>
              </a:rPr>
              <a:t>= 7.86 km</a:t>
            </a:r>
            <a:r>
              <a:rPr lang="en-US" sz="1200" baseline="30000" dirty="0">
                <a:solidFill>
                  <a:schemeClr val="tx2"/>
                </a:solidFill>
              </a:rPr>
              <a:t>2</a:t>
            </a:r>
            <a:endParaRPr lang="en-US" sz="1200" dirty="0">
              <a:solidFill>
                <a:schemeClr val="tx2"/>
              </a:solidFill>
            </a:endParaRPr>
          </a:p>
          <a:p>
            <a:pPr>
              <a:defRPr/>
            </a:pPr>
            <a:r>
              <a:rPr lang="en-US" sz="1200" dirty="0" smtClean="0">
                <a:solidFill>
                  <a:schemeClr val="tx2"/>
                </a:solidFill>
              </a:rPr>
              <a:t>- Forest </a:t>
            </a:r>
            <a:r>
              <a:rPr lang="en-US" sz="1200" dirty="0">
                <a:solidFill>
                  <a:schemeClr val="tx2"/>
                </a:solidFill>
              </a:rPr>
              <a:t>= 86.42 km</a:t>
            </a:r>
            <a:r>
              <a:rPr lang="en-US" sz="1200" baseline="30000" dirty="0">
                <a:solidFill>
                  <a:schemeClr val="tx2"/>
                </a:solidFill>
              </a:rPr>
              <a:t>2</a:t>
            </a:r>
            <a:endParaRPr lang="en-US" sz="1200" dirty="0">
              <a:solidFill>
                <a:schemeClr val="tx2"/>
              </a:solidFill>
            </a:endParaRPr>
          </a:p>
          <a:p>
            <a:pPr>
              <a:defRPr/>
            </a:pPr>
            <a:r>
              <a:rPr lang="en-US" sz="1200" dirty="0" smtClean="0">
                <a:solidFill>
                  <a:schemeClr val="tx2"/>
                </a:solidFill>
              </a:rPr>
              <a:t>- Agriculture </a:t>
            </a:r>
            <a:r>
              <a:rPr lang="en-US" sz="1200" dirty="0">
                <a:solidFill>
                  <a:schemeClr val="tx2"/>
                </a:solidFill>
              </a:rPr>
              <a:t>= 12.64 km</a:t>
            </a:r>
            <a:r>
              <a:rPr lang="en-US" sz="1200" baseline="30000" dirty="0">
                <a:solidFill>
                  <a:schemeClr val="tx2"/>
                </a:solidFill>
              </a:rPr>
              <a:t>2</a:t>
            </a:r>
            <a:endParaRPr lang="en-US" sz="1200" dirty="0">
              <a:solidFill>
                <a:schemeClr val="tx2"/>
              </a:solidFill>
            </a:endParaRPr>
          </a:p>
          <a:p>
            <a:pPr>
              <a:defRPr/>
            </a:pPr>
            <a:r>
              <a:rPr lang="en-US" sz="1200" dirty="0" smtClean="0">
                <a:solidFill>
                  <a:schemeClr val="tx2"/>
                </a:solidFill>
              </a:rPr>
              <a:t>- Wetlands </a:t>
            </a:r>
            <a:r>
              <a:rPr lang="en-US" sz="1200" dirty="0">
                <a:solidFill>
                  <a:schemeClr val="tx2"/>
                </a:solidFill>
              </a:rPr>
              <a:t>= 7.32 km</a:t>
            </a:r>
            <a:r>
              <a:rPr lang="en-US" sz="1200" baseline="30000" dirty="0">
                <a:solidFill>
                  <a:schemeClr val="tx2"/>
                </a:solidFill>
              </a:rPr>
              <a:t>2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242470" y="6492875"/>
            <a:ext cx="365760" cy="365125"/>
          </a:xfrm>
        </p:spPr>
        <p:txBody>
          <a:bodyPr/>
          <a:lstStyle/>
          <a:p>
            <a:fld id="{9465AF80-6944-428E-9A53-BF7E6D46E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195" y="167639"/>
            <a:ext cx="77724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(Draft) </a:t>
            </a:r>
            <a:br>
              <a:rPr lang="en-US" sz="3200" b="1" dirty="0" smtClean="0"/>
            </a:br>
            <a:r>
              <a:rPr lang="en-US" sz="3200" b="1" dirty="0" smtClean="0"/>
              <a:t>Using the Catchments to Track Progress</a:t>
            </a:r>
            <a:endParaRPr lang="en-US" sz="3200" b="1" dirty="0"/>
          </a:p>
        </p:txBody>
      </p:sp>
      <p:pic>
        <p:nvPicPr>
          <p:cNvPr id="3" name="Picture 2" descr="Catchments_Cycle_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9195" y="1685289"/>
            <a:ext cx="3742344" cy="484303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Picture 3" descr="Catchments_Cycle_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93995" y="1685289"/>
            <a:ext cx="3742344" cy="484303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cxnSp>
        <p:nvCxnSpPr>
          <p:cNvPr id="5" name="Straight Arrow Connector 4"/>
          <p:cNvCxnSpPr/>
          <p:nvPr/>
        </p:nvCxnSpPr>
        <p:spPr>
          <a:xfrm>
            <a:off x="4548044" y="1865060"/>
            <a:ext cx="3048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4563556" y="6360860"/>
            <a:ext cx="3048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85800" y="1331660"/>
            <a:ext cx="42038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</a:rPr>
              <a:t>2010 303(d)/305(b) Integrated Report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02540" y="1331660"/>
            <a:ext cx="3797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</a:rPr>
              <a:t>2012 303(d)/305(b) Integrated Report</a:t>
            </a:r>
            <a:endParaRPr lang="en-US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3486459"/>
              </p:ext>
            </p:extLst>
          </p:nvPr>
        </p:nvGraphicFramePr>
        <p:xfrm>
          <a:off x="787740" y="5130126"/>
          <a:ext cx="1568008" cy="1261872"/>
        </p:xfrm>
        <a:graphic>
          <a:graphicData uri="http://schemas.openxmlformats.org/drawingml/2006/table">
            <a:tbl>
              <a:tblPr/>
              <a:tblGrid>
                <a:gridCol w="768654"/>
                <a:gridCol w="799354"/>
              </a:tblGrid>
              <a:tr h="27987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latin typeface="Calibri"/>
                          <a:ea typeface="Calibri"/>
                          <a:cs typeface="Times New Roman"/>
                        </a:rPr>
                        <a:t>Category</a:t>
                      </a:r>
                      <a:endParaRPr lang="en-US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latin typeface="Calibri"/>
                          <a:ea typeface="Calibri"/>
                          <a:cs typeface="Times New Roman"/>
                        </a:rPr>
                        <a:t>Watershed Area </a:t>
                      </a:r>
                      <a:endParaRPr lang="en-US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latin typeface="Calibri"/>
                          <a:ea typeface="Calibri"/>
                          <a:cs typeface="Times New Roman"/>
                        </a:rPr>
                        <a:t>Supporting</a:t>
                      </a:r>
                      <a:endParaRPr lang="en-US" sz="9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latin typeface="Calibri"/>
                          <a:ea typeface="Calibri"/>
                          <a:cs typeface="Times New Roman"/>
                        </a:rPr>
                        <a:t>122 sq. km</a:t>
                      </a:r>
                      <a:endParaRPr lang="en-US" sz="9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latin typeface="Calibri"/>
                          <a:ea typeface="Calibri"/>
                          <a:cs typeface="Times New Roman"/>
                        </a:rPr>
                        <a:t>Impaired </a:t>
                      </a:r>
                      <a:endParaRPr lang="en-US" sz="9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latin typeface="Calibri"/>
                          <a:ea typeface="Calibri"/>
                          <a:cs typeface="Times New Roman"/>
                        </a:rPr>
                        <a:t>131 sq. km</a:t>
                      </a:r>
                      <a:endParaRPr lang="en-US" sz="9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latin typeface="Calibri"/>
                          <a:ea typeface="Calibri"/>
                          <a:cs typeface="Times New Roman"/>
                        </a:rPr>
                        <a:t>   </a:t>
                      </a:r>
                      <a:r>
                        <a:rPr lang="en-US" sz="900" b="0" i="1" dirty="0" smtClean="0">
                          <a:latin typeface="Calibri"/>
                          <a:ea typeface="Calibri"/>
                          <a:cs typeface="Times New Roman"/>
                        </a:rPr>
                        <a:t>With TMDL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1" dirty="0" smtClean="0">
                          <a:latin typeface="Calibri"/>
                          <a:ea typeface="Calibri"/>
                          <a:cs typeface="Times New Roman"/>
                        </a:rPr>
                        <a:t>   or Alt. </a:t>
                      </a:r>
                      <a:r>
                        <a:rPr lang="en-US" sz="900" b="0" i="1" baseline="0" dirty="0" smtClean="0">
                          <a:latin typeface="Calibri"/>
                          <a:ea typeface="Calibri"/>
                          <a:cs typeface="Times New Roman"/>
                        </a:rPr>
                        <a:t>Plan</a:t>
                      </a:r>
                      <a:endParaRPr lang="en-US" sz="900" b="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latin typeface="Calibri"/>
                          <a:ea typeface="Calibri"/>
                          <a:cs typeface="Times New Roman"/>
                        </a:rPr>
                        <a:t>    64 sq. km</a:t>
                      </a:r>
                      <a:endParaRPr lang="en-US" sz="9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latin typeface="Calibri"/>
                          <a:ea typeface="Calibri"/>
                          <a:cs typeface="Times New Roman"/>
                        </a:rPr>
                        <a:t>Not Assessed</a:t>
                      </a:r>
                      <a:endParaRPr lang="en-US" sz="9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latin typeface="Calibri"/>
                          <a:ea typeface="Calibri"/>
                          <a:cs typeface="Times New Roman"/>
                        </a:rPr>
                        <a:t>343 sq. km</a:t>
                      </a:r>
                      <a:endParaRPr lang="en-US" sz="9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latin typeface="Calibri"/>
                          <a:ea typeface="Calibri"/>
                          <a:cs typeface="Times New Roman"/>
                        </a:rPr>
                        <a:t>Total Size</a:t>
                      </a:r>
                      <a:endParaRPr lang="en-US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latin typeface="Calibri"/>
                          <a:ea typeface="Calibri"/>
                          <a:cs typeface="Times New Roman"/>
                        </a:rPr>
                        <a:t>596 sq. km</a:t>
                      </a:r>
                      <a:endParaRPr lang="en-US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010088"/>
              </p:ext>
            </p:extLst>
          </p:nvPr>
        </p:nvGraphicFramePr>
        <p:xfrm>
          <a:off x="4902540" y="4792035"/>
          <a:ext cx="1600200" cy="1735074"/>
        </p:xfrm>
        <a:graphic>
          <a:graphicData uri="http://schemas.openxmlformats.org/drawingml/2006/table">
            <a:tbl>
              <a:tblPr/>
              <a:tblGrid>
                <a:gridCol w="838200"/>
                <a:gridCol w="762000"/>
              </a:tblGrid>
              <a:tr h="27987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latin typeface="Calibri"/>
                          <a:ea typeface="Calibri"/>
                          <a:cs typeface="Times New Roman"/>
                        </a:rPr>
                        <a:t>Category</a:t>
                      </a:r>
                      <a:endParaRPr lang="en-US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latin typeface="Calibri"/>
                          <a:ea typeface="Calibri"/>
                          <a:cs typeface="Times New Roman"/>
                        </a:rPr>
                        <a:t>Watershed Area </a:t>
                      </a:r>
                      <a:endParaRPr lang="en-US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latin typeface="Calibri"/>
                          <a:ea typeface="Calibri"/>
                          <a:cs typeface="Times New Roman"/>
                        </a:rPr>
                        <a:t>Supporting</a:t>
                      </a:r>
                      <a:endParaRPr lang="en-US" sz="9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latin typeface="Calibri"/>
                          <a:ea typeface="Calibri"/>
                          <a:cs typeface="Times New Roman"/>
                        </a:rPr>
                        <a:t>149 sq. km</a:t>
                      </a:r>
                      <a:endParaRPr lang="en-US" sz="9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latin typeface="Calibri"/>
                          <a:ea typeface="Calibri"/>
                          <a:cs typeface="Times New Roman"/>
                        </a:rPr>
                        <a:t>   </a:t>
                      </a:r>
                      <a:r>
                        <a:rPr lang="en-US" sz="900" b="0" i="1" dirty="0" smtClean="0">
                          <a:latin typeface="Calibri"/>
                          <a:ea typeface="Calibri"/>
                          <a:cs typeface="Times New Roman"/>
                        </a:rPr>
                        <a:t>Improved</a:t>
                      </a:r>
                      <a:endParaRPr lang="en-US" sz="900" b="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latin typeface="Calibri"/>
                          <a:ea typeface="Calibri"/>
                          <a:cs typeface="Times New Roman"/>
                        </a:rPr>
                        <a:t>     27 sq. km</a:t>
                      </a:r>
                      <a:endParaRPr lang="en-US" sz="9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latin typeface="Calibri"/>
                          <a:ea typeface="Calibri"/>
                          <a:cs typeface="Times New Roman"/>
                        </a:rPr>
                        <a:t>Partially Improved</a:t>
                      </a:r>
                      <a:endParaRPr lang="en-US" sz="9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latin typeface="Calibri"/>
                          <a:ea typeface="Calibri"/>
                          <a:cs typeface="Times New Roman"/>
                        </a:rPr>
                        <a:t>15 sq. km</a:t>
                      </a:r>
                      <a:endParaRPr lang="en-US" sz="9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latin typeface="Calibri"/>
                          <a:ea typeface="Calibri"/>
                          <a:cs typeface="Times New Roman"/>
                        </a:rPr>
                        <a:t>Impaired </a:t>
                      </a:r>
                      <a:endParaRPr lang="en-US" sz="9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latin typeface="Calibri"/>
                          <a:ea typeface="Calibri"/>
                          <a:cs typeface="Times New Roman"/>
                        </a:rPr>
                        <a:t>67 sq. km</a:t>
                      </a:r>
                      <a:endParaRPr lang="en-US" sz="9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latin typeface="Calibri"/>
                          <a:ea typeface="Calibri"/>
                          <a:cs typeface="Times New Roman"/>
                        </a:rPr>
                        <a:t>   </a:t>
                      </a:r>
                      <a:r>
                        <a:rPr lang="en-US" sz="900" b="0" i="1" dirty="0" smtClean="0">
                          <a:latin typeface="Calibri"/>
                          <a:ea typeface="Calibri"/>
                          <a:cs typeface="Times New Roman"/>
                        </a:rPr>
                        <a:t>With TMDL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1" dirty="0" smtClean="0">
                          <a:latin typeface="Calibri"/>
                          <a:ea typeface="Calibri"/>
                          <a:cs typeface="Times New Roman"/>
                        </a:rPr>
                        <a:t>   or Alt. </a:t>
                      </a:r>
                      <a:r>
                        <a:rPr lang="en-US" sz="900" b="0" i="1" baseline="0" dirty="0" smtClean="0">
                          <a:latin typeface="Calibri"/>
                          <a:ea typeface="Calibri"/>
                          <a:cs typeface="Times New Roman"/>
                        </a:rPr>
                        <a:t>Plan</a:t>
                      </a:r>
                      <a:endParaRPr lang="en-US" sz="900" b="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latin typeface="Calibri"/>
                          <a:ea typeface="Calibri"/>
                          <a:cs typeface="Times New Roman"/>
                        </a:rPr>
                        <a:t>    37 sq. km</a:t>
                      </a:r>
                      <a:endParaRPr lang="en-US" sz="9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smtClean="0">
                          <a:latin typeface="Calibri"/>
                          <a:ea typeface="Calibri"/>
                          <a:cs typeface="Times New Roman"/>
                        </a:rPr>
                        <a:t>Not Assessed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smtClean="0">
                          <a:latin typeface="Calibri"/>
                          <a:ea typeface="Calibri"/>
                          <a:cs typeface="Times New Roman"/>
                        </a:rPr>
                        <a:t>343 sq. km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 smtClean="0">
                          <a:latin typeface="Calibri"/>
                          <a:ea typeface="Calibri"/>
                          <a:cs typeface="Times New Roman"/>
                        </a:rPr>
                        <a:t>Total Size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latin typeface="Calibri"/>
                          <a:ea typeface="Calibri"/>
                          <a:cs typeface="Times New Roman"/>
                        </a:rPr>
                        <a:t>596 sq. km</a:t>
                      </a:r>
                      <a:endParaRPr lang="en-US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467611" y="6492875"/>
            <a:ext cx="4382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(young.dwane@epa.gov, reid.wendy@epa.gov)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 Virginia Chemical Spill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2514600"/>
            <a:ext cx="7848600" cy="3810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Spill of thousands </a:t>
            </a:r>
            <a:r>
              <a:rPr lang="en-US" dirty="0"/>
              <a:t>of gallons </a:t>
            </a:r>
            <a:r>
              <a:rPr lang="en-US" dirty="0" smtClean="0"/>
              <a:t>of </a:t>
            </a:r>
            <a:r>
              <a:rPr lang="en-US" dirty="0"/>
              <a:t>coal-washing chemical </a:t>
            </a:r>
            <a:r>
              <a:rPr lang="en-US" dirty="0" smtClean="0"/>
              <a:t>MCHM—4-methylcyclohexane methanol </a:t>
            </a:r>
            <a:r>
              <a:rPr lang="en-US" dirty="0"/>
              <a:t>into the Elk River, WV</a:t>
            </a:r>
          </a:p>
          <a:p>
            <a:r>
              <a:rPr lang="en-US" dirty="0" smtClean="0"/>
              <a:t>Spill one mile upstream from water treatment plant</a:t>
            </a:r>
          </a:p>
          <a:p>
            <a:r>
              <a:rPr lang="en-US" dirty="0" smtClean="0"/>
              <a:t>Incident </a:t>
            </a:r>
            <a:r>
              <a:rPr lang="en-US" dirty="0"/>
              <a:t>Command Tool for Drinking Water Protection (</a:t>
            </a:r>
            <a:r>
              <a:rPr lang="en-US" dirty="0" err="1"/>
              <a:t>ICWater</a:t>
            </a:r>
            <a:r>
              <a:rPr lang="en-US" dirty="0" smtClean="0"/>
              <a:t>) used to warn downstream water suppliers</a:t>
            </a:r>
          </a:p>
          <a:p>
            <a:pPr lvl="1"/>
            <a:r>
              <a:rPr lang="en-US" dirty="0" smtClean="0"/>
              <a:t>Uses </a:t>
            </a:r>
            <a:r>
              <a:rPr lang="en-US" dirty="0" err="1" smtClean="0"/>
              <a:t>NHDPlus</a:t>
            </a:r>
            <a:r>
              <a:rPr lang="en-US" dirty="0" smtClean="0"/>
              <a:t> flows and velocities</a:t>
            </a:r>
          </a:p>
          <a:p>
            <a:pPr lvl="1"/>
            <a:r>
              <a:rPr lang="en-US" dirty="0" smtClean="0"/>
              <a:t>Adjusts with real-time gage data</a:t>
            </a:r>
          </a:p>
          <a:p>
            <a:pPr lvl="1"/>
            <a:r>
              <a:rPr lang="en-US" dirty="0" smtClean="0"/>
              <a:t>Provided accurate travel-time estimates</a:t>
            </a:r>
          </a:p>
          <a:p>
            <a:pPr lvl="1"/>
            <a:r>
              <a:rPr lang="en-US" dirty="0" smtClean="0"/>
              <a:t>Protected Cincinnati water supply and others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638800" y="6324600"/>
            <a:ext cx="3350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(william.b.samuels@leidos.com)</a:t>
            </a:r>
          </a:p>
        </p:txBody>
      </p:sp>
    </p:spTree>
    <p:extLst>
      <p:ext uri="{BB962C8B-B14F-4D97-AF65-F5344CB8AC3E}">
        <p14:creationId xmlns:p14="http://schemas.microsoft.com/office/powerpoint/2010/main" val="30546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" y="507088"/>
            <a:ext cx="9144000" cy="58291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152" y="-37454"/>
            <a:ext cx="3943350" cy="27760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37454"/>
            <a:ext cx="3486150" cy="244469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9" y="4817035"/>
            <a:ext cx="69913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V="1">
            <a:off x="1447800" y="3733800"/>
            <a:ext cx="1600200" cy="28956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048000" y="2362200"/>
            <a:ext cx="0" cy="12192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200400" y="2514600"/>
            <a:ext cx="2590800" cy="1066800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1590675" y="81366"/>
            <a:ext cx="480286" cy="22343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520214" y="5257800"/>
            <a:ext cx="518386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4152900" y="4961217"/>
            <a:ext cx="685800" cy="440765"/>
          </a:xfrm>
          <a:prstGeom prst="wedgeRectCallout">
            <a:avLst>
              <a:gd name="adj1" fmla="val -73940"/>
              <a:gd name="adj2" fmla="val 273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Model velocity</a:t>
            </a:r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19" name="Rectangular Callout 18"/>
          <p:cNvSpPr/>
          <p:nvPr/>
        </p:nvSpPr>
        <p:spPr>
          <a:xfrm>
            <a:off x="3200400" y="-824"/>
            <a:ext cx="838200" cy="440765"/>
          </a:xfrm>
          <a:prstGeom prst="wedgeRectCallout">
            <a:avLst>
              <a:gd name="adj1" fmla="val -188064"/>
              <a:gd name="adj2" fmla="val 97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Measured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velocity</a:t>
            </a:r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20" name="Rectangular Callout 19"/>
          <p:cNvSpPr/>
          <p:nvPr/>
        </p:nvSpPr>
        <p:spPr>
          <a:xfrm>
            <a:off x="5638800" y="3361017"/>
            <a:ext cx="685800" cy="440765"/>
          </a:xfrm>
          <a:prstGeom prst="wedgeRectCallout">
            <a:avLst>
              <a:gd name="adj1" fmla="val -73940"/>
              <a:gd name="adj2" fmla="val 273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Spill site</a:t>
            </a:r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21" name="Rectangular Callout 20"/>
          <p:cNvSpPr/>
          <p:nvPr/>
        </p:nvSpPr>
        <p:spPr>
          <a:xfrm>
            <a:off x="4619786" y="2980890"/>
            <a:ext cx="685800" cy="440765"/>
          </a:xfrm>
          <a:prstGeom prst="wedgeRectCallout">
            <a:avLst>
              <a:gd name="adj1" fmla="val -26483"/>
              <a:gd name="adj2" fmla="val 1609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Intake</a:t>
            </a:r>
            <a:endParaRPr lang="en-US" sz="1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56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572000" y="2209800"/>
            <a:ext cx="4572000" cy="2514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3500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Building State Capacity to Identify Healthy Watersheds</a:t>
            </a:r>
          </a:p>
          <a:p>
            <a:pPr>
              <a:spcAft>
                <a:spcPts val="600"/>
              </a:spcAft>
            </a:pPr>
            <a:r>
              <a:rPr lang="en-US" sz="1900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Owen McDonough, EPA ORISE Fellow</a:t>
            </a:r>
          </a:p>
          <a:p>
            <a:r>
              <a:rPr lang="en-US" sz="1900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30 April 2014</a:t>
            </a:r>
            <a:endParaRPr lang="en-US" sz="1900" dirty="0">
              <a:solidFill>
                <a:prstClr val="black"/>
              </a:solidFill>
              <a:latin typeface="Century Gothic" pitchFamily="34" charset="0"/>
              <a:cs typeface="Arial" pitchFamily="34" charset="0"/>
            </a:endParaRPr>
          </a:p>
          <a:p>
            <a:r>
              <a:rPr lang="en-US" sz="1400" dirty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		</a:t>
            </a:r>
          </a:p>
        </p:txBody>
      </p:sp>
      <p:sp>
        <p:nvSpPr>
          <p:cNvPr id="5" name="Oval 4"/>
          <p:cNvSpPr/>
          <p:nvPr/>
        </p:nvSpPr>
        <p:spPr>
          <a:xfrm>
            <a:off x="7924801" y="5638801"/>
            <a:ext cx="964018" cy="964018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3" descr="C:\Documents and Settings\omcdonou\Desktop\HWI\Logos\Healthy Watersheds Logo Med R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6324" y="5818207"/>
            <a:ext cx="2436876" cy="770257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0B4EF-9D5F-4190-A7DD-8209064D74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3" cstate="print"/>
          <a:srcRect l="23164"/>
          <a:stretch>
            <a:fillRect/>
          </a:stretch>
        </p:blipFill>
        <p:spPr bwMode="auto">
          <a:xfrm>
            <a:off x="0" y="838200"/>
            <a:ext cx="9144000" cy="510540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4045" name="AutoShape 13" descr="data:image/jpeg;base64,/9j/4AAQSkZJRgABAQAAAQABAAD/2wCEAAkGBxQSERQUEhQUFBUVERQVGBUVGRcVGBYaGBgXGhYYHBcYHCogGRomHBUaIjEhJSorLi4uHx8zODMsNygtLisBCgoKDg0OGxAQGywkICYyLTgyLCwtLCwtLDQvLC40LCwtLy8sLCw0LCwsLywsLCwsLCwsLCwwLCwsLC0sLCwsLP/AABEIAJYBTwMBIgACEQEDEQH/xAAcAAABBQEBAQAAAAAAAAAAAAAAAgMFBgcEAQj/xABJEAACAQMBBAUFCwwCAAcBAAABAgMABBESBQYhMQcTIkFRYXGBkaEUIzJSU1RykpOy0RUzQmJzgqKxwdLh4sLTFyY0RGOjsxb/xAAZAQEAAwEBAAAAAAAAAAAAAAAAAQQFAwL/xAAsEQACAQMDAwIGAwEBAAAAAAAAAQIDBBESE1EUITFBoQUiM5Gx8GFx0VIy/9oADAMBAAIRAxEAPwDcaKKq+/W9TbPWJljEnWMw4sVxgA9wPjXuEJTlpj5PM5qEdUvBaKKyodLUnzVPtD/ZSh0ryfNk+0P9lWOhr8e6K/WUefZmp0Vlw6VJPmyfaH+yljpRk+bJ9of7adFW490T1dLn2Zp1FZoOk6T5un2h/tpY6S5Pm6fXP9tR0dbj3R66mnyaRRWcjpJf5un1z/bSx0jP8gn1z/bUdJV490Tvw5NDorPh0hv8gv1z/bSx0gv8gv1z/bUdLV4/BO9Dkv1FUMb/AD/IL9c/20sb9v8AIr9c/hTpqnBO7EvNFUgb8v8AIr9Y/hSxvs/yK/WP4VHTVOBuRLpRVNG+j/JL9Y/hSxvi3yS/WP4VHT1OCdyJb6KqQ3vb5JfrH8KWN7G+SX6x/CmxPga4lqoqrjelvk1+sfwpQ3nb5MfWP4VGzPgnWizUVXBvI3yY9Z/CljeJviD1n8KjZnwNaLBRUCNvt8Qes/hSht0/EHr/AMU2pDUicoqGG2j8Qev/ABShtg/FHr/xUbcidSJeioobVPxR66UNpn4o9dNEhlEnRUeNon4o9dKF8fAeuo0MZO6iuMXh8KULryVGljJ1UVzi48lKE3kphkj1FNiSvddRgC6K8zXtAFFFFAFZr01/m7b9pJ91a0qs16a/zdt+0k+6tWrL68f30K139GRli1M7v7AnvH0wJkDGp24Innbx8gyfJUZYWrSyJGnwpHVF87EAZ8nGvofZGzY7S3WKMYVFyT3scdpj4k1q3dzsrC8szbW33Xl+EUqy6LEA9+uHJ8I1VQPS2rPsp6fovix73cSg/rqjj1KFqh7e3lnvJC7uyoT2IgSFVe7gObeJP8uFK2HvDcWrho5GKg8Y2JKMO8EHkfKONcXSuMZ19+MHdVKGcae3J2bw7rT2eDJpaMnAkU8M88EHiDwPk8tR+zbbrZY486eskRNWM41MBnHfzqz9IW8CXIt1ibK6OtYZBwzcArY5MoDZHlqubFbFxAfCeI/xrXSnKbp5l5IkoqeI+C5no3k7rhD+4R/yrz/w7l+Wj9TVo9U7frb01tJEsLBQysWyobPEAcx56zqdxWnLSmXZUqcVnBGr0ey/LR/VauTbW6bW0JlaVWwyjSFIzk+OaRHvzdjvjPnT8CKRtTeqa5iMcixYJByoYHgfKxFWEq+Vqawc26eOxDLTqDJwOJPdSIYyxCqCSSAAOZJ4AVp27e7qWyhmAaUji3xf1V/Hv9le61VU13IhByZVtnbpXEgywEQ/X+F9Uf1xU1DuSg+HKx+ioX+eamtubYS2TU3FjwVfE/0A7zVBvttTTHLuQPiqSqj0Dn6c1WhKrV7p4R2ahHsWptzI+6SQefSf6CuG53RkXijq/kI0H+o9oquwXDqcq7KfEEj+VWvd/eUkiOcjjyk5ehu700kqsO6eQnB+hUNt3LWoJdCSGCsMgFcjgfKOXrFRA3wj+Tf1rU9vCnujrxz1l8efOU/kKy+tC3pxnH5vJn3VWdOXy+DT9kXwniEgGMkjB44wcf5rvWqnuHcdmSPwYOPSMH7o9dWxa4VY6ZNFqjPXBSHVqv3u+EcUrxlGbQ2nUpGCRz58sHI9FTN5dCKJ5DyRC3nxyHpPCsldyxJJySSSfEnnXS3oqeXI43Vd08KPk1vYe1FuYusUFe0VIJyQR/gg+mpNaofRxeYaWI94Ei+jg3819VXxar14aJtHehU1wUh0VXNr75x20zRNG7FQuSpGMkA44+cVYiwAJPAAZJ8g51kuz4je34zylmLt5EBLEfVGK9W9KM8uXhHi4qyhhQ8tmu2E5kjRypQsgbSeJXIzg+WupabWnFqoy2iG3q3kWyWMlOsZ2IC6tPZA7TZwe8qMeWvN0t61vmkXq+rZApALa9QOQTyGMHHrFZ3v7tPr7x8HKRe9L+6e2frZ9AFc+5u1Pc15E5OFY9W/0X4ZPkBw3orQVnF0c4+bBmu8e/jPym5rSxSBSxWUag4tLWkLS1ryyRwUoUkUoVAFClCkilCvJJ7RRRQBWa9Nf5u2/aSfdWtKrNemv83bftJPurVqy+vH99Ctd/RkUzo+x+UrbPLrG9eh8e3Fb4RkYr5q2fdNFIkqfCjdXXwypBGfJwr6E2BtqO8hWWI8DwZe9G71byj2jB76tfEoPUp+hW+HzWlx9TI97N0JbN2ZQXt8nS446B3K/gRy1cj5+FV9K+jSKqe3dwbafLRDqJDxyg7BPlj5erFKN/2xU+56qWffMPsZGtduyz79F+1j+8KXtjY8trJ1cy4PMMOKuPFT3/zFN7N/Ox/tU+8Kutpxyiuk08M32s56T/z8P7I/erRqgd4d10u3V3d10rpwuOPHPeKxLeahPLNSrFyjhGTrTq1oK9HsHfLN/AP+NRe9O7MNrAHRpGYyKvaKkcQx7lHxa0Vc05PCK21JLLF9Hmzg8jzMOEY0r9JuZ9A+9Wg1W9wIsWgPxpHb1HT/AMan7uTTG7fFRj6gTWfcScqjLNNYiZpvHfma4ds9lToXzKcZ9JyfTUeKaSnRWkoqKwitnPcdWnVppadWoZI4tZ9t+26u4kHcW1DzNx/rj0VoK1WN97b83IPKh/mv/KutvLE8cle7hmnng4N0LjRdKO51ZP6j2qK0NayW3mKOrjmrBh5wc/0rWYXDAMORAI8x4ipu44kmebGWYuJXd+7zTCsY5yNk/RXj94j1VTruwaNInblKhZfQSP5YPpFS+33N1fdWp4BliHkwe2fQS3qqyb47ODWnZH5nSQP1QNJHmxg+ivcJbSjHk51IbznLjwUvd+96m5ikPIOA30W7Lew59Fa+tYfWubr33XWsTk5IXS30l4E+nGfTXi9h4kerCfmAnfK96qzlPe46sfv8D/DqNQHRhYcZZz3YiX04Z/8Aj6zTfSXe9qKEdwMjensr/JvXVt3VsOotYkIw2nU30m7RHozj0VxfyW/8yO6+e4/iKJla4N49p+5raWX9ILhPptwX2nPmBrvWs86UNp5eO3B4IOsf6TDCj0Lk/vVXoU9yokd69Tbptla2ZsV54LiYcoEDH9Yk5bj5FDMfR41FVtW5+yRBZxxsO06l5Ae8uOIPmXC+isj25s829xLCf0HIHlU8UPpUg1p0LjcnKPHgyq9vtwjL7mzbm7U902cTk5YLof6ScCT5xhvTU6Kyzom2ppmkt2PCRdafSX4Q85Xj+7Wpism5p7dRo1rapuU0xxaWtIWlrVVlgcFKFJFKFQBQpQpIpQrySe0UUUAVmvTX+btv2kn3VrSqzXpr/N237ST7q1asvrx/fQrXf0ZGWLUnsXa81rJ1kDlDwyOasPBlPAj2juxUYtdl3aPDI0cqlHXGpTzGQCPYQa3pJPszFg2u6NV2B0lRSYW6XqW+OMtGfP3p6cjy1eYpVZQykMpGQQQQQeRBHMV83ir10XbYdLkW5JMcochT+i6gtkeGQpyPNWXc2UVFzh9jToXUm1GRft79kLc2sikdtVLxnvDKMgeY8j56x3Zp99i/aR/eFbvezBI3duSozHzAEn+VYRsge+wj/wCWP7wrzZSeiSPdylqTN9qg9It/LHNEI5ZEBiJIR2UE6jxwDV+rOek8e/Q/sm+9Va1SdRZLFb/wV+PbtyP/AHE3pdj/ADNLudsTyroklZ1yDhsHiORzjNRi06taeiPBUUnyahuG+bNB8V5AfrE/yapu8j1RuvxkYesEVSejraIDPAT8Ltr5wMMPPgA+g1fKya8XGoy5TeYoxpKdFSG8ezjBcOuOyxLp5ieXoPD1VHitNSUllFbGHgdWnVppadWoZI4tcO8Nt1ltIO9RrH7vE+zIruWnAM86hPDyJR1RaMqq/bF2oFsOsPOJWX0jgg9q1SL636uR0+K5HoB4H1UtL1hC0X6LOrn0AjHp4H0VoVYKokZNGo6UmWDcOzLzPM3HQMAnvZ85Pqz66vbxhlKsMhlKkeIIwaht07LqrZAeb++H97l/Dipxazq89U2zUt4aaaTMevbYxSPG3NGK+fB5+nnVw6Nb3jLCe/Ei+xW/41wb/wBnouFkHKVOP0kwD7NNQeytoNBIJE5hXH1lI9mc+ir8lvUf7M2L2K/9fgm5F927UxzTrceI0R8/QQvtrUlrP+jKx4yzHuAiX04Z/wDj660BaoXb+ZRXhGjaL5XN+WwmnWNGdzhUUsT4ADJrHLe8Se9Ety2lGm1vwLYUcQmAMkYAXlV46SNp9XbrCp7Ux4/QXBPrOB66i9y90Iri362fX2nIQK2nsrwJ5fGyPRXu3006bqS9exyuNVSqqcfTuWob8WPy/wD9cv8AZVG6QNoW1xLHLbyayU0ONLr8E9k9pRngSPQKuI6P7P4sn1z+Fc+0uj236mQwiTrAjFMtkFgMgEY7+VeaU6FOaab9j1WhXqQcWo+5muzL5oJo5U+FG4YDxweI8xGR6a+g7S4WRFdDlXVWU+IYZHsNfOVa50VbW6y2aFj2oG4fQckr6jqHkGK6/EKWYqa9Dj8PqYk4P1LytLWkLS1rGZrjgpQpIpQqAKFKFJFKFeST2iiigCs16a/zdt+0k+6taVWa9Nf5u2/aSfdWrVl9eP76Fa7+jIz7dex6+7t4uYaZM/RU6n/hU1qXSDuY10RPb464LpZCQBIBywTwDDlx4EY4jFZDYXbwuskTMjqchlOCO71Y4Yq77P6T7pABKkUvlwY2PnK9n1AVqXNOs5qdP0M63nSUHCfqQLbt3YbSbWfPkjYj6wGPbV96PN0ZYJPdFwuhgpWOMkEjVzY45cOAHlOa4D0qSY4WyA+WQn2aBUPtTfq8nBXWsSnuiBUkfTJLeoiuU1cVI6WkjtB0IPUm2WvpG3mUI1rE2XbhKRyRfiZ+Me8dwz41RNiLm5gHjcQj+NajlrqsrgxyJIuNSOrjPEZU5GR5xXSFFU4aURKo5y1M3+s86UF98gPikg9RX8ajBv8AXfjF9T/ao7bO3ZbvR12jsasaRj4WM54/qiqdC2nCaky3UrRlHCOBadWmlp1ausroft5WRgykhlIII7iK03d3eRLhQrEJLjivc3lXx83Me2svWnVrhWoqou51hNxNZ2xspLlNL8COKsOan8PEVSL3di4jPBesX4ycf4edM2G81xEMa9YHdINXt4N7al499n/SiU+ZiP6Gq0YVqfZd0dnKEvJDQ7InJwIZPSpX2nAqf2Vuo2Q05AHxFOSfOw5eim23zc8olHnYn+grhut4Z5BgvpHgg0+3n7a9Pel27IhaEcl06tI5UAKWOkDkBnh7K8Wmlp1a6nkpO+ltpnD90iA+leB9mmorZNp100cfczDPmHFvYDWhbR2VHcBRID2ScYOOeM/yFJ2ZsGGB9aBtWkjicjjjPp4VajcJU8epRnaOVXV6Ewgp1aaWnVqizQIDfu012uoc43VvQeyf5g+is2rZ7m3WRGRvgupU+YjHrqFXcq18JPr/AOKtULiMI4kUrm1lUlqiSW6dl1NpEp5ldbed+PsBA9FTS02tE0WtGUkgMpUlTgjIwcHuNUpS1PLL0Y6Y4Rku9G0Dd3bFO0NQijHiAcDHnYk+mte2ZaCGKOJeSIq+fA4n0njUFY7mWsUiSKr6kYMMtkZHEcMeNWVa63FaM1GMPCOFvRlCUpT8scWnVppadWqjLZiG+Wzvc97MgGFLdYv0X7XDyAkj0UvcnbHuW8jdjhG97k+i2OPoIDeitV23utb3bq8wbUqaQVbTkZJGeHHiT664P/Dmy+LL9c/hWkrym6emefBmOzqKprhjyXJaUtc9nAI0VAWIRQoLHLEAYGT3ny10LWSzVQ4KUKSKUK8gUKUKSKUK8kntFFFAFVjffdQ7QWJRKIurZjkprzqAHxhjlVnqH3q3jh2fbmefURqCIiDU8jnOlFHeeBPmBr3CcoS1R8nmcFNaZeCijokb52PsT/2UsdE7fOx9if8Asqx2m9F110Edxs6WFJ30JIssc2k6WfEirjR2VJ5nlUntPee2guIbZ39/nKhI1BJwxI1HuVeyeJPccZqx11f/AK9l/hw6Ojx7spY6Km+dr9if+ylr0WN86H2R/wCytKoqOtrc+y/wnpKXHuzOB0YN86H2R/7KUOjJvnI+yP8A2VbNlbz21zcTW8D9Y8A98wDpU6iunUeZyp5Z5Gpmo6ytz7Inp6fH5M9HRq3zkfZH/spQ6OD85H2X+9aBSZZAoLMQAASSeQA4k06urz7I9bEOChjo6PzgfZ/70sdHp+cD7P8A3pcPSTE8L3S21ybOOQI1ziPA4gFxFr6woNQycZ48uBxd1bIyOR41HVVefZDZhwUcbgH5wPs/96WNwj8uPs/96uVzLoRmxnSpbHjgZxWf7D6T2vEZ7bZ11KEwGKtDwJGQOLA8qjqavP4J2o8EgNxT8uPs/wDelDcg/Lj6n+9WfZV00sKSPG0LMuTG/wAJPIcd9ddOpqc/gnbiVAblH5YfU/2pQ3NPyw+p/tVsbkcc8VQeiPe+42lFO9yIgUeNV6tSo7SknOWOe6o6ipyNuJKDdA/LD6n+1LG6R+VH1P8AarRRTfnyNESsjdU/Kj6n+1KG65+VH1f9qslFRvT5J0Irw3aPyg+r/tShu6flP4f81Xt5t8LmDbVpYxiLqZkhZyykv2pJVbDBgBwjHca0Co3Z8jQiCG75+U/h/wA0sbCPx/4f81w727829gyRMJJriTGi3hGqQ5OFzxwMngO89wOK4b3fG8t4zNcbKmWFRljFNFNIg8WiGPTgnHfim7LkaUTw2Ifj/wAP+aUNj/r+z/NSoNe1G5InSiLGyf1/Z/mlDZf63s/zUlRTXIYRwDZ363s/zShYfrez/Nceyd57a5uJoIH6x4MdYQCFUkkadR+EcqeWRwqZqNbGDkFn5fZ/mlC18vsrpoqNTGBgW/lr0Q+Wnq4Nt7Zhs4TNcOI41IBYgnieQAUEknwFMsk6xHXuimNlX63EEU0edEsaSLkYOlwGXI7uBrqqMg8xXtFFAFFFFAFUfpb3YmvrRPc3GWCYShM6S40spCtnAYasjzeWrxUFvXtC6gEL2tu1yOv9+RCgbqtDgldRGW1FDw8COGc0Bn+53SlMs6We04ikhZY+u0mNgzHCdbERwyf01wOPLGSOTfKydt5bNBcSBnjVlk0xaoRquSEQFNJA0ni4Y9o8eVTu8Gx5tr3dm/uSW1ht31yTXHVrI41IwiREdiQSvM4AzkeVG+2xbldt2V/FBJPDHGqOItJdSDMD2SRwxMCD5D5KElk3jsp8AttL3HAkKhpNMSySSDOp3kfsquADhQOJPEDFVfoq3kurt760muTL1ORFdKqBsFpE1gFdLDsq66geZzkUxtjZl3+XI72Wzmurfql6qMdUzW5MQBUqz6FcSaiTnHHIY4rp6O9j3dttXaD3Fs6rcs0iyKVaJcySSadWQT+cxwHMHlQgh+iKydtp7TYTyL1Vx28LF7/ma4+HlOz8EnsaeJPdgUrZO+7X816820FsIkQC0QPDFqJ14djIMyEBVJHLtYqU3B2TdWG078S20zx3UwZJk0GML1srBmJYYGmbiOJ7J4cs8m6mx7vYl3cp7klu7SbToe30My6C2jKOwwdLkN5gRmgLL0Q72S7RsS8+DLFL1TOABrGlWDEDgG7WDjhwzwzgWXeS+t4bWV7txHD1bK7HwYEYAHEsc8AONO7HuXlj1yQNbkscRuyM+nuLaCVUnjwBOBjjnIFO6ZN2bi/s4xbDW0U2sx5ClwUZcrqOCw1cj3Z78AgZruyxglXZl+0sNjcypONa6GlXI6kMSfeo5NC6gOIIA7OWNbku3U92+4kVmdbfrnZR2IgWCxqx7mbtEDngZ5VQNv2F1tm0jim2dJBcx4xcSvGkSHh1mOcjKwHwNOM448AakeiS2vbZJIL20eMsxkFyzpIZOAGiQh2bKgAKeWkY4EdoC/X35qT9m38jWGdC+0ryG2n9yWIuwZIyxNwkGg6BgYdTq4cc1ud6CY3CjJKNgeJwcCs86Et3rqyguEuoWiLPGVyUbVhCD8Bj4d9AcW9e/Fx7ss7N3XZwdI5LuQvGxi1aiYhKw0Dgnwu8svhgr3W31K7WnszdLeWpiaWGXVHIyaY1kZdcYAYDtjjx7I8tO7/bsXSbTt9p2cXugx6BJCCqt2dQJGojIZHK8MkEA4PHFv2VtOS71I9lPbxGNgzz9UrEnA0qiMxIwWyxxyHPPACibj7V2htZ7q6W7a3SJgsEASNoyxGoLICMsunSCQQSWOCuAKh+iXbYstkbQudOereMqp5FmRVQE+Gphmpjo+2df7K91WhtJJuscNDOhQRFgujVIxbKJgKeRYdoYPDLO4u4Vz+TL+zuYzAZjGYmYqQWQZViEY4GpFyOeKEkZJvnONmC9/Ki+7evybTVBpEfW9Xo6jGrGnD5547++pjfXfu6WPZE9sxRbuMySwqEbWQbf3sM6kj4bKCMcxXbuHd3thbCzuNm3MjRvJ1ckJhaNg7M/ad5FCjUx4+GOAr3pR3fu7ubZjwwF+pZmmCMmIyXt2xlipYe9txA7uVCCb2JYbW6m491XMCTSyI0bIvWpbx/pqEKqCwHLOocsk1Ttpbx3FhtO1jj2l7vimlSOWNuqPVlnRCCYx2Th9QAxy45Bq1dMWx7q6sBHZhmPXKZI1IBdNLjHEgMAxU6e/HkqobxbHu5vyVLDs6WGKzdA0I6rrMh4XchA3BPeiAxIJOcheBIHdvsP/M+zf2MX/6XNa3WZb0bAuptvWN3HA5gjigDvmMaCJJiwI1ZJAkHLNabQGIdHZ907yXks3F4/dbJnmCkqQpj6MZ01t9ZZt/c67s9pflLZiLMHZmltiwjJ1/nQC3Aqx7XiG7mHCrMd67p10w7MuxKeHv5hiiU+JfrCSo58Bk0BC707z3Eu14Nl2shgU4aeZApk+A0pRdQIXsKO1jOWHhxafeK4sNtxWMkz3FtcxxlOt0mSJnMirh1UFhrjxhs8GHhx93j3ZuINtQ7TgiM8ZwJ449PWL70YSwViNQ0lTgHOV8teHd2e/25HfSRPBbWyRqnW4EkzJrZcICSgDyZy2OCjxOAODZu19o3e176yjvDFEnWlXMUTmJVkQAIMDLdrTlicDPfg10dHO272S7v9n3Vw0jRLJonCprQq/VlhkEHOpWAYHBGONdW5uwbqLbl/cSwskEqzBJCUIb32MrwDFhkKTxFG4+wLmHbW0LiaBkhm67q5CUIbMylcBWJGVGeIFAQPQ7Zu20dpMJ5AI7gawFj9/zLcjt5Ts8VJ7GniT3YAb2Tt7bN9PtC1tZ0BjnYCWUIogRJJlCLpjJLPheJBwEbiCQamejzZN1YbSv1mtpWjuZgyTJoMeBJMwZiWBHZmHDieB4cs9PRhu/dW19tKS4haNJ5dUbEodQ62ZuSsSOEg54oCb3ls5yNUm0xYwrEoBURAl8dpnll5jPJV0+U1XuivfOaaG+F5J1osgH67ABZCJc5AAzjqSQefa48q5rvZV3DvBJdy2kt7CUKwFDGwiJWMLjrGAjwVcHl8InjXvRzu1cxT7VhvLd0W8GOsUq0ZBa416Xzk5Ewxwz4gcqAe3D2hebZ90XEt1LaxJL1UUNt1a6TpDks7oxcgOvkJzwA4Vy9KVjdR7GT3VcmWRJwr6UjVJcyHq2OFyGVAPgkDOc5pW4dtfbGM9tNZT3MTy9Yk1t1bZOkISVd10ghF54IIPMHNT3STsq5v9k6UgKzdYkvUalZsBiNOoHSX0nJAOMggE8CQIm/3hk2RsK2kWQzSzRW6QiRUCwgwhiAEVdSKqHGrJJIyTTe8tzf2Gzbe+F7JJPmEzxyrG0L9aOKhFQFQGIGVIOM+he392p9p7Ft4RBJBcWqw4SbSokKxdXIqkMcAgkgtjiBnHEhO9MF9tHZ9tZJZyxTaouveXSsUfVLgkOGOsFsEacnAPfQka3935uUTZM9ozRpdI0jxARsX425Eep1OD22XIxzp/bm1drbP2fdXF1JG0ss8KxdVh1tkfIYBWRQWHIZyCSMk0zv9ubcadkRWkTTJZgq7AopABt8MQzDierY8M1f97JJBbnq7UXgZ1WSA6O1ET74QHIDEDkDzoQV7cjaC3E4e22k91B1DdbBPoEyS6k0MAI1ZUI157s4xkHheqy3dPdDRtYXdtbT2dqkDBknIy8j5BVEDsyoAQeJxlRgVqVAFRu2dvW1oFNzMkIfIUucAkYyAfHjyqSqidNGyev2XI4GWt3WceZcrJ/A7H0CgLxFIGUMpyGAII5EHiDXHsfbUF2he2lSZFbSWQ6gGwDjz4YVn2y95WO7cZjJM7IthGM9rrS3URnz6cPUT0Qs1htO82bKe7K9wLRciB4vFIGx4LQGtjacXX+5+sXrur63q89oJnTqx4Z4V11Qt2JmaTae0lieYyXHueCNNOWjtvexpLEABpCxJJ5DNc21t/7uxnhF/ZRxQzNgSRTdaU5Zz2ACRkEjhkZxnGKA0OWUKpZiFUDJJIAA8STypdY/07SSmSzjKDqjMdPvh98b3vg0enCgHGGy3M8B327erfdrCGASwK13cOUjt45dS5DBQTKyLw7Sfo5y2OQJoC5UVS7ffOWLaMdhewxo80SvFLC7OhJ19hg6gg5jYZ83AZqIvulNo7m7tls3llgdkiSJmkedg2M6FjyihQWJ7Xh30BpdJlkCqWYgAAkk8gBxJrl2NdtNbwyyJ1byQxyMhz2GZQxXiAeBOOIBqudJVyzW8dlEcS38y2wI5rGe1cPjvAjBH7woCx7K2nFcxLNbyLLG2cOvEHBIPtBrsrI+ha9a3uL3Zkx7UcjSJnv0kRy48h97YD9YmrVvFvqYtoQbPt4hJPMAS0jFI41Idu4Es2mNjjh3ceNAXKiqFu3vvcXG0prGWGCNoNZdhJIdSrw1ICmObx8GI4MfDFMQdIc9yl5NY20clvZqSXlkZGn0gswjVUOOyuRqPHK8Bk4A0SiqBtHpLVdlxbQhg6zXMIWiZ9BRsPq7QVs8VGOHEEHhyqN2x0n3NvFb3LbPxaThNMjSjWxZdXBQOyCAxXVjUBk6c4oDUaKqW+G/cNjbxShWme4AMES8C+QDknjpXtKOROSMA0qLa+0kkgWazgKzllzDM7dSwjZwJNUQGDoxqB58PDIFroqndH+/P5S90K8PueWBgGjL9ZwOoZzpXiGRgRjhgeNS26W3TewGfqxHGZpViOrUZI0Yqsp7I06sHhx4Y4nNATdFFFAFFFFAFFFFAFFFFAFFFFAFFFFAFFFFAFFFFAFFFFAFFFFAFM3tqssbxuMrIjIw8QwII9Rp6igMH6IdnStfNayHMVhczXD+W4C+5kz4cFdh5Vrv6Y4pLLaVpf2498dCg8siAqB5SyS6f3a2dYwCSAATzIGM+f10PGDzAOOWRnFAULeWeXY2w0W2x1kKQxGQjUELECSUg8CSxPPhlhnNZlvtfRTWOz5TdPc3D4a4dnLLCzICYtC+9wnIbAADMEJ44r6KdAQQQCCMEHiCPDFc42bDo6vqotGc6NC6c+OnGM0BlnTjONWy5gQYRO5MgIK8TCy9ocOKo59Brl6aVDy2N9GettY20SSQvkKVlRuDoeyWwwDAjBUcQcVsM1ojpodEZOHZZQV4cuyeFKSBQugKoXGNIAC48McsUBQ9mWOxri5t5Yrg3NwCGizd3Fw66QX7SNIxRRx4OAMnHM1BbgSKd5Np8i2mbzjE0QPtxWq2thFFnq444889CqufPgcadWJQchQCe8AZ8vGgF1nENodqbVuZkuJoYrDFpE8Bjy0jAtcn3xGHDKrw8BWj0lIwvIAcc8BigMN36s22NtW0vuulmWRsyPLo1NoCpKpMaqpzEw0jGcqTxxUz0kXdtDtPZ12kvUzOpb3QVMsHVBWClo1IZyes09lhgNkngK1iSIN8IA+cA1QduI0e1g95bvNY+5QsBSFriOGXI1lokVirEDAfHAYA78Acm5dpYyXF3LHfx3V7dRyAlR1QRW4kRxElsDC5JLHCjy5p3RlHaQ+6rPacslpKrjKtcy2sbDTodSEkVWPAHJ+ErDGQOFvtN21uNtQXlrbm2treMl3aNrfr5SJFASJlVuAcZcgZxjjwrRbrZ8UhBkijcjkXVWI82RwoDIukaxsrfYSiw4QSX6sG1u4ZtLqxVpCSR733cDjIp7pUmX/+esDkYY2mPD/08hHsFa60SkAFQQOQIGB6KGhUgAqCByBAwPRQGIdJdm8cOyL0KXhhggDkcQunqnXPgGAIyeGQB3itX2XvdZXJjWC5hleUZWNGDOMKWOpB2kwB+kBx4cyKmdAxjAxjGO7Hhjwpm1sIoiTHHGhPMoqrnz4HGgMb3y2XcWm2iLPs/lSF4ge5Wkws7DHehCy+k1sezrJIIY4YxhIo1jUeCqAB7BVdtInudqySujrDZRdTDrUqJJZcGaVc8wqqsYPLi/jVroAooooAooooAooooAooooAooooAooooAooooAooooAooooAooooAooooAooooAooooAooooAooooAooooAooooAooooAooooAooooAooooAooooAooooAooooAooooAooooAooooAooooAooooAooooAooooD//2Q=="/>
          <p:cNvSpPr>
            <a:spLocks noChangeAspect="1" noChangeArrowheads="1"/>
          </p:cNvSpPr>
          <p:nvPr/>
        </p:nvSpPr>
        <p:spPr bwMode="auto">
          <a:xfrm>
            <a:off x="260085" y="-1058864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0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812014"/>
              </p:ext>
            </p:extLst>
          </p:nvPr>
        </p:nvGraphicFramePr>
        <p:xfrm>
          <a:off x="969214" y="1828799"/>
          <a:ext cx="7364896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Oval 10"/>
          <p:cNvSpPr/>
          <p:nvPr/>
        </p:nvSpPr>
        <p:spPr>
          <a:xfrm>
            <a:off x="333110" y="4419599"/>
            <a:ext cx="1066800" cy="1066800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Oval 14"/>
          <p:cNvSpPr/>
          <p:nvPr/>
        </p:nvSpPr>
        <p:spPr>
          <a:xfrm>
            <a:off x="4981310" y="914399"/>
            <a:ext cx="1066800" cy="1066800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Oval 15"/>
          <p:cNvSpPr/>
          <p:nvPr/>
        </p:nvSpPr>
        <p:spPr>
          <a:xfrm>
            <a:off x="7876910" y="4343399"/>
            <a:ext cx="1066800" cy="1066800"/>
          </a:xfrm>
          <a:prstGeom prst="ellipse">
            <a:avLst/>
          </a:prstGeom>
          <a:blipFill rotWithShape="0">
            <a:blip r:embed="rId11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Oval 16"/>
          <p:cNvSpPr/>
          <p:nvPr/>
        </p:nvSpPr>
        <p:spPr>
          <a:xfrm>
            <a:off x="3228710" y="914399"/>
            <a:ext cx="1066800" cy="1066800"/>
          </a:xfrm>
          <a:prstGeom prst="ellipse">
            <a:avLst/>
          </a:prstGeom>
          <a:blipFill rotWithShape="0">
            <a:blip r:embed="rId12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Oval 17"/>
          <p:cNvSpPr/>
          <p:nvPr/>
        </p:nvSpPr>
        <p:spPr>
          <a:xfrm>
            <a:off x="7191110" y="2133599"/>
            <a:ext cx="1066800" cy="1066800"/>
          </a:xfrm>
          <a:prstGeom prst="ellipse">
            <a:avLst/>
          </a:prstGeom>
          <a:blipFill rotWithShape="0">
            <a:blip r:embed="rId13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Oval 18"/>
          <p:cNvSpPr/>
          <p:nvPr/>
        </p:nvSpPr>
        <p:spPr>
          <a:xfrm>
            <a:off x="942710" y="2133599"/>
            <a:ext cx="1066800" cy="1066800"/>
          </a:xfrm>
          <a:prstGeom prst="ellipse">
            <a:avLst/>
          </a:prstGeom>
          <a:blipFill rotWithShape="0">
            <a:blip r:embed="rId14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Rectangle 11"/>
          <p:cNvSpPr/>
          <p:nvPr/>
        </p:nvSpPr>
        <p:spPr>
          <a:xfrm>
            <a:off x="6303061" y="6324600"/>
            <a:ext cx="2619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(gabanski.laura@epa.gov)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586" y="63246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(water.epa.gov/</a:t>
            </a:r>
            <a:r>
              <a:rPr lang="en-US" dirty="0" err="1" smtClean="0">
                <a:solidFill>
                  <a:schemeClr val="tx2"/>
                </a:solidFill>
              </a:rPr>
              <a:t>polwaste</a:t>
            </a:r>
            <a:r>
              <a:rPr lang="en-US" dirty="0" smtClean="0">
                <a:solidFill>
                  <a:schemeClr val="tx2"/>
                </a:solidFill>
              </a:rPr>
              <a:t>/</a:t>
            </a:r>
            <a:r>
              <a:rPr lang="en-US" dirty="0" err="1" smtClean="0">
                <a:solidFill>
                  <a:schemeClr val="tx2"/>
                </a:solidFill>
              </a:rPr>
              <a:t>nps</a:t>
            </a:r>
            <a:r>
              <a:rPr lang="en-US" dirty="0" smtClean="0">
                <a:solidFill>
                  <a:schemeClr val="tx2"/>
                </a:solidFill>
              </a:rPr>
              <a:t>/watershed)</a:t>
            </a:r>
          </a:p>
        </p:txBody>
      </p:sp>
    </p:spTree>
    <p:extLst>
      <p:ext uri="{BB962C8B-B14F-4D97-AF65-F5344CB8AC3E}">
        <p14:creationId xmlns:p14="http://schemas.microsoft.com/office/powerpoint/2010/main" val="378616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8470-30A6-4478-840C-0A4094834E0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425669" y="2453191"/>
            <a:ext cx="8565931" cy="3807482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NHD</a:t>
            </a:r>
            <a:r>
              <a:rPr lang="en-US" i="1" dirty="0" err="1" smtClean="0"/>
              <a:t>Plus</a:t>
            </a:r>
            <a:r>
              <a:rPr lang="en-US" dirty="0" smtClean="0"/>
              <a:t> Team</a:t>
            </a:r>
          </a:p>
          <a:p>
            <a:pPr lvl="1"/>
            <a:r>
              <a:rPr lang="en-US" sz="2400" dirty="0" smtClean="0"/>
              <a:t>Tommy Dewald / EPA Office of Water</a:t>
            </a:r>
          </a:p>
          <a:p>
            <a:pPr lvl="1"/>
            <a:r>
              <a:rPr lang="en-US" sz="2400" dirty="0" smtClean="0"/>
              <a:t>Cindy McKay / Horizon Systems Corporation</a:t>
            </a:r>
          </a:p>
          <a:p>
            <a:pPr lvl="1"/>
            <a:r>
              <a:rPr lang="en-US" sz="2400" dirty="0" smtClean="0"/>
              <a:t>Tim Bondelid / Consultant</a:t>
            </a:r>
          </a:p>
          <a:p>
            <a:pPr lvl="1"/>
            <a:r>
              <a:rPr lang="en-US" sz="2400" dirty="0" smtClean="0"/>
              <a:t>Craig Johnston, Rich Moore, Al Rea / USGS Water</a:t>
            </a:r>
          </a:p>
          <a:p>
            <a:pPr lvl="1"/>
            <a:r>
              <a:rPr lang="en-US" sz="2400" dirty="0" smtClean="0"/>
              <a:t>(Greg Schwarz, Kernell Ries, Dave Wolock / USGS Water)</a:t>
            </a:r>
          </a:p>
          <a:p>
            <a:pPr lvl="1"/>
            <a:r>
              <a:rPr lang="en-US" sz="2400" dirty="0" smtClean="0"/>
              <a:t>(Karen </a:t>
            </a:r>
            <a:r>
              <a:rPr lang="en-US" sz="2400" dirty="0"/>
              <a:t>Hanson / USGS WBD Technical </a:t>
            </a:r>
            <a:r>
              <a:rPr lang="en-US" sz="2400" dirty="0" smtClean="0"/>
              <a:t>Lead)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4119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8470-30A6-4478-840C-0A4094834E08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5216" t="15729" r="16467" b="21675"/>
          <a:stretch/>
        </p:blipFill>
        <p:spPr>
          <a:xfrm>
            <a:off x="944032" y="1742030"/>
            <a:ext cx="7255938" cy="48603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7872" t="79717" r="65886" b="5330"/>
          <a:stretch/>
        </p:blipFill>
        <p:spPr>
          <a:xfrm>
            <a:off x="152400" y="4615873"/>
            <a:ext cx="3581400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457200" y="381000"/>
            <a:ext cx="8458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DRAFT - For </a:t>
            </a:r>
            <a:r>
              <a:rPr lang="en-US" sz="2400" dirty="0"/>
              <a:t>many shallow groundwater </a:t>
            </a:r>
            <a:r>
              <a:rPr lang="en-US" sz="2400" dirty="0" smtClean="0"/>
              <a:t>systems, groundwater </a:t>
            </a:r>
            <a:r>
              <a:rPr lang="en-US" sz="2400" dirty="0" err="1"/>
              <a:t>flowpaths</a:t>
            </a:r>
            <a:r>
              <a:rPr lang="en-US" sz="2400" dirty="0"/>
              <a:t> closely follow the downward directions expressed by the land-surface topography</a:t>
            </a:r>
          </a:p>
        </p:txBody>
      </p:sp>
      <p:sp>
        <p:nvSpPr>
          <p:cNvPr id="6" name="Rectangle 5"/>
          <p:cNvSpPr/>
          <p:nvPr/>
        </p:nvSpPr>
        <p:spPr>
          <a:xfrm>
            <a:off x="6450942" y="6547618"/>
            <a:ext cx="25432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(moore.richard@usgs.gov)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8288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038600" y="5971409"/>
            <a:ext cx="1161826" cy="365125"/>
          </a:xfrm>
        </p:spPr>
        <p:txBody>
          <a:bodyPr/>
          <a:lstStyle/>
          <a:p>
            <a:fld id="{45B78470-30A6-4478-840C-0A4094834E0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09600" y="304801"/>
            <a:ext cx="7925209" cy="62187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WIRED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and Popular Science Magazines </a:t>
            </a:r>
            <a:r>
              <a:rPr lang="en-US" sz="2800" b="1" kern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(June,</a:t>
            </a:r>
            <a:r>
              <a:rPr lang="en-US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2013)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1875" t="8000" r="13125" b="17040"/>
          <a:stretch/>
        </p:blipFill>
        <p:spPr>
          <a:xfrm>
            <a:off x="152400" y="1600200"/>
            <a:ext cx="7772400" cy="48551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67478" y="6085981"/>
            <a:ext cx="2472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i="1" dirty="0" smtClean="0"/>
              <a:t>Courtesy:</a:t>
            </a:r>
            <a:r>
              <a:rPr lang="sv-SE" dirty="0" smtClean="0"/>
              <a:t> </a:t>
            </a:r>
            <a:r>
              <a:rPr lang="sv-SE" dirty="0"/>
              <a:t>Nelson Minar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429026" y="1013879"/>
            <a:ext cx="3486374" cy="55707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u="sng" dirty="0" smtClean="0">
                <a:solidFill>
                  <a:schemeClr val="bg2">
                    <a:lumMod val="50000"/>
                  </a:schemeClr>
                </a:solidFill>
              </a:rPr>
              <a:t>Treehugger.com (January, 2014)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– </a:t>
            </a:r>
          </a:p>
          <a:p>
            <a:r>
              <a:rPr lang="en-US" b="1" dirty="0" smtClean="0"/>
              <a:t>A </a:t>
            </a:r>
            <a:r>
              <a:rPr lang="en-US" b="1" dirty="0"/>
              <a:t>recent report by the U.S. Environmental Protection Agency concluded that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55 percent of U.S. rivers and streams are in poor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condition</a:t>
            </a:r>
            <a:r>
              <a:rPr lang="en-US" b="1" baseline="30000" dirty="0" smtClean="0"/>
              <a:t>1</a:t>
            </a:r>
            <a:r>
              <a:rPr lang="en-US" b="1" dirty="0" smtClean="0"/>
              <a:t>. </a:t>
            </a:r>
            <a:r>
              <a:rPr lang="en-US" b="1" dirty="0"/>
              <a:t>Most of us don't go to that many different rivers in our lives, so when we see a number like that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we might not realize just how many rivers and streams there are in the United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States</a:t>
            </a:r>
            <a:r>
              <a:rPr lang="en-US" b="1" dirty="0" smtClean="0"/>
              <a:t>.  Well, the </a:t>
            </a:r>
            <a:r>
              <a:rPr lang="en-US" b="1" dirty="0"/>
              <a:t>map </a:t>
            </a:r>
            <a:r>
              <a:rPr lang="en-US" b="1" dirty="0" smtClean="0"/>
              <a:t>above gives </a:t>
            </a:r>
            <a:r>
              <a:rPr lang="en-US" b="1" dirty="0"/>
              <a:t>you an idea of how many there are. </a:t>
            </a:r>
            <a:r>
              <a:rPr lang="en-US" b="1" dirty="0" smtClean="0"/>
              <a:t>All </a:t>
            </a:r>
            <a:r>
              <a:rPr lang="en-US" b="1" dirty="0"/>
              <a:t>river data comes from the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</a:rPr>
              <a:t>NHD</a:t>
            </a:r>
            <a:r>
              <a:rPr lang="en-US" b="1" i="1" dirty="0" err="1">
                <a:solidFill>
                  <a:schemeClr val="bg2">
                    <a:lumMod val="50000"/>
                  </a:schemeClr>
                </a:solidFill>
              </a:rPr>
              <a:t>Plus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b="1" dirty="0"/>
              <a:t>dataset, a geo-spatial, hydrologic framework dataset envisioned by the </a:t>
            </a:r>
            <a:r>
              <a:rPr lang="en-US" b="1" dirty="0" smtClean="0"/>
              <a:t>USEPA.</a:t>
            </a:r>
          </a:p>
          <a:p>
            <a:r>
              <a:rPr lang="en-US" b="1" dirty="0" smtClean="0"/>
              <a:t>  </a:t>
            </a:r>
          </a:p>
          <a:p>
            <a:r>
              <a:rPr lang="en-US" sz="1600" b="1" baseline="30000" dirty="0" smtClean="0"/>
              <a:t>1</a:t>
            </a:r>
            <a:r>
              <a:rPr lang="en-US" sz="1600" b="1" dirty="0" smtClean="0"/>
              <a:t>Draft </a:t>
            </a:r>
            <a:r>
              <a:rPr lang="en-US" sz="1600" b="1" dirty="0"/>
              <a:t>National Rivers and Streams Assessment </a:t>
            </a:r>
            <a:r>
              <a:rPr lang="en-US" sz="1600" b="1" dirty="0" smtClean="0"/>
              <a:t>2008-2009 (March, 2013)</a:t>
            </a:r>
            <a:endParaRPr lang="en-US" sz="1600" b="1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562600" y="5971409"/>
            <a:ext cx="3124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40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NHD</a:t>
            </a:r>
            <a:r>
              <a:rPr lang="en-US" i="1" dirty="0" err="1" smtClean="0"/>
              <a:t>Plus</a:t>
            </a:r>
            <a:r>
              <a:rPr lang="en-US" dirty="0" smtClean="0"/>
              <a:t>-related </a:t>
            </a:r>
            <a:r>
              <a:rPr lang="en-US" dirty="0" smtClean="0"/>
              <a:t>Sessions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828" y="2057400"/>
            <a:ext cx="7848600" cy="4267200"/>
          </a:xfrm>
        </p:spPr>
        <p:txBody>
          <a:bodyPr>
            <a:normAutofit fontScale="92500" lnSpcReduction="10000"/>
          </a:bodyPr>
          <a:lstStyle/>
          <a:p>
            <a:endParaRPr lang="en-US" sz="1800" dirty="0"/>
          </a:p>
          <a:p>
            <a:r>
              <a:rPr lang="en-US" dirty="0"/>
              <a:t>Monday</a:t>
            </a:r>
          </a:p>
          <a:p>
            <a:pPr lvl="1"/>
            <a:r>
              <a:rPr lang="en-US" b="1" dirty="0"/>
              <a:t>Session 1C </a:t>
            </a:r>
            <a:r>
              <a:rPr lang="en-US" dirty="0"/>
              <a:t>– Water and Energy Decisions-1</a:t>
            </a:r>
          </a:p>
          <a:p>
            <a:r>
              <a:rPr lang="en-US" dirty="0" smtClean="0"/>
              <a:t>Monday </a:t>
            </a:r>
            <a:r>
              <a:rPr lang="en-US" dirty="0" smtClean="0"/>
              <a:t>and Tuesday –</a:t>
            </a:r>
          </a:p>
          <a:p>
            <a:pPr lvl="1"/>
            <a:r>
              <a:rPr lang="en-US" sz="2000" b="1" dirty="0"/>
              <a:t>Poster </a:t>
            </a:r>
            <a:r>
              <a:rPr lang="en-US" sz="2000" b="1" dirty="0" smtClean="0"/>
              <a:t>presentation </a:t>
            </a:r>
            <a:r>
              <a:rPr lang="en-US" sz="2000" dirty="0" smtClean="0"/>
              <a:t>- “</a:t>
            </a:r>
            <a:r>
              <a:rPr lang="en-US" sz="2000" dirty="0" err="1" smtClean="0"/>
              <a:t>NHDPlus</a:t>
            </a:r>
            <a:r>
              <a:rPr lang="en-US" sz="2000" dirty="0" smtClean="0"/>
              <a:t> </a:t>
            </a:r>
            <a:r>
              <a:rPr lang="en-US" sz="2000" dirty="0"/>
              <a:t>Attributes for Stream-Water-Quality </a:t>
            </a:r>
            <a:r>
              <a:rPr lang="en-US" sz="2000" dirty="0" smtClean="0"/>
              <a:t>Modeling” </a:t>
            </a:r>
          </a:p>
          <a:p>
            <a:r>
              <a:rPr lang="en-US" dirty="0" smtClean="0"/>
              <a:t>Tuesday</a:t>
            </a:r>
            <a:endParaRPr lang="en-US" dirty="0" smtClean="0"/>
          </a:p>
          <a:p>
            <a:pPr lvl="1"/>
            <a:r>
              <a:rPr lang="en-US" sz="2000" b="1" dirty="0" smtClean="0"/>
              <a:t>Session </a:t>
            </a:r>
            <a:r>
              <a:rPr lang="en-US" sz="2000" b="1" dirty="0"/>
              <a:t>4A </a:t>
            </a:r>
            <a:r>
              <a:rPr lang="en-US" sz="2000" dirty="0"/>
              <a:t>- Panel: The Integration of Elevation and Hydrography Data</a:t>
            </a:r>
          </a:p>
          <a:p>
            <a:r>
              <a:rPr lang="en-US" dirty="0" smtClean="0"/>
              <a:t>Wednesday</a:t>
            </a:r>
          </a:p>
          <a:p>
            <a:pPr lvl="1"/>
            <a:r>
              <a:rPr lang="en-US" sz="2000" b="1" dirty="0" smtClean="0"/>
              <a:t>Session </a:t>
            </a:r>
            <a:r>
              <a:rPr lang="en-US" sz="2000" b="1" dirty="0"/>
              <a:t>8B and 9B </a:t>
            </a:r>
            <a:r>
              <a:rPr lang="en-US" sz="2000" dirty="0" smtClean="0"/>
              <a:t>– NHD (and </a:t>
            </a:r>
            <a:r>
              <a:rPr lang="en-US" sz="2000" dirty="0" err="1" smtClean="0"/>
              <a:t>NHD</a:t>
            </a:r>
            <a:r>
              <a:rPr lang="en-US" sz="2000" i="1" dirty="0" err="1" smtClean="0"/>
              <a:t>Plus</a:t>
            </a:r>
            <a:r>
              <a:rPr lang="en-US" sz="2000" dirty="0" smtClean="0"/>
              <a:t>) Workshop: Parts 1 and 2</a:t>
            </a:r>
          </a:p>
          <a:p>
            <a:pPr lvl="1"/>
            <a:r>
              <a:rPr lang="en-US" sz="2000" b="1" dirty="0"/>
              <a:t>Conference Luncheon </a:t>
            </a:r>
            <a:r>
              <a:rPr lang="en-US" sz="2000" dirty="0"/>
              <a:t>- </a:t>
            </a:r>
            <a:r>
              <a:rPr lang="en-US" sz="2000" dirty="0" smtClean="0"/>
              <a:t>Panel: </a:t>
            </a:r>
            <a:r>
              <a:rPr lang="en-US" sz="2000" dirty="0"/>
              <a:t>3DNHD – </a:t>
            </a:r>
            <a:r>
              <a:rPr lang="en-US" sz="2000" dirty="0" smtClean="0"/>
              <a:t>The Plan For The Future</a:t>
            </a:r>
            <a:endParaRPr lang="en-US" sz="2000" dirty="0"/>
          </a:p>
          <a:p>
            <a:pPr lvl="1"/>
            <a:r>
              <a:rPr lang="en-US" sz="2000" b="1" dirty="0" smtClean="0"/>
              <a:t>Session </a:t>
            </a:r>
            <a:r>
              <a:rPr lang="en-US" sz="2000" b="1" dirty="0"/>
              <a:t>10C </a:t>
            </a:r>
            <a:r>
              <a:rPr lang="en-US" sz="2000" dirty="0" smtClean="0"/>
              <a:t>- Integrated Watershed Management-2</a:t>
            </a:r>
          </a:p>
        </p:txBody>
      </p:sp>
    </p:spTree>
    <p:extLst>
      <p:ext uri="{BB962C8B-B14F-4D97-AF65-F5344CB8AC3E}">
        <p14:creationId xmlns:p14="http://schemas.microsoft.com/office/powerpoint/2010/main" val="427806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599" y="5569466"/>
            <a:ext cx="3200400" cy="939800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Tommy Dewald</a:t>
            </a:r>
          </a:p>
          <a:p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EPA Office of Water</a:t>
            </a:r>
          </a:p>
          <a:p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dewald.tommy@epa.gov</a:t>
            </a:r>
            <a:endParaRPr lang="en-US" sz="1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6745" y="3619394"/>
            <a:ext cx="37305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4" name="Rectangle 3"/>
          <p:cNvSpPr/>
          <p:nvPr/>
        </p:nvSpPr>
        <p:spPr>
          <a:xfrm>
            <a:off x="5641966" y="6324600"/>
            <a:ext cx="3300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(On the Web - Google ‘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nhdplus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’)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8599" y="715216"/>
            <a:ext cx="86868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i="1" dirty="0" smtClean="0">
                <a:solidFill>
                  <a:schemeClr val="bg1"/>
                </a:solidFill>
                <a:latin typeface="+mj-lt"/>
                <a:ea typeface="Times New Roman" pitchFamily="18" charset="0"/>
              </a:rPr>
              <a:t>‘All the water that will ever be is, right now.’</a:t>
            </a:r>
            <a:endParaRPr lang="en-US" sz="2800" i="1" dirty="0" smtClean="0">
              <a:solidFill>
                <a:schemeClr val="bg1"/>
              </a:solidFill>
              <a:latin typeface="+mj-lt"/>
            </a:endParaRPr>
          </a:p>
          <a:p>
            <a:pPr marL="342900" lvl="0" indent="-34290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000" dirty="0" smtClean="0">
                <a:solidFill>
                  <a:schemeClr val="bg1"/>
                </a:solidFill>
                <a:latin typeface="+mj-lt"/>
                <a:ea typeface="Times New Roman" pitchFamily="18" charset="0"/>
              </a:rPr>
              <a:t>National Geographic Magazine, October 1993</a:t>
            </a:r>
          </a:p>
          <a:p>
            <a:pPr marL="342900" lvl="0" indent="-34290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sz="2000" dirty="0" smtClean="0">
              <a:solidFill>
                <a:schemeClr val="bg1"/>
              </a:solidFill>
              <a:latin typeface="+mj-lt"/>
              <a:ea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i="1" dirty="0" smtClean="0">
              <a:solidFill>
                <a:schemeClr val="bg1"/>
              </a:solidFill>
              <a:latin typeface="+mj-lt"/>
              <a:ea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i="1" dirty="0" smtClean="0">
                <a:solidFill>
                  <a:schemeClr val="bg1"/>
                </a:solidFill>
                <a:latin typeface="+mj-lt"/>
                <a:ea typeface="Times New Roman" pitchFamily="18" charset="0"/>
              </a:rPr>
              <a:t>‘</a:t>
            </a:r>
            <a:r>
              <a:rPr kumimoji="0" lang="en-US" sz="280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Times New Roman" pitchFamily="18" charset="0"/>
              </a:rPr>
              <a:t>We forget that the water cycle and the life cycle are one.’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Times New Roman" pitchFamily="18" charset="0"/>
              </a:rPr>
              <a:t>- Jacques Cousteau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2895600"/>
            <a:ext cx="7408333" cy="3124200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NHD</a:t>
            </a:r>
            <a:r>
              <a:rPr lang="en-US" sz="3200" i="1" dirty="0" err="1" smtClean="0"/>
              <a:t>Plus</a:t>
            </a:r>
            <a:r>
              <a:rPr lang="en-US" sz="3200" dirty="0" smtClean="0"/>
              <a:t> Concepts</a:t>
            </a:r>
          </a:p>
          <a:p>
            <a:pPr>
              <a:buNone/>
            </a:pPr>
            <a:endParaRPr lang="en-US" sz="3200" dirty="0" smtClean="0"/>
          </a:p>
          <a:p>
            <a:r>
              <a:rPr lang="en-US" sz="3200" dirty="0" smtClean="0"/>
              <a:t>Introducing </a:t>
            </a:r>
            <a:r>
              <a:rPr lang="en-US" sz="3200" dirty="0" err="1" smtClean="0"/>
              <a:t>NHD</a:t>
            </a:r>
            <a:r>
              <a:rPr lang="en-US" sz="3200" i="1" dirty="0" err="1" smtClean="0"/>
              <a:t>Plus</a:t>
            </a:r>
            <a:r>
              <a:rPr lang="en-US" sz="3200" dirty="0" smtClean="0"/>
              <a:t> Version 2</a:t>
            </a:r>
          </a:p>
          <a:p>
            <a:endParaRPr lang="en-US" sz="3200" dirty="0" smtClean="0"/>
          </a:p>
          <a:p>
            <a:r>
              <a:rPr lang="en-US" sz="3200" dirty="0"/>
              <a:t>Applications Sampler</a:t>
            </a:r>
          </a:p>
          <a:p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8470-30A6-4478-840C-0A4094834E0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252728"/>
          </a:xfrm>
        </p:spPr>
        <p:txBody>
          <a:bodyPr>
            <a:normAutofit/>
          </a:bodyPr>
          <a:lstStyle/>
          <a:p>
            <a:r>
              <a:rPr lang="en-US" sz="5400" dirty="0" smtClean="0"/>
              <a:t>Why </a:t>
            </a:r>
            <a:r>
              <a:rPr lang="en-US" sz="5400" dirty="0" err="1" smtClean="0"/>
              <a:t>NHD</a:t>
            </a:r>
            <a:r>
              <a:rPr lang="en-US" sz="5400" i="1" dirty="0" err="1" smtClean="0"/>
              <a:t>Plus</a:t>
            </a:r>
            <a:r>
              <a:rPr lang="en-US" sz="5400" dirty="0" smtClean="0"/>
              <a:t>?</a:t>
            </a:r>
            <a:endParaRPr lang="en-US" sz="5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8470-30A6-4478-840C-0A4094834E0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Rectangle 3"/>
          <p:cNvSpPr txBox="1">
            <a:spLocks/>
          </p:cNvSpPr>
          <p:nvPr/>
        </p:nvSpPr>
        <p:spPr>
          <a:xfrm>
            <a:off x="457200" y="1935163"/>
            <a:ext cx="8229600" cy="4618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 2" pitchFamily="18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4617B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709" y="3013178"/>
            <a:ext cx="8686800" cy="276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en-US" sz="2800" dirty="0">
                <a:solidFill>
                  <a:schemeClr val="tx2"/>
                </a:solidFill>
              </a:rPr>
              <a:t>“What I think </a:t>
            </a:r>
            <a:r>
              <a:rPr lang="en-US" sz="2800" dirty="0" err="1" smtClean="0">
                <a:solidFill>
                  <a:schemeClr val="tx2"/>
                </a:solidFill>
              </a:rPr>
              <a:t>NHD</a:t>
            </a:r>
            <a:r>
              <a:rPr lang="en-US" sz="2800" i="1" dirty="0" err="1" smtClean="0">
                <a:solidFill>
                  <a:schemeClr val="tx2"/>
                </a:solidFill>
              </a:rPr>
              <a:t>Plus</a:t>
            </a:r>
            <a:r>
              <a:rPr lang="en-US" sz="2800" dirty="0" smtClean="0">
                <a:solidFill>
                  <a:schemeClr val="tx2"/>
                </a:solidFill>
              </a:rPr>
              <a:t> </a:t>
            </a:r>
            <a:r>
              <a:rPr lang="en-US" sz="2800" dirty="0">
                <a:solidFill>
                  <a:schemeClr val="tx2"/>
                </a:solidFill>
              </a:rPr>
              <a:t>offers that is unique is in the full characterization of the flow network, identification of unregulated and regulated gages and reaches, and network-based interpolation and adjustment of flows.” </a:t>
            </a:r>
            <a:endParaRPr lang="en-US" sz="2800" dirty="0" smtClean="0">
              <a:solidFill>
                <a:schemeClr val="tx2"/>
              </a:solidFill>
            </a:endParaRPr>
          </a:p>
          <a:p>
            <a:pPr lvl="1" algn="ctr"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en-US" sz="2800" dirty="0" smtClean="0">
                <a:solidFill>
                  <a:schemeClr val="tx2"/>
                </a:solidFill>
              </a:rPr>
              <a:t>- Al Rea</a:t>
            </a:r>
            <a:r>
              <a:rPr lang="en-US" sz="2800" dirty="0">
                <a:solidFill>
                  <a:schemeClr val="tx2"/>
                </a:solidFill>
              </a:rPr>
              <a:t>, </a:t>
            </a:r>
            <a:r>
              <a:rPr lang="en-US" sz="2800" dirty="0" smtClean="0">
                <a:solidFill>
                  <a:schemeClr val="tx2"/>
                </a:solidFill>
              </a:rPr>
              <a:t>USGS</a:t>
            </a:r>
            <a:endParaRPr lang="en-US" sz="2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743200"/>
            <a:ext cx="8915400" cy="3872088"/>
          </a:xfrm>
        </p:spPr>
        <p:txBody>
          <a:bodyPr>
            <a:normAutofit/>
          </a:bodyPr>
          <a:lstStyle/>
          <a:p>
            <a:r>
              <a:rPr lang="en-US" dirty="0" smtClean="0"/>
              <a:t>Developed by EPA and USGS-Water (2006) to provide flow volume and velocity estimates for pollution dilution modeling</a:t>
            </a:r>
          </a:p>
          <a:p>
            <a:pPr lvl="2"/>
            <a:r>
              <a:rPr lang="en-US" sz="2400" dirty="0" smtClean="0"/>
              <a:t>Builds upon NHD stream network – integrated with elevation and HUC12s</a:t>
            </a:r>
          </a:p>
          <a:p>
            <a:pPr lvl="2"/>
            <a:r>
              <a:rPr lang="en-US" sz="2400" dirty="0" smtClean="0"/>
              <a:t>Additional stream attributes (stream order, flow, etc)</a:t>
            </a:r>
          </a:p>
          <a:p>
            <a:pPr lvl="2"/>
            <a:r>
              <a:rPr lang="en-US" sz="2400" dirty="0" smtClean="0"/>
              <a:t>Catchments and attributes (precipitation, temperature, land cover)</a:t>
            </a:r>
          </a:p>
          <a:p>
            <a:r>
              <a:rPr lang="en-US" dirty="0" smtClean="0"/>
              <a:t>Success of initial version led to Version 2 production by EPA and USGS-Water (2012)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6868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National </a:t>
            </a:r>
            <a:r>
              <a:rPr lang="en-US" dirty="0" err="1" smtClean="0"/>
              <a:t>Hydrography</a:t>
            </a:r>
            <a:r>
              <a:rPr lang="en-US" dirty="0" smtClean="0"/>
              <a:t> Dataset </a:t>
            </a:r>
            <a:r>
              <a:rPr lang="en-US" i="1" dirty="0" smtClean="0"/>
              <a:t>Plus</a:t>
            </a:r>
            <a:r>
              <a:rPr lang="en-US" dirty="0" smtClean="0"/>
              <a:t> (</a:t>
            </a:r>
            <a:r>
              <a:rPr lang="en-US" dirty="0" err="1" smtClean="0"/>
              <a:t>NHD</a:t>
            </a:r>
            <a:r>
              <a:rPr lang="en-US" i="1" dirty="0" err="1" smtClean="0"/>
              <a:t>Plus</a:t>
            </a:r>
            <a:r>
              <a:rPr lang="en-US" i="1" dirty="0" smtClean="0"/>
              <a:t>)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8470-30A6-4478-840C-0A4094834E0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493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NHDPlus Concepts:  Integration of NHD, WBD, and NED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3" descr="nedwbd"/>
          <p:cNvPicPr>
            <a:picLocks noChangeAspect="1" noChangeArrowheads="1"/>
          </p:cNvPicPr>
          <p:nvPr/>
        </p:nvPicPr>
        <p:blipFill>
          <a:blip r:embed="rId3" cstate="print"/>
          <a:srcRect l="11765" t="9005" r="10784"/>
          <a:stretch>
            <a:fillRect/>
          </a:stretch>
        </p:blipFill>
        <p:spPr bwMode="auto">
          <a:xfrm>
            <a:off x="533400" y="1676400"/>
            <a:ext cx="5518150" cy="5029200"/>
          </a:xfrm>
          <a:prstGeom prst="rect">
            <a:avLst/>
          </a:prstGeom>
          <a:noFill/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172200" y="2012950"/>
            <a:ext cx="2143536" cy="12003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</a:rPr>
              <a:t>National</a:t>
            </a:r>
          </a:p>
          <a:p>
            <a:pPr eaLnBrk="1" hangingPunct="1"/>
            <a:r>
              <a:rPr lang="en-US" sz="2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</a:rPr>
              <a:t>Hydrography</a:t>
            </a:r>
          </a:p>
          <a:p>
            <a:pPr eaLnBrk="1" hangingPunct="1"/>
            <a:r>
              <a:rPr lang="en-US" sz="2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</a:rPr>
              <a:t>Dataset (NHD)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199188" y="3492500"/>
            <a:ext cx="2106667" cy="12003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400" b="0" dirty="0">
                <a:solidFill>
                  <a:srgbClr val="FF0000"/>
                </a:solidFill>
                <a:latin typeface="Times New Roman" pitchFamily="18" charset="0"/>
              </a:rPr>
              <a:t>Watershed </a:t>
            </a:r>
          </a:p>
          <a:p>
            <a:pPr eaLnBrk="1" hangingPunct="1"/>
            <a:r>
              <a:rPr lang="en-US" sz="2400" b="0" dirty="0">
                <a:solidFill>
                  <a:srgbClr val="FF0000"/>
                </a:solidFill>
                <a:latin typeface="Times New Roman" pitchFamily="18" charset="0"/>
              </a:rPr>
              <a:t>Boundary</a:t>
            </a:r>
          </a:p>
          <a:p>
            <a:pPr eaLnBrk="1" hangingPunct="1"/>
            <a:r>
              <a:rPr lang="en-US" sz="2400" b="0" dirty="0">
                <a:solidFill>
                  <a:srgbClr val="FF0000"/>
                </a:solidFill>
                <a:latin typeface="Times New Roman" pitchFamily="18" charset="0"/>
              </a:rPr>
              <a:t>Dataset (WBD)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199188" y="5060950"/>
            <a:ext cx="2021707" cy="12003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400" b="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</a:rPr>
              <a:t>National  </a:t>
            </a:r>
          </a:p>
          <a:p>
            <a:pPr eaLnBrk="1" hangingPunct="1"/>
            <a:r>
              <a:rPr lang="en-US" sz="2400" b="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</a:rPr>
              <a:t>Elevation</a:t>
            </a:r>
          </a:p>
          <a:p>
            <a:pPr eaLnBrk="1" hangingPunct="1"/>
            <a:r>
              <a:rPr lang="en-US" sz="2400" b="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</a:rPr>
              <a:t>Dataset (NED)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4676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12" descr="pic2"/>
          <p:cNvPicPr>
            <a:picLocks noChangeAspect="1" noChangeArrowheads="1"/>
          </p:cNvPicPr>
          <p:nvPr/>
        </p:nvPicPr>
        <p:blipFill>
          <a:blip r:embed="rId3" cstate="print"/>
          <a:srcRect t="51176" r="71479"/>
          <a:stretch>
            <a:fillRect/>
          </a:stretch>
        </p:blipFill>
        <p:spPr bwMode="auto">
          <a:xfrm flipV="1">
            <a:off x="381000" y="1447800"/>
            <a:ext cx="1828800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81000" y="8382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Elevation</a:t>
            </a:r>
          </a:p>
          <a:p>
            <a:pPr algn="ctr"/>
            <a:r>
              <a:rPr lang="en-US" dirty="0" smtClean="0">
                <a:solidFill>
                  <a:srgbClr val="002060"/>
                </a:solidFill>
              </a:rPr>
              <a:t>(30m)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29718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Hydrologic Units </a:t>
            </a:r>
          </a:p>
          <a:p>
            <a:pPr algn="ctr"/>
            <a:r>
              <a:rPr lang="en-US" dirty="0" smtClean="0">
                <a:solidFill>
                  <a:srgbClr val="002060"/>
                </a:solidFill>
              </a:rPr>
              <a:t>(HUC12)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51816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Stream Network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152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</a:rPr>
              <a:t>NHD</a:t>
            </a:r>
            <a:r>
              <a:rPr lang="en-US" sz="3600" b="1" i="1" dirty="0" err="1" smtClean="0">
                <a:solidFill>
                  <a:schemeClr val="bg1"/>
                </a:solidFill>
              </a:rPr>
              <a:t>Plus</a:t>
            </a:r>
            <a:r>
              <a:rPr lang="en-US" sz="2400" b="1" dirty="0" smtClean="0">
                <a:solidFill>
                  <a:schemeClr val="bg1"/>
                </a:solidFill>
              </a:rPr>
              <a:t>  </a:t>
            </a:r>
            <a:r>
              <a:rPr lang="en-US" sz="2000" b="1" dirty="0" smtClean="0">
                <a:solidFill>
                  <a:schemeClr val="bg1"/>
                </a:solidFill>
              </a:rPr>
              <a:t>provides the Surface Water Geospatial Framework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981200" y="1371600"/>
            <a:ext cx="609600" cy="0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981200" y="3505200"/>
            <a:ext cx="609600" cy="0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2133600" y="5105400"/>
            <a:ext cx="533400" cy="228600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18750" t="7813" r="625" b="9375"/>
          <a:stretch>
            <a:fillRect/>
          </a:stretch>
        </p:blipFill>
        <p:spPr bwMode="auto">
          <a:xfrm>
            <a:off x="2819400" y="990600"/>
            <a:ext cx="5715000" cy="42577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 cstate="print"/>
          <a:srcRect l="20625" t="6238" r="2520" b="10293"/>
          <a:stretch>
            <a:fillRect/>
          </a:stretch>
        </p:blipFill>
        <p:spPr bwMode="auto">
          <a:xfrm>
            <a:off x="381000" y="3581400"/>
            <a:ext cx="1828800" cy="137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304800" y="5486400"/>
          <a:ext cx="8305799" cy="1066800"/>
        </p:xfrm>
        <a:graphic>
          <a:graphicData uri="http://schemas.openxmlformats.org/drawingml/2006/table">
            <a:tbl>
              <a:tblPr/>
              <a:tblGrid>
                <a:gridCol w="1619064"/>
                <a:gridCol w="961723"/>
                <a:gridCol w="906676"/>
                <a:gridCol w="828961"/>
                <a:gridCol w="751246"/>
                <a:gridCol w="1308204"/>
                <a:gridCol w="621721"/>
                <a:gridCol w="1308204"/>
              </a:tblGrid>
              <a:tr h="376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Stream Network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Map Scale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Map Accuracy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Total Stream Miles (mi)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# of Stream Segments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Stream Segment Average Length (mi)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# of Lakes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Catchment Average Area (sq mi)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2934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Reach File Version 1 (RF1)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1:500K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+/- 254m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600,000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60,000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4,100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2016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Medium Resolution NHD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1:100k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+/- 50m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3,200,000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2,600,000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1.2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38,000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1.1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411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High Resolution NHD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1:24K or better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+/- 12m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7,500,000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20,000,000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2060"/>
                          </a:solidFill>
                          <a:latin typeface="Calibri"/>
                        </a:rPr>
                        <a:t>537,000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do not exist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638800" y="1143000"/>
            <a:ext cx="2743200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002060"/>
                </a:solidFill>
              </a:rPr>
              <a:t>NHD</a:t>
            </a:r>
            <a:r>
              <a:rPr lang="en-US" sz="1600" i="1" dirty="0" err="1" smtClean="0">
                <a:solidFill>
                  <a:srgbClr val="002060"/>
                </a:solidFill>
              </a:rPr>
              <a:t>Plus</a:t>
            </a:r>
            <a:r>
              <a:rPr lang="en-US" sz="1600" i="1" dirty="0" smtClean="0">
                <a:solidFill>
                  <a:srgbClr val="002060"/>
                </a:solidFill>
              </a:rPr>
              <a:t> </a:t>
            </a:r>
            <a:r>
              <a:rPr lang="en-US" sz="1600" dirty="0" smtClean="0">
                <a:solidFill>
                  <a:srgbClr val="002060"/>
                </a:solidFill>
              </a:rPr>
              <a:t>catchments tie the landscape to the stream network forming a ‘</a:t>
            </a:r>
            <a:r>
              <a:rPr lang="en-US" sz="1600" i="1" dirty="0" smtClean="0">
                <a:solidFill>
                  <a:srgbClr val="002060"/>
                </a:solidFill>
              </a:rPr>
              <a:t>surface water</a:t>
            </a:r>
            <a:r>
              <a:rPr lang="en-US" sz="1600" dirty="0" smtClean="0">
                <a:solidFill>
                  <a:srgbClr val="002060"/>
                </a:solidFill>
              </a:rPr>
              <a:t> </a:t>
            </a:r>
            <a:r>
              <a:rPr lang="en-US" sz="1600" i="1" dirty="0" err="1" smtClean="0">
                <a:solidFill>
                  <a:srgbClr val="002060"/>
                </a:solidFill>
              </a:rPr>
              <a:t>geofabric</a:t>
            </a:r>
            <a:r>
              <a:rPr lang="en-US" sz="1600" i="1" dirty="0" smtClean="0">
                <a:solidFill>
                  <a:srgbClr val="002060"/>
                </a:solidFill>
              </a:rPr>
              <a:t>’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05000" y="6581001"/>
            <a:ext cx="5492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</a:rPr>
              <a:t>(These figures are approximations (+/- 10%) provided for purposes of comparison.)</a:t>
            </a:r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8470-30A6-4478-840C-0A4094834E0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1-09-21 Production Status M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2971800"/>
            <a:ext cx="4831977" cy="3733800"/>
          </a:xfrm>
          <a:prstGeom prst="rect">
            <a:avLst/>
          </a:prstGeom>
        </p:spPr>
      </p:pic>
      <p:pic>
        <p:nvPicPr>
          <p:cNvPr id="4" name="Picture 3" descr="2012-10-15 Production Status Ma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73070" y="152400"/>
            <a:ext cx="4970930" cy="38411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685800"/>
            <a:ext cx="2997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</a:rPr>
              <a:t>NHD</a:t>
            </a:r>
            <a:r>
              <a:rPr lang="en-US" sz="2800" b="1" i="1" dirty="0" err="1" smtClean="0">
                <a:solidFill>
                  <a:schemeClr val="bg1"/>
                </a:solidFill>
              </a:rPr>
              <a:t>Plus</a:t>
            </a:r>
            <a:r>
              <a:rPr lang="en-US" sz="2800" b="1" dirty="0" smtClean="0">
                <a:solidFill>
                  <a:schemeClr val="bg1"/>
                </a:solidFill>
              </a:rPr>
              <a:t> Version 2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7162800" y="685800"/>
            <a:ext cx="609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124200" y="3505200"/>
            <a:ext cx="609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733800" y="914400"/>
            <a:ext cx="3505200" cy="26670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876800" y="4191000"/>
            <a:ext cx="42672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Significant Version 2 improvements: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 Over 5,000 isolated networks connected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 Over 60% enhanced elevations nationally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 Now-completed national HUC12s 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 More robust flow estimation method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 Runoff (USGS water balance model)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 Excess evapotranspiration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 Reference </a:t>
            </a:r>
            <a:r>
              <a:rPr lang="en-US" sz="1600" dirty="0">
                <a:solidFill>
                  <a:schemeClr val="tx2"/>
                </a:solidFill>
              </a:rPr>
              <a:t>g</a:t>
            </a:r>
            <a:r>
              <a:rPr lang="en-US" sz="1600" dirty="0" smtClean="0">
                <a:solidFill>
                  <a:schemeClr val="tx2"/>
                </a:solidFill>
              </a:rPr>
              <a:t>age regression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 Flow additions and removals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 Adjustment using gaged flows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5800" y="2209800"/>
            <a:ext cx="28918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 smtClean="0">
                <a:solidFill>
                  <a:schemeClr val="tx2"/>
                </a:solidFill>
              </a:rPr>
              <a:t>“By Endurance We Conquer”</a:t>
            </a:r>
          </a:p>
          <a:p>
            <a:pPr algn="ctr"/>
            <a:r>
              <a:rPr lang="en-US" i="1" dirty="0" smtClean="0">
                <a:solidFill>
                  <a:schemeClr val="tx2"/>
                </a:solidFill>
              </a:rPr>
              <a:t>(Sir Ernest Shackleton)</a:t>
            </a:r>
            <a:endParaRPr lang="en-US" i="1" dirty="0">
              <a:solidFill>
                <a:schemeClr val="tx2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8470-30A6-4478-840C-0A4094834E0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3820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Notable Quotes - </a:t>
            </a:r>
            <a:r>
              <a:rPr lang="en-US" dirty="0" err="1" smtClean="0"/>
              <a:t>NHD</a:t>
            </a:r>
            <a:r>
              <a:rPr lang="en-US" i="1" dirty="0" err="1" smtClean="0"/>
              <a:t>Plus</a:t>
            </a:r>
            <a:r>
              <a:rPr lang="en-US" dirty="0" smtClean="0"/>
              <a:t> Production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8470-30A6-4478-840C-0A4094834E0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19101" y="2279845"/>
            <a:ext cx="8305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85. “We can’t afford to be perfect.”</a:t>
            </a:r>
          </a:p>
          <a:p>
            <a:r>
              <a:rPr lang="en-US" dirty="0">
                <a:solidFill>
                  <a:schemeClr val="tx2"/>
                </a:solidFill>
              </a:rPr>
              <a:t>	</a:t>
            </a:r>
            <a:r>
              <a:rPr lang="en-US" dirty="0" smtClean="0">
                <a:solidFill>
                  <a:schemeClr val="tx2"/>
                </a:solidFill>
              </a:rPr>
              <a:t>(</a:t>
            </a:r>
            <a:r>
              <a:rPr lang="en-US" dirty="0" err="1">
                <a:solidFill>
                  <a:schemeClr val="tx2"/>
                </a:solidFill>
              </a:rPr>
              <a:t>P.Wiese</a:t>
            </a:r>
            <a:r>
              <a:rPr lang="en-US" dirty="0">
                <a:solidFill>
                  <a:schemeClr val="tx2"/>
                </a:solidFill>
              </a:rPr>
              <a:t>, 6/8/00)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93. “Trust me, I’m an experienced burner.”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	(</a:t>
            </a:r>
            <a:r>
              <a:rPr lang="en-US" dirty="0" err="1">
                <a:solidFill>
                  <a:schemeClr val="tx2"/>
                </a:solidFill>
              </a:rPr>
              <a:t>D.Maidment</a:t>
            </a:r>
            <a:r>
              <a:rPr lang="en-US" dirty="0">
                <a:solidFill>
                  <a:schemeClr val="tx2"/>
                </a:solidFill>
              </a:rPr>
              <a:t>, 12/13/00)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131. “... everything that you can imagine happening, does happen.”  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	(</a:t>
            </a:r>
            <a:r>
              <a:rPr lang="en-US" dirty="0" err="1">
                <a:solidFill>
                  <a:schemeClr val="tx2"/>
                </a:solidFill>
              </a:rPr>
              <a:t>T.Bondelid</a:t>
            </a:r>
            <a:r>
              <a:rPr lang="en-US" dirty="0">
                <a:solidFill>
                  <a:schemeClr val="tx2"/>
                </a:solidFill>
              </a:rPr>
              <a:t>, 7/5/05)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191</a:t>
            </a:r>
            <a:r>
              <a:rPr lang="en-US" dirty="0">
                <a:solidFill>
                  <a:schemeClr val="tx2"/>
                </a:solidFill>
              </a:rPr>
              <a:t>. “No worries since we have unlimited minutes on nights and weekends!”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	(</a:t>
            </a:r>
            <a:r>
              <a:rPr lang="en-US" dirty="0" err="1">
                <a:solidFill>
                  <a:schemeClr val="tx2"/>
                </a:solidFill>
              </a:rPr>
              <a:t>C.Johnston</a:t>
            </a:r>
            <a:r>
              <a:rPr lang="en-US" dirty="0">
                <a:solidFill>
                  <a:schemeClr val="tx2"/>
                </a:solidFill>
              </a:rPr>
              <a:t>, 7/1/10)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198. “Are we allowed to sleep or what?”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	(</a:t>
            </a:r>
            <a:r>
              <a:rPr lang="en-US" dirty="0" err="1">
                <a:solidFill>
                  <a:schemeClr val="tx2"/>
                </a:solidFill>
              </a:rPr>
              <a:t>A.Rea</a:t>
            </a:r>
            <a:r>
              <a:rPr lang="en-US" dirty="0">
                <a:solidFill>
                  <a:schemeClr val="tx2"/>
                </a:solidFill>
              </a:rPr>
              <a:t>, 10/7/10)</a:t>
            </a:r>
          </a:p>
        </p:txBody>
      </p:sp>
    </p:spTree>
    <p:extLst>
      <p:ext uri="{BB962C8B-B14F-4D97-AF65-F5344CB8AC3E}">
        <p14:creationId xmlns:p14="http://schemas.microsoft.com/office/powerpoint/2010/main" val="386034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3488</TotalTime>
  <Words>1305</Words>
  <Application>Microsoft Office PowerPoint</Application>
  <PresentationFormat>On-screen Show (4:3)</PresentationFormat>
  <Paragraphs>311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</vt:lpstr>
      <vt:lpstr>Candara</vt:lpstr>
      <vt:lpstr>Century Gothic</vt:lpstr>
      <vt:lpstr>Symbol</vt:lpstr>
      <vt:lpstr>Times New Roman</vt:lpstr>
      <vt:lpstr>Wingdings 2</vt:lpstr>
      <vt:lpstr>Waveform</vt:lpstr>
      <vt:lpstr>Office Theme</vt:lpstr>
      <vt:lpstr>2_Office Theme</vt:lpstr>
      <vt:lpstr>Catching Up on NHDPlus Version 2 (National Hydrography Dataset Plus) </vt:lpstr>
      <vt:lpstr>Acknowledgements</vt:lpstr>
      <vt:lpstr>Overview</vt:lpstr>
      <vt:lpstr>Why NHDPlus?</vt:lpstr>
      <vt:lpstr>National Hydrography Dataset Plus (NHDPlus)</vt:lpstr>
      <vt:lpstr>NHDPlus Concepts:  Integration of NHD, WBD, and NED</vt:lpstr>
      <vt:lpstr>PowerPoint Presentation</vt:lpstr>
      <vt:lpstr>PowerPoint Presentation</vt:lpstr>
      <vt:lpstr>Notable Quotes - NHDPlus Production</vt:lpstr>
      <vt:lpstr>PowerPoint Presentation</vt:lpstr>
      <vt:lpstr>PowerPoint Presentation</vt:lpstr>
      <vt:lpstr>EPA Office of Water Geospatial Architecture  Watershed Assessment Tracking and Environmental ResultS (WATERS) (www.epa.gov/waters) </vt:lpstr>
      <vt:lpstr>PowerPoint Presentation</vt:lpstr>
      <vt:lpstr>EPA National Aquatic Resource Surveys</vt:lpstr>
      <vt:lpstr>(Draft)  Using the Catchments to Track Progress</vt:lpstr>
      <vt:lpstr>West Virginia Chemical Spill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NHDPlus-related Sessions</vt:lpstr>
      <vt:lpstr>PowerPoint Presentation</vt:lpstr>
    </vt:vector>
  </TitlesOfParts>
  <Company>EPA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Options for Reducing NHD/RAD Costs</dc:title>
  <dc:creator>prana</dc:creator>
  <cp:lastModifiedBy>Dewald, Tommy</cp:lastModifiedBy>
  <cp:revision>916</cp:revision>
  <cp:lastPrinted>2014-04-22T20:53:57Z</cp:lastPrinted>
  <dcterms:created xsi:type="dcterms:W3CDTF">2011-08-16T14:06:31Z</dcterms:created>
  <dcterms:modified xsi:type="dcterms:W3CDTF">2014-05-12T18:57:01Z</dcterms:modified>
</cp:coreProperties>
</file>